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65" r:id="rId6"/>
    <p:sldId id="257" r:id="rId7"/>
    <p:sldId id="259" r:id="rId8"/>
    <p:sldId id="258" r:id="rId9"/>
    <p:sldId id="266" r:id="rId10"/>
    <p:sldId id="260" r:id="rId11"/>
    <p:sldId id="262" r:id="rId12"/>
    <p:sldId id="261" r:id="rId13"/>
    <p:sldId id="269" r:id="rId14"/>
    <p:sldId id="268" r:id="rId15"/>
    <p:sldId id="264" r:id="rId16"/>
    <p:sldId id="270" r:id="rId17"/>
    <p:sldId id="271" r:id="rId18"/>
  </p:sldIdLst>
  <p:sldSz cx="12192000" cy="6858000"/>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605" autoAdjust="0"/>
  </p:normalViewPr>
  <p:slideViewPr>
    <p:cSldViewPr snapToGrid="0">
      <p:cViewPr varScale="1">
        <p:scale>
          <a:sx n="83" d="100"/>
          <a:sy n="83" d="100"/>
        </p:scale>
        <p:origin x="93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CH-1.main.oecd.org\Users4\Soria_e\Survey%20respons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S-CH-1.main.oecd.org\Users4\Soria_e\Survey%20responses_Nov2018.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S-CH-1.main.oecd.org\Users4\Soria_e\Survey%20responses_Nov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58"/>
      </c:doughnutChart>
      <c:spPr>
        <a:noFill/>
        <a:ln w="25400">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3.1822055379023197E-2"/>
          <c:y val="5.4708093702121784E-2"/>
          <c:w val="0.75269519116586436"/>
          <c:h val="0.92037309078469653"/>
        </c:manualLayout>
      </c:layout>
      <c:doughnutChart>
        <c:varyColors val="1"/>
        <c:ser>
          <c:idx val="1"/>
          <c:order val="1"/>
          <c:spPr>
            <a:solidFill>
              <a:schemeClr val="accent1">
                <a:lumMod val="40000"/>
                <a:lumOff val="60000"/>
              </a:schemeClr>
            </a:solidFill>
          </c:spPr>
          <c:dPt>
            <c:idx val="15"/>
            <c:bubble3D val="0"/>
            <c:extLst>
              <c:ext xmlns:c16="http://schemas.microsoft.com/office/drawing/2014/chart" uri="{C3380CC4-5D6E-409C-BE32-E72D297353CC}">
                <c16:uniqueId val="{00000000-7F77-41CF-B064-4924A8C78F4B}"/>
              </c:ext>
            </c:extLst>
          </c:dPt>
          <c:dPt>
            <c:idx val="16"/>
            <c:bubble3D val="0"/>
            <c:extLst>
              <c:ext xmlns:c16="http://schemas.microsoft.com/office/drawing/2014/chart" uri="{C3380CC4-5D6E-409C-BE32-E72D297353CC}">
                <c16:uniqueId val="{00000001-7F77-41CF-B064-4924A8C78F4B}"/>
              </c:ext>
            </c:extLst>
          </c:dPt>
          <c:dPt>
            <c:idx val="17"/>
            <c:bubble3D val="0"/>
            <c:extLst>
              <c:ext xmlns:c16="http://schemas.microsoft.com/office/drawing/2014/chart" uri="{C3380CC4-5D6E-409C-BE32-E72D297353CC}">
                <c16:uniqueId val="{00000002-7F77-41CF-B064-4924A8C78F4B}"/>
              </c:ext>
            </c:extLst>
          </c:dPt>
          <c:dPt>
            <c:idx val="18"/>
            <c:bubble3D val="0"/>
            <c:extLst>
              <c:ext xmlns:c16="http://schemas.microsoft.com/office/drawing/2014/chart" uri="{C3380CC4-5D6E-409C-BE32-E72D297353CC}">
                <c16:uniqueId val="{00000003-7F77-41CF-B064-4924A8C78F4B}"/>
              </c:ext>
            </c:extLst>
          </c:dPt>
          <c:dPt>
            <c:idx val="20"/>
            <c:bubble3D val="0"/>
            <c:extLst>
              <c:ext xmlns:c16="http://schemas.microsoft.com/office/drawing/2014/chart" uri="{C3380CC4-5D6E-409C-BE32-E72D297353CC}">
                <c16:uniqueId val="{00000005-7F77-41CF-B064-4924A8C78F4B}"/>
              </c:ext>
            </c:extLst>
          </c:dPt>
          <c:dPt>
            <c:idx val="21"/>
            <c:bubble3D val="0"/>
            <c:extLst>
              <c:ext xmlns:c16="http://schemas.microsoft.com/office/drawing/2014/chart" uri="{C3380CC4-5D6E-409C-BE32-E72D297353CC}">
                <c16:uniqueId val="{00000007-7F77-41CF-B064-4924A8C78F4B}"/>
              </c:ext>
            </c:extLst>
          </c:dPt>
          <c:dLbls>
            <c:dLbl>
              <c:idx val="0"/>
              <c:spPr/>
              <c:txPr>
                <a:bodyPr rot="-4800000" vert="horz"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8-7F77-41CF-B064-4924A8C78F4B}"/>
                </c:ext>
              </c:extLst>
            </c:dLbl>
            <c:dLbl>
              <c:idx val="1"/>
              <c:spPr/>
              <c:txPr>
                <a:bodyPr rot="-372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9-7F77-41CF-B064-4924A8C78F4B}"/>
                </c:ext>
              </c:extLst>
            </c:dLbl>
            <c:dLbl>
              <c:idx val="2"/>
              <c:spPr/>
              <c:txPr>
                <a:bodyPr rot="-294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A-7F77-41CF-B064-4924A8C78F4B}"/>
                </c:ext>
              </c:extLst>
            </c:dLbl>
            <c:dLbl>
              <c:idx val="3"/>
              <c:spPr/>
              <c:txPr>
                <a:bodyPr rot="-162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B-7F77-41CF-B064-4924A8C78F4B}"/>
                </c:ext>
              </c:extLst>
            </c:dLbl>
            <c:dLbl>
              <c:idx val="4"/>
              <c:spPr/>
              <c:txPr>
                <a:bodyPr rot="-108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C-7F77-41CF-B064-4924A8C78F4B}"/>
                </c:ext>
              </c:extLst>
            </c:dLbl>
            <c:dLbl>
              <c:idx val="5"/>
              <c:spPr/>
              <c:txPr>
                <a:bodyPr rot="18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D-7F77-41CF-B064-4924A8C78F4B}"/>
                </c:ext>
              </c:extLst>
            </c:dLbl>
            <c:dLbl>
              <c:idx val="6"/>
              <c:spPr/>
              <c:txPr>
                <a:bodyPr rot="90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E-7F77-41CF-B064-4924A8C78F4B}"/>
                </c:ext>
              </c:extLst>
            </c:dLbl>
            <c:dLbl>
              <c:idx val="7"/>
              <c:spPr/>
              <c:txPr>
                <a:bodyPr rot="198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F-7F77-41CF-B064-4924A8C78F4B}"/>
                </c:ext>
              </c:extLst>
            </c:dLbl>
            <c:dLbl>
              <c:idx val="8"/>
              <c:spPr/>
              <c:txPr>
                <a:bodyPr rot="300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0-7F77-41CF-B064-4924A8C78F4B}"/>
                </c:ext>
              </c:extLst>
            </c:dLbl>
            <c:dLbl>
              <c:idx val="9"/>
              <c:spPr/>
              <c:txPr>
                <a:bodyPr rot="3960000" vert="horz"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1-7F77-41CF-B064-4924A8C78F4B}"/>
                </c:ext>
              </c:extLst>
            </c:dLbl>
            <c:dLbl>
              <c:idx val="10"/>
              <c:spPr/>
              <c:txPr>
                <a:bodyPr rot="5400000" vert="horz"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2-7F77-41CF-B064-4924A8C78F4B}"/>
                </c:ext>
              </c:extLst>
            </c:dLbl>
            <c:dLbl>
              <c:idx val="11"/>
              <c:spPr/>
              <c:txPr>
                <a:bodyPr rot="-498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3-7F77-41CF-B064-4924A8C78F4B}"/>
                </c:ext>
              </c:extLst>
            </c:dLbl>
            <c:dLbl>
              <c:idx val="12"/>
              <c:tx>
                <c:rich>
                  <a:bodyPr rot="-3900000" anchorCtr="0"/>
                  <a:lstStyle/>
                  <a:p>
                    <a:pPr algn="ctr">
                      <a:defRPr sz="300">
                        <a:latin typeface="Arial Narrow" panose="020B0606020202030204" pitchFamily="34" charset="0"/>
                      </a:defRPr>
                    </a:pPr>
                    <a:r>
                      <a:rPr lang="en-US" sz="300">
                        <a:latin typeface="Arial Narrow" panose="020B0606020202030204" pitchFamily="34" charset="0"/>
                      </a:rPr>
                      <a:t>Luxembourg</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F77-41CF-B064-4924A8C78F4B}"/>
                </c:ext>
              </c:extLst>
            </c:dLbl>
            <c:dLbl>
              <c:idx val="13"/>
              <c:spPr/>
              <c:txPr>
                <a:bodyPr rot="-288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5-7F77-41CF-B064-4924A8C78F4B}"/>
                </c:ext>
              </c:extLst>
            </c:dLbl>
            <c:dLbl>
              <c:idx val="14"/>
              <c:spPr/>
              <c:txPr>
                <a:bodyPr rot="-192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6-7F77-41CF-B064-4924A8C78F4B}"/>
                </c:ext>
              </c:extLst>
            </c:dLbl>
            <c:dLbl>
              <c:idx val="15"/>
              <c:spPr/>
              <c:txPr>
                <a:bodyPr rot="-102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0-7F77-41CF-B064-4924A8C78F4B}"/>
                </c:ext>
              </c:extLst>
            </c:dLbl>
            <c:dLbl>
              <c:idx val="16"/>
              <c:spPr/>
              <c:txPr>
                <a:bodyPr rot="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1-7F77-41CF-B064-4924A8C78F4B}"/>
                </c:ext>
              </c:extLst>
            </c:dLbl>
            <c:dLbl>
              <c:idx val="17"/>
              <c:spPr/>
              <c:txPr>
                <a:bodyPr rot="960000"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2-7F77-41CF-B064-4924A8C78F4B}"/>
                </c:ext>
              </c:extLst>
            </c:dLbl>
            <c:dLbl>
              <c:idx val="18"/>
              <c:spPr/>
              <c:txPr>
                <a:bodyPr rot="1800000" vert="horz" anchorCtr="0"/>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3-7F77-41CF-B064-4924A8C78F4B}"/>
                </c:ext>
              </c:extLst>
            </c:dLbl>
            <c:dLbl>
              <c:idx val="19"/>
              <c:spPr>
                <a:noFill/>
                <a:ln>
                  <a:noFill/>
                </a:ln>
                <a:effectLst/>
              </c:spPr>
              <c:txPr>
                <a:bodyPr rot="2760000" wrap="square" lIns="38100" tIns="19050" rIns="38100" bIns="19050" anchor="ctr" anchorCtr="0">
                  <a:spAutoFit/>
                </a:bodyPr>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17-7F77-41CF-B064-4924A8C78F4B}"/>
                </c:ext>
              </c:extLst>
            </c:dLbl>
            <c:dLbl>
              <c:idx val="20"/>
              <c:spPr>
                <a:noFill/>
                <a:ln>
                  <a:noFill/>
                </a:ln>
                <a:effectLst/>
              </c:spPr>
              <c:txPr>
                <a:bodyPr rot="3960000" vert="horz" wrap="square" lIns="38100" tIns="19050" rIns="38100" bIns="19050" anchor="ctr" anchorCtr="0">
                  <a:spAutoFit/>
                </a:bodyPr>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5-7F77-41CF-B064-4924A8C78F4B}"/>
                </c:ext>
              </c:extLst>
            </c:dLbl>
            <c:dLbl>
              <c:idx val="21"/>
              <c:spPr>
                <a:noFill/>
                <a:ln>
                  <a:noFill/>
                </a:ln>
                <a:effectLst/>
              </c:spPr>
              <c:txPr>
                <a:bodyPr rot="5220000" wrap="square" lIns="38100" tIns="19050" rIns="38100" bIns="19050" anchor="ctr" anchorCtr="0">
                  <a:spAutoFit/>
                </a:bodyPr>
                <a:lstStyle/>
                <a:p>
                  <a:pPr algn="ctr">
                    <a:defRPr sz="300">
                      <a:latin typeface="Arial Narrow" panose="020B0606020202030204" pitchFamily="34" charset="0"/>
                    </a:defRPr>
                  </a:pPr>
                  <a:endParaRPr lang="es-MX"/>
                </a:p>
              </c:txPr>
              <c:showLegendKey val="0"/>
              <c:showVal val="0"/>
              <c:showCatName val="1"/>
              <c:showSerName val="0"/>
              <c:showPercent val="0"/>
              <c:showBubbleSize val="0"/>
              <c:extLst>
                <c:ext xmlns:c16="http://schemas.microsoft.com/office/drawing/2014/chart" uri="{C3380CC4-5D6E-409C-BE32-E72D297353CC}">
                  <c16:uniqueId val="{00000007-7F77-41CF-B064-4924A8C78F4B}"/>
                </c:ext>
              </c:extLst>
            </c:dLbl>
            <c:spPr>
              <a:noFill/>
              <a:ln>
                <a:noFill/>
              </a:ln>
              <a:effectLst/>
            </c:spPr>
            <c:txPr>
              <a:bodyPr wrap="square" lIns="38100" tIns="19050" rIns="38100" bIns="19050" anchor="ctr" anchorCtr="0">
                <a:spAutoFit/>
              </a:bodyPr>
              <a:lstStyle/>
              <a:p>
                <a:pPr algn="ctr">
                  <a:defRPr sz="300">
                    <a:latin typeface="Arial Narrow" panose="020B0606020202030204" pitchFamily="34" charset="0"/>
                  </a:defRPr>
                </a:pPr>
                <a:endParaRPr lang="es-MX"/>
              </a:p>
            </c:txPr>
            <c:showLegendKey val="0"/>
            <c:showVal val="0"/>
            <c:showCatName val="1"/>
            <c:showSerName val="0"/>
            <c:showPercent val="0"/>
            <c:showBubbleSize val="0"/>
            <c:showLeaderLines val="1"/>
            <c:extLst>
              <c:ext xmlns:c15="http://schemas.microsoft.com/office/drawing/2012/chart" uri="{CE6537A1-D6FC-4f65-9D91-7224C49458BB}"/>
            </c:extLst>
          </c:dLbls>
          <c:cat>
            <c:strRef>
              <c:f>'1. Commitment'!$A$45:$A$66</c:f>
              <c:strCache>
                <c:ptCount val="22"/>
                <c:pt idx="0">
                  <c:v>Austria</c:v>
                </c:pt>
                <c:pt idx="1">
                  <c:v>Belgium</c:v>
                </c:pt>
                <c:pt idx="2">
                  <c:v>Czech Republic</c:v>
                </c:pt>
                <c:pt idx="3">
                  <c:v>Denmark</c:v>
                </c:pt>
                <c:pt idx="4">
                  <c:v>Estonia</c:v>
                </c:pt>
                <c:pt idx="5">
                  <c:v>Finland</c:v>
                </c:pt>
                <c:pt idx="6">
                  <c:v>Germany</c:v>
                </c:pt>
                <c:pt idx="7">
                  <c:v>Greece</c:v>
                </c:pt>
                <c:pt idx="8">
                  <c:v>Ireland</c:v>
                </c:pt>
                <c:pt idx="9">
                  <c:v>Italy</c:v>
                </c:pt>
                <c:pt idx="10">
                  <c:v>Japan</c:v>
                </c:pt>
                <c:pt idx="11">
                  <c:v>Lithuania</c:v>
                </c:pt>
                <c:pt idx="12">
                  <c:v>Luxembourg</c:v>
                </c:pt>
                <c:pt idx="13">
                  <c:v>Netherlands</c:v>
                </c:pt>
                <c:pt idx="14">
                  <c:v>Poland</c:v>
                </c:pt>
                <c:pt idx="15">
                  <c:v>Portugal</c:v>
                </c:pt>
                <c:pt idx="16">
                  <c:v>Slovakia</c:v>
                </c:pt>
                <c:pt idx="17">
                  <c:v>Spain</c:v>
                </c:pt>
                <c:pt idx="18">
                  <c:v>Sweden</c:v>
                </c:pt>
                <c:pt idx="19">
                  <c:v>Switzerland</c:v>
                </c:pt>
                <c:pt idx="20">
                  <c:v>Mexico</c:v>
                </c:pt>
                <c:pt idx="21">
                  <c:v>Slovenia</c:v>
                </c:pt>
              </c:strCache>
            </c:strRef>
          </c:cat>
          <c:val>
            <c:numRef>
              <c:f>'1. Commitment'!$C$45:$C$66</c:f>
              <c:numCache>
                <c:formatCode>General</c:formatCode>
                <c:ptCount val="22"/>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numCache>
            </c:numRef>
          </c:val>
          <c:extLst>
            <c:ext xmlns:c16="http://schemas.microsoft.com/office/drawing/2014/chart" uri="{C3380CC4-5D6E-409C-BE32-E72D297353CC}">
              <c16:uniqueId val="{00000018-7F77-41CF-B064-4924A8C78F4B}"/>
            </c:ext>
          </c:extLst>
        </c:ser>
        <c:ser>
          <c:idx val="0"/>
          <c:order val="0"/>
          <c:dPt>
            <c:idx val="0"/>
            <c:bubble3D val="0"/>
            <c:spPr>
              <a:solidFill>
                <a:schemeClr val="accent1">
                  <a:lumMod val="60000"/>
                  <a:lumOff val="40000"/>
                </a:schemeClr>
              </a:solidFill>
            </c:spPr>
            <c:extLst>
              <c:ext xmlns:c16="http://schemas.microsoft.com/office/drawing/2014/chart" uri="{C3380CC4-5D6E-409C-BE32-E72D297353CC}">
                <c16:uniqueId val="{0000001A-7F77-41CF-B064-4924A8C78F4B}"/>
              </c:ext>
            </c:extLst>
          </c:dPt>
          <c:dPt>
            <c:idx val="1"/>
            <c:bubble3D val="0"/>
            <c:spPr>
              <a:solidFill>
                <a:schemeClr val="bg1">
                  <a:lumMod val="85000"/>
                  <a:alpha val="60000"/>
                </a:schemeClr>
              </a:solidFill>
            </c:spPr>
            <c:extLst>
              <c:ext xmlns:c16="http://schemas.microsoft.com/office/drawing/2014/chart" uri="{C3380CC4-5D6E-409C-BE32-E72D297353CC}">
                <c16:uniqueId val="{0000001C-7F77-41CF-B064-4924A8C78F4B}"/>
              </c:ext>
            </c:extLst>
          </c:dPt>
          <c:dLbls>
            <c:dLbl>
              <c:idx val="0"/>
              <c:spPr/>
              <c:txPr>
                <a:bodyPr/>
                <a:lstStyle/>
                <a:p>
                  <a:pPr>
                    <a:defRPr sz="600" b="0">
                      <a:latin typeface="Arial Narrow" panose="020B0606020202030204" pitchFamily="34" charset="0"/>
                    </a:defRPr>
                  </a:pPr>
                  <a:endParaRPr lang="es-MX"/>
                </a:p>
              </c:txPr>
              <c:showLegendKey val="0"/>
              <c:showVal val="0"/>
              <c:showCatName val="0"/>
              <c:showSerName val="0"/>
              <c:showPercent val="1"/>
              <c:showBubbleSize val="0"/>
              <c:extLst>
                <c:ext xmlns:c16="http://schemas.microsoft.com/office/drawing/2014/chart" uri="{C3380CC4-5D6E-409C-BE32-E72D297353CC}">
                  <c16:uniqueId val="{0000001A-7F77-41CF-B064-4924A8C78F4B}"/>
                </c:ext>
              </c:extLst>
            </c:dLbl>
            <c:dLbl>
              <c:idx val="1"/>
              <c:spPr/>
              <c:txPr>
                <a:bodyPr/>
                <a:lstStyle/>
                <a:p>
                  <a:pPr>
                    <a:defRPr sz="600" b="0">
                      <a:latin typeface="Arial Narrow" panose="020B0606020202030204" pitchFamily="34" charset="0"/>
                    </a:defRPr>
                  </a:pPr>
                  <a:endParaRPr lang="es-MX"/>
                </a:p>
              </c:txPr>
              <c:showLegendKey val="0"/>
              <c:showVal val="0"/>
              <c:showCatName val="0"/>
              <c:showSerName val="0"/>
              <c:showPercent val="1"/>
              <c:showBubbleSize val="0"/>
              <c:extLst>
                <c:ext xmlns:c16="http://schemas.microsoft.com/office/drawing/2014/chart" uri="{C3380CC4-5D6E-409C-BE32-E72D297353CC}">
                  <c16:uniqueId val="{0000001C-7F77-41CF-B064-4924A8C78F4B}"/>
                </c:ext>
              </c:extLst>
            </c:dLbl>
            <c:spPr>
              <a:noFill/>
              <a:ln>
                <a:noFill/>
              </a:ln>
              <a:effectLst/>
            </c:spPr>
            <c:txPr>
              <a:bodyPr/>
              <a:lstStyle/>
              <a:p>
                <a:pPr>
                  <a:defRPr sz="600" b="1">
                    <a:latin typeface="Arial Narrow" panose="020B0606020202030204" pitchFamily="34" charset="0"/>
                  </a:defRPr>
                </a:pPr>
                <a:endParaRPr lang="es-MX"/>
              </a:p>
            </c:txPr>
            <c:showLegendKey val="0"/>
            <c:showVal val="0"/>
            <c:showCatName val="0"/>
            <c:showSerName val="0"/>
            <c:showPercent val="1"/>
            <c:showBubbleSize val="0"/>
            <c:showLeaderLines val="1"/>
            <c:extLst>
              <c:ext xmlns:c15="http://schemas.microsoft.com/office/drawing/2012/chart" uri="{CE6537A1-D6FC-4f65-9D91-7224C49458BB}"/>
            </c:extLst>
          </c:dLbls>
          <c:val>
            <c:numRef>
              <c:f>'1. Commitment'!$B$67:$B$68</c:f>
              <c:numCache>
                <c:formatCode>0%</c:formatCode>
                <c:ptCount val="2"/>
                <c:pt idx="0">
                  <c:v>0.90909090909090906</c:v>
                </c:pt>
                <c:pt idx="1">
                  <c:v>9.0909090909090912E-2</c:v>
                </c:pt>
              </c:numCache>
            </c:numRef>
          </c:val>
          <c:extLst>
            <c:ext xmlns:c16="http://schemas.microsoft.com/office/drawing/2014/chart" uri="{C3380CC4-5D6E-409C-BE32-E72D297353CC}">
              <c16:uniqueId val="{0000001D-7F77-41CF-B064-4924A8C78F4B}"/>
            </c:ext>
          </c:extLst>
        </c:ser>
        <c:dLbls>
          <c:showLegendKey val="0"/>
          <c:showVal val="0"/>
          <c:showCatName val="1"/>
          <c:showSerName val="0"/>
          <c:showPercent val="1"/>
          <c:showBubbleSize val="0"/>
          <c:showLeaderLines val="1"/>
        </c:dLbls>
        <c:firstSliceAng val="0"/>
        <c:holeSize val="14"/>
      </c:doughnutChart>
    </c:plotArea>
    <c:plotVisOnly val="1"/>
    <c:dispBlanksAs val="gap"/>
    <c:showDLblsOverMax val="0"/>
  </c:chart>
  <c:spPr>
    <a:noFill/>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bar"/>
        <c:grouping val="stacked"/>
        <c:varyColors val="0"/>
        <c:ser>
          <c:idx val="0"/>
          <c:order val="0"/>
          <c:spPr>
            <a:solidFill>
              <a:schemeClr val="accent1">
                <a:lumMod val="60000"/>
                <a:lumOff val="40000"/>
              </a:schemeClr>
            </a:solidFill>
          </c:spPr>
          <c:invertIfNegative val="0"/>
          <c:dLbls>
            <c:spPr>
              <a:noFill/>
              <a:ln>
                <a:noFill/>
              </a:ln>
              <a:effectLst/>
            </c:spPr>
            <c:txPr>
              <a:bodyPr wrap="square" lIns="38100" tIns="19050" rIns="38100" bIns="19050" anchor="ctr">
                <a:spAutoFit/>
              </a:bodyPr>
              <a:lstStyle/>
              <a:p>
                <a:pPr>
                  <a:defRPr sz="600">
                    <a:latin typeface="Arial Narrow" panose="020B060602020203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'2.Integration'!$A$51:$A$55</c:f>
              <c:strCache>
                <c:ptCount val="5"/>
                <c:pt idx="0">
                  <c:v>Interministerial mechanism</c:v>
                </c:pt>
                <c:pt idx="1">
                  <c:v>Interministerial mechanism and Guidelines</c:v>
                </c:pt>
                <c:pt idx="2">
                  <c:v>Planning system and government regulations</c:v>
                </c:pt>
                <c:pt idx="3">
                  <c:v>Budgetary process</c:v>
                </c:pt>
                <c:pt idx="4">
                  <c:v>Consultation (technical and political)</c:v>
                </c:pt>
              </c:strCache>
            </c:strRef>
          </c:cat>
          <c:val>
            <c:numRef>
              <c:f>'2.Integration'!$B$51:$B$55</c:f>
              <c:numCache>
                <c:formatCode>General</c:formatCode>
                <c:ptCount val="5"/>
                <c:pt idx="0">
                  <c:v>13</c:v>
                </c:pt>
                <c:pt idx="1">
                  <c:v>5</c:v>
                </c:pt>
                <c:pt idx="2">
                  <c:v>2</c:v>
                </c:pt>
                <c:pt idx="3">
                  <c:v>1</c:v>
                </c:pt>
                <c:pt idx="4">
                  <c:v>1</c:v>
                </c:pt>
              </c:numCache>
            </c:numRef>
          </c:val>
          <c:extLst>
            <c:ext xmlns:c16="http://schemas.microsoft.com/office/drawing/2014/chart" uri="{C3380CC4-5D6E-409C-BE32-E72D297353CC}">
              <c16:uniqueId val="{00000000-CF8D-471C-B429-4CB9C5544EE0}"/>
            </c:ext>
          </c:extLst>
        </c:ser>
        <c:dLbls>
          <c:showLegendKey val="0"/>
          <c:showVal val="1"/>
          <c:showCatName val="0"/>
          <c:showSerName val="0"/>
          <c:showPercent val="0"/>
          <c:showBubbleSize val="0"/>
        </c:dLbls>
        <c:gapWidth val="95"/>
        <c:overlap val="100"/>
        <c:axId val="126110720"/>
        <c:axId val="126116608"/>
      </c:barChart>
      <c:catAx>
        <c:axId val="126110720"/>
        <c:scaling>
          <c:orientation val="minMax"/>
        </c:scaling>
        <c:delete val="0"/>
        <c:axPos val="l"/>
        <c:numFmt formatCode="General" sourceLinked="0"/>
        <c:majorTickMark val="none"/>
        <c:minorTickMark val="none"/>
        <c:tickLblPos val="nextTo"/>
        <c:txPr>
          <a:bodyPr/>
          <a:lstStyle/>
          <a:p>
            <a:pPr>
              <a:defRPr sz="500">
                <a:latin typeface="Arial Narrow" panose="020B0606020202030204" pitchFamily="34" charset="0"/>
              </a:defRPr>
            </a:pPr>
            <a:endParaRPr lang="es-MX"/>
          </a:p>
        </c:txPr>
        <c:crossAx val="126116608"/>
        <c:crosses val="autoZero"/>
        <c:auto val="1"/>
        <c:lblAlgn val="l"/>
        <c:lblOffset val="100"/>
        <c:noMultiLvlLbl val="0"/>
      </c:catAx>
      <c:valAx>
        <c:axId val="126116608"/>
        <c:scaling>
          <c:orientation val="minMax"/>
        </c:scaling>
        <c:delete val="1"/>
        <c:axPos val="b"/>
        <c:numFmt formatCode="General" sourceLinked="1"/>
        <c:majorTickMark val="none"/>
        <c:minorTickMark val="none"/>
        <c:tickLblPos val="nextTo"/>
        <c:crossAx val="126110720"/>
        <c:crosses val="autoZero"/>
        <c:crossBetween val="between"/>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barChart>
        <c:barDir val="col"/>
        <c:grouping val="clustered"/>
        <c:varyColors val="0"/>
        <c:ser>
          <c:idx val="0"/>
          <c:order val="0"/>
          <c:spPr>
            <a:solidFill>
              <a:schemeClr val="accent1">
                <a:lumMod val="60000"/>
                <a:lumOff val="40000"/>
              </a:schemeClr>
            </a:solidFill>
          </c:spPr>
          <c:invertIfNegative val="0"/>
          <c:dLbls>
            <c:spPr>
              <a:noFill/>
              <a:ln>
                <a:noFill/>
              </a:ln>
              <a:effectLst/>
            </c:spPr>
            <c:txPr>
              <a:bodyPr wrap="square" lIns="38100" tIns="19050" rIns="38100" bIns="19050" anchor="ctr">
                <a:spAutoFit/>
              </a:bodyPr>
              <a:lstStyle/>
              <a:p>
                <a:pPr>
                  <a:defRPr sz="800">
                    <a:solidFill>
                      <a:srgbClr val="080808"/>
                    </a:solidFill>
                    <a:latin typeface="Arial Narrow" panose="020B0606020202030204" pitchFamily="34" charset="0"/>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'3. Long-term'!$A$27:$A$30</c:f>
              <c:strCache>
                <c:ptCount val="4"/>
                <c:pt idx="0">
                  <c:v>Long-term strategic framework</c:v>
                </c:pt>
                <c:pt idx="1">
                  <c:v>Legal framework and interministerial mechanism</c:v>
                </c:pt>
                <c:pt idx="2">
                  <c:v>Monitoring and reporting systems</c:v>
                </c:pt>
                <c:pt idx="3">
                  <c:v>Other</c:v>
                </c:pt>
              </c:strCache>
            </c:strRef>
          </c:cat>
          <c:val>
            <c:numRef>
              <c:f>'3. Long-term'!$B$27:$B$30</c:f>
              <c:numCache>
                <c:formatCode>General</c:formatCode>
                <c:ptCount val="4"/>
                <c:pt idx="0">
                  <c:v>11</c:v>
                </c:pt>
                <c:pt idx="1">
                  <c:v>3</c:v>
                </c:pt>
                <c:pt idx="2">
                  <c:v>1</c:v>
                </c:pt>
                <c:pt idx="3">
                  <c:v>7</c:v>
                </c:pt>
              </c:numCache>
            </c:numRef>
          </c:val>
          <c:extLst>
            <c:ext xmlns:c16="http://schemas.microsoft.com/office/drawing/2014/chart" uri="{C3380CC4-5D6E-409C-BE32-E72D297353CC}">
              <c16:uniqueId val="{00000000-2814-4D76-8EFD-22C22A3610BE}"/>
            </c:ext>
          </c:extLst>
        </c:ser>
        <c:dLbls>
          <c:showLegendKey val="0"/>
          <c:showVal val="0"/>
          <c:showCatName val="0"/>
          <c:showSerName val="0"/>
          <c:showPercent val="0"/>
          <c:showBubbleSize val="0"/>
        </c:dLbls>
        <c:gapWidth val="75"/>
        <c:overlap val="40"/>
        <c:axId val="126264064"/>
        <c:axId val="126265600"/>
      </c:barChart>
      <c:catAx>
        <c:axId val="126264064"/>
        <c:scaling>
          <c:orientation val="minMax"/>
        </c:scaling>
        <c:delete val="0"/>
        <c:axPos val="b"/>
        <c:numFmt formatCode="General" sourceLinked="0"/>
        <c:majorTickMark val="out"/>
        <c:minorTickMark val="none"/>
        <c:tickLblPos val="nextTo"/>
        <c:txPr>
          <a:bodyPr/>
          <a:lstStyle/>
          <a:p>
            <a:pPr>
              <a:defRPr sz="600">
                <a:latin typeface="Arial Narrow" panose="020B0606020202030204" pitchFamily="34" charset="0"/>
              </a:defRPr>
            </a:pPr>
            <a:endParaRPr lang="es-MX"/>
          </a:p>
        </c:txPr>
        <c:crossAx val="126265600"/>
        <c:crosses val="autoZero"/>
        <c:auto val="1"/>
        <c:lblAlgn val="ctr"/>
        <c:lblOffset val="100"/>
        <c:noMultiLvlLbl val="0"/>
      </c:catAx>
      <c:valAx>
        <c:axId val="126265600"/>
        <c:scaling>
          <c:orientation val="minMax"/>
        </c:scaling>
        <c:delete val="1"/>
        <c:axPos val="l"/>
        <c:numFmt formatCode="General" sourceLinked="1"/>
        <c:majorTickMark val="none"/>
        <c:minorTickMark val="none"/>
        <c:tickLblPos val="nextTo"/>
        <c:crossAx val="126264064"/>
        <c:crosses val="autoZero"/>
        <c:crossBetween val="between"/>
      </c:valAx>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bar"/>
        <c:grouping val="clustered"/>
        <c:varyColors val="0"/>
        <c:ser>
          <c:idx val="0"/>
          <c:order val="0"/>
          <c:invertIfNegative val="0"/>
          <c:dLbls>
            <c:spPr>
              <a:noFill/>
              <a:ln>
                <a:noFill/>
              </a:ln>
              <a:effectLst/>
            </c:spPr>
            <c:txPr>
              <a:bodyPr wrap="square" lIns="38100" tIns="19050" rIns="38100" bIns="19050" anchor="ctr">
                <a:spAutoFit/>
              </a:bodyPr>
              <a:lstStyle/>
              <a:p>
                <a:pPr>
                  <a:defRPr sz="800">
                    <a:latin typeface="Arial Narrow" panose="020B060602020203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'4. Effects'!$A$26:$A$31</c:f>
              <c:strCache>
                <c:ptCount val="6"/>
                <c:pt idx="0">
                  <c:v>Other</c:v>
                </c:pt>
                <c:pt idx="1">
                  <c:v>Regular evaluation</c:v>
                </c:pt>
                <c:pt idx="2">
                  <c:v>Parliamentary control</c:v>
                </c:pt>
                <c:pt idx="3">
                  <c:v>PCD/PCSD Action plan</c:v>
                </c:pt>
                <c:pt idx="4">
                  <c:v>Cross-ministerial mechanism</c:v>
                </c:pt>
                <c:pt idx="5">
                  <c:v>Impact Assessment</c:v>
                </c:pt>
              </c:strCache>
            </c:strRef>
          </c:cat>
          <c:val>
            <c:numRef>
              <c:f>'4. Effects'!$B$26:$B$31</c:f>
              <c:numCache>
                <c:formatCode>General</c:formatCode>
                <c:ptCount val="6"/>
                <c:pt idx="0">
                  <c:v>4</c:v>
                </c:pt>
                <c:pt idx="1">
                  <c:v>1</c:v>
                </c:pt>
                <c:pt idx="2">
                  <c:v>1</c:v>
                </c:pt>
                <c:pt idx="3">
                  <c:v>2</c:v>
                </c:pt>
                <c:pt idx="4">
                  <c:v>4</c:v>
                </c:pt>
                <c:pt idx="5">
                  <c:v>10</c:v>
                </c:pt>
              </c:numCache>
            </c:numRef>
          </c:val>
          <c:extLst>
            <c:ext xmlns:c16="http://schemas.microsoft.com/office/drawing/2014/chart" uri="{C3380CC4-5D6E-409C-BE32-E72D297353CC}">
              <c16:uniqueId val="{00000000-B07E-4FD3-8293-4D40AC0FB5D5}"/>
            </c:ext>
          </c:extLst>
        </c:ser>
        <c:dLbls>
          <c:showLegendKey val="0"/>
          <c:showVal val="1"/>
          <c:showCatName val="0"/>
          <c:showSerName val="0"/>
          <c:showPercent val="0"/>
          <c:showBubbleSize val="0"/>
        </c:dLbls>
        <c:gapWidth val="150"/>
        <c:overlap val="-25"/>
        <c:axId val="126278272"/>
        <c:axId val="133910912"/>
      </c:barChart>
      <c:catAx>
        <c:axId val="126278272"/>
        <c:scaling>
          <c:orientation val="minMax"/>
        </c:scaling>
        <c:delete val="0"/>
        <c:axPos val="l"/>
        <c:numFmt formatCode="General" sourceLinked="0"/>
        <c:majorTickMark val="none"/>
        <c:minorTickMark val="none"/>
        <c:tickLblPos val="nextTo"/>
        <c:txPr>
          <a:bodyPr/>
          <a:lstStyle/>
          <a:p>
            <a:pPr>
              <a:defRPr sz="600">
                <a:latin typeface="Arial Narrow" panose="020B0606020202030204" pitchFamily="34" charset="0"/>
              </a:defRPr>
            </a:pPr>
            <a:endParaRPr lang="es-MX"/>
          </a:p>
        </c:txPr>
        <c:crossAx val="133910912"/>
        <c:crosses val="autoZero"/>
        <c:auto val="1"/>
        <c:lblAlgn val="ctr"/>
        <c:lblOffset val="100"/>
        <c:noMultiLvlLbl val="0"/>
      </c:catAx>
      <c:valAx>
        <c:axId val="133910912"/>
        <c:scaling>
          <c:orientation val="minMax"/>
        </c:scaling>
        <c:delete val="1"/>
        <c:axPos val="b"/>
        <c:numFmt formatCode="General" sourceLinked="1"/>
        <c:majorTickMark val="out"/>
        <c:minorTickMark val="none"/>
        <c:tickLblPos val="nextTo"/>
        <c:crossAx val="126278272"/>
        <c:crosses val="autoZero"/>
        <c:crossBetween val="between"/>
      </c:valAx>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0.17893046626711454"/>
          <c:y val="5.5326956834754505E-2"/>
          <c:w val="0.62702795318172244"/>
          <c:h val="0.79370613835259818"/>
        </c:manualLayout>
      </c:layout>
      <c:doughnutChart>
        <c:varyColors val="1"/>
        <c:ser>
          <c:idx val="1"/>
          <c:order val="1"/>
          <c:dPt>
            <c:idx val="0"/>
            <c:bubble3D val="0"/>
            <c:spPr>
              <a:solidFill>
                <a:schemeClr val="accent1">
                  <a:lumMod val="40000"/>
                  <a:lumOff val="60000"/>
                  <a:alpha val="70000"/>
                </a:schemeClr>
              </a:solidFill>
            </c:spPr>
            <c:extLst>
              <c:ext xmlns:c16="http://schemas.microsoft.com/office/drawing/2014/chart" uri="{C3380CC4-5D6E-409C-BE32-E72D297353CC}">
                <c16:uniqueId val="{00000001-CA64-4889-9ECC-DF84EE4DDF30}"/>
              </c:ext>
            </c:extLst>
          </c:dPt>
          <c:dPt>
            <c:idx val="1"/>
            <c:bubble3D val="0"/>
            <c:spPr>
              <a:solidFill>
                <a:schemeClr val="tx2">
                  <a:lumMod val="60000"/>
                  <a:lumOff val="40000"/>
                  <a:alpha val="70000"/>
                </a:schemeClr>
              </a:solidFill>
            </c:spPr>
            <c:extLst>
              <c:ext xmlns:c16="http://schemas.microsoft.com/office/drawing/2014/chart" uri="{C3380CC4-5D6E-409C-BE32-E72D297353CC}">
                <c16:uniqueId val="{00000003-CA64-4889-9ECC-DF84EE4DDF30}"/>
              </c:ext>
            </c:extLst>
          </c:dPt>
          <c:dPt>
            <c:idx val="2"/>
            <c:bubble3D val="0"/>
            <c:spPr>
              <a:solidFill>
                <a:schemeClr val="accent6">
                  <a:alpha val="60000"/>
                </a:schemeClr>
              </a:solidFill>
            </c:spPr>
            <c:extLst>
              <c:ext xmlns:c16="http://schemas.microsoft.com/office/drawing/2014/chart" uri="{C3380CC4-5D6E-409C-BE32-E72D297353CC}">
                <c16:uniqueId val="{00000005-CA64-4889-9ECC-DF84EE4DDF30}"/>
              </c:ext>
            </c:extLst>
          </c:dPt>
          <c:dLbls>
            <c:spPr>
              <a:noFill/>
              <a:ln>
                <a:noFill/>
              </a:ln>
              <a:effectLst/>
            </c:spPr>
            <c:txPr>
              <a:bodyPr wrap="square" lIns="38100" tIns="19050" rIns="38100" bIns="19050" anchor="ctr">
                <a:spAutoFit/>
              </a:bodyPr>
              <a:lstStyle/>
              <a:p>
                <a:pPr>
                  <a:defRPr sz="600">
                    <a:solidFill>
                      <a:srgbClr val="080808"/>
                    </a:solidFill>
                    <a:latin typeface="Arial Narrow" panose="020B0606020202030204" pitchFamily="34" charset="0"/>
                  </a:defRPr>
                </a:pPr>
                <a:endParaRPr lang="es-MX"/>
              </a:p>
            </c:txPr>
            <c:showLegendKey val="0"/>
            <c:showVal val="0"/>
            <c:showCatName val="0"/>
            <c:showSerName val="0"/>
            <c:showPercent val="1"/>
            <c:showBubbleSize val="0"/>
            <c:showLeaderLines val="1"/>
            <c:extLst>
              <c:ext xmlns:c15="http://schemas.microsoft.com/office/drawing/2012/chart" uri="{CE6537A1-D6FC-4f65-9D91-7224C49458BB}"/>
            </c:extLst>
          </c:dLbls>
          <c:cat>
            <c:strRef>
              <c:f>'5.Coordination'!$A$52:$A$54</c:f>
              <c:strCache>
                <c:ptCount val="3"/>
                <c:pt idx="0">
                  <c:v>% CoG</c:v>
                </c:pt>
                <c:pt idx="1">
                  <c:v>% CoG and line ministry</c:v>
                </c:pt>
                <c:pt idx="2">
                  <c:v>Without CoG</c:v>
                </c:pt>
              </c:strCache>
            </c:strRef>
          </c:cat>
          <c:val>
            <c:numRef>
              <c:f>'5.Coordination'!$B$52:$B$54</c:f>
              <c:numCache>
                <c:formatCode>0%</c:formatCode>
                <c:ptCount val="3"/>
                <c:pt idx="0">
                  <c:v>0.36363636363636365</c:v>
                </c:pt>
                <c:pt idx="1">
                  <c:v>0.22727272727272727</c:v>
                </c:pt>
                <c:pt idx="2">
                  <c:v>0.40909090909090912</c:v>
                </c:pt>
              </c:numCache>
            </c:numRef>
          </c:val>
          <c:extLst>
            <c:ext xmlns:c16="http://schemas.microsoft.com/office/drawing/2014/chart" uri="{C3380CC4-5D6E-409C-BE32-E72D297353CC}">
              <c16:uniqueId val="{00000006-CA64-4889-9ECC-DF84EE4DDF30}"/>
            </c:ext>
          </c:extLst>
        </c:ser>
        <c:ser>
          <c:idx val="0"/>
          <c:order val="0"/>
          <c:dPt>
            <c:idx val="0"/>
            <c:bubble3D val="0"/>
            <c:spPr>
              <a:solidFill>
                <a:schemeClr val="accent1">
                  <a:lumMod val="40000"/>
                  <a:lumOff val="60000"/>
                </a:schemeClr>
              </a:solidFill>
            </c:spPr>
            <c:extLst>
              <c:ext xmlns:c16="http://schemas.microsoft.com/office/drawing/2014/chart" uri="{C3380CC4-5D6E-409C-BE32-E72D297353CC}">
                <c16:uniqueId val="{00000008-CA64-4889-9ECC-DF84EE4DDF30}"/>
              </c:ext>
            </c:extLst>
          </c:dPt>
          <c:dPt>
            <c:idx val="1"/>
            <c:bubble3D val="0"/>
            <c:spPr>
              <a:solidFill>
                <a:schemeClr val="accent1">
                  <a:lumMod val="40000"/>
                  <a:lumOff val="60000"/>
                </a:schemeClr>
              </a:solidFill>
            </c:spPr>
            <c:extLst>
              <c:ext xmlns:c16="http://schemas.microsoft.com/office/drawing/2014/chart" uri="{C3380CC4-5D6E-409C-BE32-E72D297353CC}">
                <c16:uniqueId val="{0000000A-CA64-4889-9ECC-DF84EE4DDF30}"/>
              </c:ext>
            </c:extLst>
          </c:dPt>
          <c:dPt>
            <c:idx val="2"/>
            <c:bubble3D val="0"/>
            <c:spPr>
              <a:solidFill>
                <a:schemeClr val="accent1">
                  <a:lumMod val="40000"/>
                  <a:lumOff val="60000"/>
                </a:schemeClr>
              </a:solidFill>
            </c:spPr>
            <c:extLst>
              <c:ext xmlns:c16="http://schemas.microsoft.com/office/drawing/2014/chart" uri="{C3380CC4-5D6E-409C-BE32-E72D297353CC}">
                <c16:uniqueId val="{0000000C-CA64-4889-9ECC-DF84EE4DDF30}"/>
              </c:ext>
            </c:extLst>
          </c:dPt>
          <c:dPt>
            <c:idx val="3"/>
            <c:bubble3D val="0"/>
            <c:spPr>
              <a:solidFill>
                <a:schemeClr val="accent1">
                  <a:lumMod val="40000"/>
                  <a:lumOff val="60000"/>
                </a:schemeClr>
              </a:solidFill>
            </c:spPr>
            <c:extLst>
              <c:ext xmlns:c16="http://schemas.microsoft.com/office/drawing/2014/chart" uri="{C3380CC4-5D6E-409C-BE32-E72D297353CC}">
                <c16:uniqueId val="{0000000E-CA64-4889-9ECC-DF84EE4DDF30}"/>
              </c:ext>
            </c:extLst>
          </c:dPt>
          <c:dPt>
            <c:idx val="4"/>
            <c:bubble3D val="0"/>
            <c:spPr>
              <a:solidFill>
                <a:schemeClr val="accent1">
                  <a:lumMod val="40000"/>
                  <a:lumOff val="60000"/>
                </a:schemeClr>
              </a:solidFill>
            </c:spPr>
            <c:extLst>
              <c:ext xmlns:c16="http://schemas.microsoft.com/office/drawing/2014/chart" uri="{C3380CC4-5D6E-409C-BE32-E72D297353CC}">
                <c16:uniqueId val="{00000010-CA64-4889-9ECC-DF84EE4DDF30}"/>
              </c:ext>
            </c:extLst>
          </c:dPt>
          <c:dPt>
            <c:idx val="5"/>
            <c:bubble3D val="0"/>
            <c:spPr>
              <a:solidFill>
                <a:schemeClr val="accent1">
                  <a:lumMod val="40000"/>
                  <a:lumOff val="60000"/>
                </a:schemeClr>
              </a:solidFill>
            </c:spPr>
            <c:extLst>
              <c:ext xmlns:c16="http://schemas.microsoft.com/office/drawing/2014/chart" uri="{C3380CC4-5D6E-409C-BE32-E72D297353CC}">
                <c16:uniqueId val="{00000012-CA64-4889-9ECC-DF84EE4DDF30}"/>
              </c:ext>
            </c:extLst>
          </c:dPt>
          <c:dPt>
            <c:idx val="6"/>
            <c:bubble3D val="0"/>
            <c:spPr>
              <a:solidFill>
                <a:schemeClr val="accent1">
                  <a:lumMod val="40000"/>
                  <a:lumOff val="60000"/>
                </a:schemeClr>
              </a:solidFill>
            </c:spPr>
            <c:extLst>
              <c:ext xmlns:c16="http://schemas.microsoft.com/office/drawing/2014/chart" uri="{C3380CC4-5D6E-409C-BE32-E72D297353CC}">
                <c16:uniqueId val="{00000014-CA64-4889-9ECC-DF84EE4DDF30}"/>
              </c:ext>
            </c:extLst>
          </c:dPt>
          <c:dPt>
            <c:idx val="7"/>
            <c:bubble3D val="0"/>
            <c:spPr>
              <a:solidFill>
                <a:schemeClr val="accent1">
                  <a:lumMod val="40000"/>
                  <a:lumOff val="60000"/>
                </a:schemeClr>
              </a:solidFill>
            </c:spPr>
            <c:extLst>
              <c:ext xmlns:c16="http://schemas.microsoft.com/office/drawing/2014/chart" uri="{C3380CC4-5D6E-409C-BE32-E72D297353CC}">
                <c16:uniqueId val="{00000016-CA64-4889-9ECC-DF84EE4DDF30}"/>
              </c:ext>
            </c:extLst>
          </c:dPt>
          <c:dPt>
            <c:idx val="8"/>
            <c:bubble3D val="0"/>
            <c:spPr>
              <a:solidFill>
                <a:schemeClr val="tx2">
                  <a:lumMod val="60000"/>
                  <a:lumOff val="40000"/>
                </a:schemeClr>
              </a:solidFill>
            </c:spPr>
            <c:extLst>
              <c:ext xmlns:c16="http://schemas.microsoft.com/office/drawing/2014/chart" uri="{C3380CC4-5D6E-409C-BE32-E72D297353CC}">
                <c16:uniqueId val="{00000018-CA64-4889-9ECC-DF84EE4DDF30}"/>
              </c:ext>
            </c:extLst>
          </c:dPt>
          <c:dPt>
            <c:idx val="9"/>
            <c:bubble3D val="0"/>
            <c:spPr>
              <a:solidFill>
                <a:schemeClr val="tx2">
                  <a:lumMod val="60000"/>
                  <a:lumOff val="40000"/>
                </a:schemeClr>
              </a:solidFill>
            </c:spPr>
            <c:extLst>
              <c:ext xmlns:c16="http://schemas.microsoft.com/office/drawing/2014/chart" uri="{C3380CC4-5D6E-409C-BE32-E72D297353CC}">
                <c16:uniqueId val="{0000001A-CA64-4889-9ECC-DF84EE4DDF30}"/>
              </c:ext>
            </c:extLst>
          </c:dPt>
          <c:dPt>
            <c:idx val="10"/>
            <c:bubble3D val="0"/>
            <c:spPr>
              <a:solidFill>
                <a:schemeClr val="tx2">
                  <a:lumMod val="60000"/>
                  <a:lumOff val="40000"/>
                </a:schemeClr>
              </a:solidFill>
            </c:spPr>
            <c:extLst>
              <c:ext xmlns:c16="http://schemas.microsoft.com/office/drawing/2014/chart" uri="{C3380CC4-5D6E-409C-BE32-E72D297353CC}">
                <c16:uniqueId val="{0000001C-CA64-4889-9ECC-DF84EE4DDF30}"/>
              </c:ext>
            </c:extLst>
          </c:dPt>
          <c:dPt>
            <c:idx val="11"/>
            <c:bubble3D val="0"/>
            <c:spPr>
              <a:solidFill>
                <a:schemeClr val="tx2">
                  <a:lumMod val="60000"/>
                  <a:lumOff val="40000"/>
                </a:schemeClr>
              </a:solidFill>
            </c:spPr>
            <c:extLst>
              <c:ext xmlns:c16="http://schemas.microsoft.com/office/drawing/2014/chart" uri="{C3380CC4-5D6E-409C-BE32-E72D297353CC}">
                <c16:uniqueId val="{0000001E-CA64-4889-9ECC-DF84EE4DDF30}"/>
              </c:ext>
            </c:extLst>
          </c:dPt>
          <c:dPt>
            <c:idx val="12"/>
            <c:bubble3D val="0"/>
            <c:spPr>
              <a:solidFill>
                <a:schemeClr val="tx2">
                  <a:lumMod val="60000"/>
                  <a:lumOff val="40000"/>
                </a:schemeClr>
              </a:solidFill>
            </c:spPr>
            <c:extLst>
              <c:ext xmlns:c16="http://schemas.microsoft.com/office/drawing/2014/chart" uri="{C3380CC4-5D6E-409C-BE32-E72D297353CC}">
                <c16:uniqueId val="{00000020-CA64-4889-9ECC-DF84EE4DDF30}"/>
              </c:ext>
            </c:extLst>
          </c:dPt>
          <c:dPt>
            <c:idx val="13"/>
            <c:bubble3D val="0"/>
            <c:spPr>
              <a:solidFill>
                <a:schemeClr val="accent6"/>
              </a:solidFill>
            </c:spPr>
            <c:extLst>
              <c:ext xmlns:c16="http://schemas.microsoft.com/office/drawing/2014/chart" uri="{C3380CC4-5D6E-409C-BE32-E72D297353CC}">
                <c16:uniqueId val="{00000022-CA64-4889-9ECC-DF84EE4DDF30}"/>
              </c:ext>
            </c:extLst>
          </c:dPt>
          <c:dPt>
            <c:idx val="14"/>
            <c:bubble3D val="0"/>
            <c:spPr>
              <a:solidFill>
                <a:schemeClr val="accent6"/>
              </a:solidFill>
            </c:spPr>
            <c:extLst>
              <c:ext xmlns:c16="http://schemas.microsoft.com/office/drawing/2014/chart" uri="{C3380CC4-5D6E-409C-BE32-E72D297353CC}">
                <c16:uniqueId val="{00000024-CA64-4889-9ECC-DF84EE4DDF30}"/>
              </c:ext>
            </c:extLst>
          </c:dPt>
          <c:dPt>
            <c:idx val="15"/>
            <c:bubble3D val="0"/>
            <c:spPr>
              <a:solidFill>
                <a:schemeClr val="accent6"/>
              </a:solidFill>
            </c:spPr>
            <c:extLst>
              <c:ext xmlns:c16="http://schemas.microsoft.com/office/drawing/2014/chart" uri="{C3380CC4-5D6E-409C-BE32-E72D297353CC}">
                <c16:uniqueId val="{00000026-CA64-4889-9ECC-DF84EE4DDF30}"/>
              </c:ext>
            </c:extLst>
          </c:dPt>
          <c:dPt>
            <c:idx val="16"/>
            <c:bubble3D val="0"/>
            <c:spPr>
              <a:solidFill>
                <a:schemeClr val="accent6"/>
              </a:solidFill>
            </c:spPr>
            <c:extLst>
              <c:ext xmlns:c16="http://schemas.microsoft.com/office/drawing/2014/chart" uri="{C3380CC4-5D6E-409C-BE32-E72D297353CC}">
                <c16:uniqueId val="{00000028-CA64-4889-9ECC-DF84EE4DDF30}"/>
              </c:ext>
            </c:extLst>
          </c:dPt>
          <c:dPt>
            <c:idx val="17"/>
            <c:bubble3D val="0"/>
            <c:spPr>
              <a:solidFill>
                <a:schemeClr val="accent6"/>
              </a:solidFill>
            </c:spPr>
            <c:extLst>
              <c:ext xmlns:c16="http://schemas.microsoft.com/office/drawing/2014/chart" uri="{C3380CC4-5D6E-409C-BE32-E72D297353CC}">
                <c16:uniqueId val="{0000002A-CA64-4889-9ECC-DF84EE4DDF30}"/>
              </c:ext>
            </c:extLst>
          </c:dPt>
          <c:dPt>
            <c:idx val="18"/>
            <c:bubble3D val="0"/>
            <c:spPr>
              <a:solidFill>
                <a:schemeClr val="accent6"/>
              </a:solidFill>
            </c:spPr>
            <c:extLst>
              <c:ext xmlns:c16="http://schemas.microsoft.com/office/drawing/2014/chart" uri="{C3380CC4-5D6E-409C-BE32-E72D297353CC}">
                <c16:uniqueId val="{0000002C-CA64-4889-9ECC-DF84EE4DDF30}"/>
              </c:ext>
            </c:extLst>
          </c:dPt>
          <c:dPt>
            <c:idx val="19"/>
            <c:bubble3D val="0"/>
            <c:spPr>
              <a:solidFill>
                <a:schemeClr val="accent6"/>
              </a:solidFill>
            </c:spPr>
            <c:extLst>
              <c:ext xmlns:c16="http://schemas.microsoft.com/office/drawing/2014/chart" uri="{C3380CC4-5D6E-409C-BE32-E72D297353CC}">
                <c16:uniqueId val="{0000002E-CA64-4889-9ECC-DF84EE4DDF30}"/>
              </c:ext>
            </c:extLst>
          </c:dPt>
          <c:dPt>
            <c:idx val="20"/>
            <c:bubble3D val="0"/>
            <c:spPr>
              <a:solidFill>
                <a:schemeClr val="accent6"/>
              </a:solidFill>
            </c:spPr>
            <c:extLst>
              <c:ext xmlns:c16="http://schemas.microsoft.com/office/drawing/2014/chart" uri="{C3380CC4-5D6E-409C-BE32-E72D297353CC}">
                <c16:uniqueId val="{00000030-CA64-4889-9ECC-DF84EE4DDF30}"/>
              </c:ext>
            </c:extLst>
          </c:dPt>
          <c:dPt>
            <c:idx val="21"/>
            <c:bubble3D val="0"/>
            <c:spPr>
              <a:solidFill>
                <a:schemeClr val="accent6"/>
              </a:solidFill>
            </c:spPr>
            <c:extLst>
              <c:ext xmlns:c16="http://schemas.microsoft.com/office/drawing/2014/chart" uri="{C3380CC4-5D6E-409C-BE32-E72D297353CC}">
                <c16:uniqueId val="{00000032-CA64-4889-9ECC-DF84EE4DDF30}"/>
              </c:ext>
            </c:extLst>
          </c:dPt>
          <c:dLbls>
            <c:dLbl>
              <c:idx val="0"/>
              <c:tx>
                <c:rich>
                  <a:bodyPr rot="-480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Belgium</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A64-4889-9ECC-DF84EE4DDF30}"/>
                </c:ext>
              </c:extLst>
            </c:dLbl>
            <c:dLbl>
              <c:idx val="1"/>
              <c:tx>
                <c:rich>
                  <a:bodyPr rot="-378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Estonia</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A64-4889-9ECC-DF84EE4DDF30}"/>
                </c:ext>
              </c:extLst>
            </c:dLbl>
            <c:dLbl>
              <c:idx val="2"/>
              <c:tx>
                <c:rich>
                  <a:bodyPr rot="-258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Finland</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A64-4889-9ECC-DF84EE4DDF30}"/>
                </c:ext>
              </c:extLst>
            </c:dLbl>
            <c:dLbl>
              <c:idx val="3"/>
              <c:tx>
                <c:rich>
                  <a:bodyPr rot="-15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Germany</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A64-4889-9ECC-DF84EE4DDF30}"/>
                </c:ext>
              </c:extLst>
            </c:dLbl>
            <c:dLbl>
              <c:idx val="4"/>
              <c:tx>
                <c:rich>
                  <a:bodyPr rot="-108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Greece</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A64-4889-9ECC-DF84EE4DDF30}"/>
                </c:ext>
              </c:extLst>
            </c:dLbl>
            <c:dLbl>
              <c:idx val="5"/>
              <c:tx>
                <c:rich>
                  <a:bodyPr rot="48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Japan</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CA64-4889-9ECC-DF84EE4DDF30}"/>
                </c:ext>
              </c:extLst>
            </c:dLbl>
            <c:dLbl>
              <c:idx val="6"/>
              <c:tx>
                <c:rich>
                  <a:bodyPr rot="150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Mexico</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CA64-4889-9ECC-DF84EE4DDF30}"/>
                </c:ext>
              </c:extLst>
            </c:dLbl>
            <c:dLbl>
              <c:idx val="7"/>
              <c:tx>
                <c:rich>
                  <a:bodyPr rot="222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Slovenia</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A64-4889-9ECC-DF84EE4DDF30}"/>
                </c:ext>
              </c:extLst>
            </c:dLbl>
            <c:dLbl>
              <c:idx val="8"/>
              <c:tx>
                <c:rich>
                  <a:bodyPr rot="282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Austria </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CA64-4889-9ECC-DF84EE4DDF30}"/>
                </c:ext>
              </c:extLst>
            </c:dLbl>
            <c:dLbl>
              <c:idx val="9"/>
              <c:tx>
                <c:rich>
                  <a:bodyPr rot="414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Italy</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CA64-4889-9ECC-DF84EE4DDF30}"/>
                </c:ext>
              </c:extLst>
            </c:dLbl>
            <c:dLbl>
              <c:idx val="10"/>
              <c:tx>
                <c:rich>
                  <a:bodyPr rot="-540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Lithuania</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CA64-4889-9ECC-DF84EE4DDF30}"/>
                </c:ext>
              </c:extLst>
            </c:dLbl>
            <c:dLbl>
              <c:idx val="11"/>
              <c:tx>
                <c:rich>
                  <a:bodyPr rot="-48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Slovakia</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E-CA64-4889-9ECC-DF84EE4DDF30}"/>
                </c:ext>
              </c:extLst>
            </c:dLbl>
            <c:dLbl>
              <c:idx val="12"/>
              <c:tx>
                <c:rich>
                  <a:bodyPr rot="-39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Spain</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0-CA64-4889-9ECC-DF84EE4DDF30}"/>
                </c:ext>
              </c:extLst>
            </c:dLbl>
            <c:dLbl>
              <c:idx val="13"/>
              <c:tx>
                <c:rich>
                  <a:bodyPr rot="-27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Czech Republic</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2-CA64-4889-9ECC-DF84EE4DDF30}"/>
                </c:ext>
              </c:extLst>
            </c:dLbl>
            <c:dLbl>
              <c:idx val="14"/>
              <c:tx>
                <c:rich>
                  <a:bodyPr rot="-204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Denmark</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4-CA64-4889-9ECC-DF84EE4DDF30}"/>
                </c:ext>
              </c:extLst>
            </c:dLbl>
            <c:dLbl>
              <c:idx val="15"/>
              <c:tx>
                <c:rich>
                  <a:bodyPr rot="-1020000" anchorCtr="0"/>
                  <a:lstStyle/>
                  <a:p>
                    <a:pPr marL="0" marR="0" lvl="0" indent="0" algn="ctr" defTabSz="914400" rtl="0" eaLnBrk="1" fontAlgn="auto" latinLnBrk="0" hangingPunct="1">
                      <a:lnSpc>
                        <a:spcPct val="100000"/>
                      </a:lnSpc>
                      <a:spcBef>
                        <a:spcPts val="0"/>
                      </a:spcBef>
                      <a:spcAft>
                        <a:spcPts val="0"/>
                      </a:spcAft>
                      <a:buClrTx/>
                      <a:buSzTx/>
                      <a:buFontTx/>
                      <a:buNone/>
                      <a:tabLst/>
                      <a:defRPr sz="300" b="0" i="0" u="none" strike="noStrike" kern="1200" baseline="0">
                        <a:solidFill>
                          <a:srgbClr val="080808"/>
                        </a:solidFill>
                        <a:latin typeface="Arial Narrow" panose="020B0606020202030204" pitchFamily="34" charset="0"/>
                        <a:ea typeface="+mn-ea"/>
                        <a:cs typeface="+mn-cs"/>
                      </a:defRPr>
                    </a:pPr>
                    <a:r>
                      <a:rPr lang="en-US" sz="300" b="0" i="0" u="none" strike="noStrike" kern="1200" baseline="0">
                        <a:solidFill>
                          <a:srgbClr val="080808"/>
                        </a:solidFill>
                        <a:latin typeface="Arial Narrow" panose="020B0606020202030204" pitchFamily="34" charset="0"/>
                      </a:rPr>
                      <a:t>Ireland</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6-CA64-4889-9ECC-DF84EE4DDF30}"/>
                </c:ext>
              </c:extLst>
            </c:dLbl>
            <c:dLbl>
              <c:idx val="16"/>
              <c:tx>
                <c:rich>
                  <a:bodyPr rot="-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Luxembourg</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8-CA64-4889-9ECC-DF84EE4DDF30}"/>
                </c:ext>
              </c:extLst>
            </c:dLbl>
            <c:dLbl>
              <c:idx val="17"/>
              <c:tx>
                <c:rich>
                  <a:bodyPr rot="84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Netherlands</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A-CA64-4889-9ECC-DF84EE4DDF30}"/>
                </c:ext>
              </c:extLst>
            </c:dLbl>
            <c:dLbl>
              <c:idx val="18"/>
              <c:tx>
                <c:rich>
                  <a:bodyPr rot="198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Poland</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C-CA64-4889-9ECC-DF84EE4DDF30}"/>
                </c:ext>
              </c:extLst>
            </c:dLbl>
            <c:dLbl>
              <c:idx val="19"/>
              <c:tx>
                <c:rich>
                  <a:bodyPr rot="3060000"/>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Portugal</a:t>
                    </a:r>
                  </a:p>
                </c:rich>
              </c:tx>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E-CA64-4889-9ECC-DF84EE4DDF30}"/>
                </c:ext>
              </c:extLst>
            </c:dLbl>
            <c:dLbl>
              <c:idx val="20"/>
              <c:tx>
                <c:rich>
                  <a:bodyPr rot="4140000" wrap="square" lIns="38100" tIns="19050" rIns="38100" bIns="19050" anchor="ctr">
                    <a:spAutoFit/>
                  </a:bodyPr>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Sweden</a:t>
                    </a:r>
                  </a:p>
                </c:rich>
              </c:tx>
              <c:spPr>
                <a:noFill/>
                <a:ln>
                  <a:noFill/>
                </a:ln>
                <a:effectLst/>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0-CA64-4889-9ECC-DF84EE4DDF30}"/>
                </c:ext>
              </c:extLst>
            </c:dLbl>
            <c:dLbl>
              <c:idx val="21"/>
              <c:tx>
                <c:rich>
                  <a:bodyPr rot="4920000" wrap="square" lIns="38100" tIns="19050" rIns="38100" bIns="19050" anchor="ctr">
                    <a:spAutoFit/>
                  </a:bodyPr>
                  <a:lstStyle/>
                  <a:p>
                    <a:pPr>
                      <a:defRPr sz="300">
                        <a:solidFill>
                          <a:srgbClr val="080808"/>
                        </a:solidFill>
                        <a:latin typeface="Arial Narrow" panose="020B0606020202030204" pitchFamily="34" charset="0"/>
                      </a:defRPr>
                    </a:pPr>
                    <a:r>
                      <a:rPr lang="en-US" sz="300">
                        <a:solidFill>
                          <a:srgbClr val="080808"/>
                        </a:solidFill>
                        <a:latin typeface="Arial Narrow" panose="020B0606020202030204" pitchFamily="34" charset="0"/>
                      </a:rPr>
                      <a:t>Switzerland</a:t>
                    </a:r>
                  </a:p>
                </c:rich>
              </c:tx>
              <c:spPr>
                <a:noFill/>
                <a:ln>
                  <a:noFill/>
                </a:ln>
                <a:effectLst/>
              </c:spP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2-CA64-4889-9ECC-DF84EE4DDF30}"/>
                </c:ext>
              </c:extLst>
            </c:dLbl>
            <c:spPr>
              <a:noFill/>
              <a:ln>
                <a:noFill/>
              </a:ln>
              <a:effectLst/>
            </c:spPr>
            <c:txPr>
              <a:bodyPr wrap="square" lIns="38100" tIns="19050" rIns="38100" bIns="19050" anchor="ctr">
                <a:spAutoFit/>
              </a:bodyPr>
              <a:lstStyle/>
              <a:p>
                <a:pPr>
                  <a:defRPr sz="300">
                    <a:solidFill>
                      <a:srgbClr val="080808"/>
                    </a:solidFill>
                    <a:latin typeface="Arial Narrow" panose="020B0606020202030204" pitchFamily="34" charset="0"/>
                  </a:defRPr>
                </a:pPr>
                <a:endParaRPr lang="es-MX"/>
              </a:p>
            </c:txPr>
            <c:showLegendKey val="0"/>
            <c:showVal val="0"/>
            <c:showCatName val="1"/>
            <c:showSerName val="0"/>
            <c:showPercent val="0"/>
            <c:showBubbleSize val="0"/>
            <c:showLeaderLines val="1"/>
            <c:extLst>
              <c:ext xmlns:c15="http://schemas.microsoft.com/office/drawing/2012/chart" uri="{CE6537A1-D6FC-4f65-9D91-7224C49458BB}"/>
            </c:extLst>
          </c:dLbls>
          <c:cat>
            <c:multiLvlStrRef>
              <c:f>'5.Coordination'!$A$30:$B$51</c:f>
              <c:multiLvlStrCache>
                <c:ptCount val="22"/>
                <c:lvl>
                  <c:pt idx="0">
                    <c:v>CoG</c:v>
                  </c:pt>
                  <c:pt idx="1">
                    <c:v>CoG</c:v>
                  </c:pt>
                  <c:pt idx="2">
                    <c:v>CoG</c:v>
                  </c:pt>
                  <c:pt idx="3">
                    <c:v>CoG</c:v>
                  </c:pt>
                  <c:pt idx="4">
                    <c:v>CoG</c:v>
                  </c:pt>
                  <c:pt idx="5">
                    <c:v>CoG</c:v>
                  </c:pt>
                  <c:pt idx="6">
                    <c:v>CoG</c:v>
                  </c:pt>
                  <c:pt idx="7">
                    <c:v>CoG</c:v>
                  </c:pt>
                  <c:pt idx="8">
                    <c:v>CoG and line ministry</c:v>
                  </c:pt>
                  <c:pt idx="9">
                    <c:v>CoG and line ministry</c:v>
                  </c:pt>
                  <c:pt idx="10">
                    <c:v>CoG and line ministry</c:v>
                  </c:pt>
                  <c:pt idx="11">
                    <c:v>CoG and line ministry</c:v>
                  </c:pt>
                  <c:pt idx="12">
                    <c:v>CoG and line ministry</c:v>
                  </c:pt>
                  <c:pt idx="13">
                    <c:v>Without CoG</c:v>
                  </c:pt>
                  <c:pt idx="14">
                    <c:v>Without CoG</c:v>
                  </c:pt>
                  <c:pt idx="15">
                    <c:v>Without CoG</c:v>
                  </c:pt>
                  <c:pt idx="16">
                    <c:v>Without CoG</c:v>
                  </c:pt>
                  <c:pt idx="17">
                    <c:v>Without CoG</c:v>
                  </c:pt>
                  <c:pt idx="18">
                    <c:v>Without CoG</c:v>
                  </c:pt>
                  <c:pt idx="19">
                    <c:v>Without CoG</c:v>
                  </c:pt>
                  <c:pt idx="20">
                    <c:v>Without CoG</c:v>
                  </c:pt>
                  <c:pt idx="21">
                    <c:v>Without CoG</c:v>
                  </c:pt>
                </c:lvl>
                <c:lvl>
                  <c:pt idx="0">
                    <c:v>Belgium</c:v>
                  </c:pt>
                  <c:pt idx="1">
                    <c:v>Estonia</c:v>
                  </c:pt>
                  <c:pt idx="2">
                    <c:v>Finland</c:v>
                  </c:pt>
                  <c:pt idx="3">
                    <c:v>Germany</c:v>
                  </c:pt>
                  <c:pt idx="4">
                    <c:v>Greece</c:v>
                  </c:pt>
                  <c:pt idx="5">
                    <c:v>Japan</c:v>
                  </c:pt>
                  <c:pt idx="6">
                    <c:v>Mexico</c:v>
                  </c:pt>
                  <c:pt idx="7">
                    <c:v>Slovenia</c:v>
                  </c:pt>
                  <c:pt idx="8">
                    <c:v>Austria</c:v>
                  </c:pt>
                  <c:pt idx="9">
                    <c:v>Italy</c:v>
                  </c:pt>
                  <c:pt idx="10">
                    <c:v>Lithuania</c:v>
                  </c:pt>
                  <c:pt idx="11">
                    <c:v>Slovak Republic</c:v>
                  </c:pt>
                  <c:pt idx="12">
                    <c:v>Spain</c:v>
                  </c:pt>
                  <c:pt idx="13">
                    <c:v>Czech Republic</c:v>
                  </c:pt>
                  <c:pt idx="14">
                    <c:v>Denmark</c:v>
                  </c:pt>
                  <c:pt idx="15">
                    <c:v>Ireland</c:v>
                  </c:pt>
                  <c:pt idx="16">
                    <c:v>Luxembourg</c:v>
                  </c:pt>
                  <c:pt idx="17">
                    <c:v>Netherlands</c:v>
                  </c:pt>
                  <c:pt idx="18">
                    <c:v>Poland</c:v>
                  </c:pt>
                  <c:pt idx="19">
                    <c:v>Portugal</c:v>
                  </c:pt>
                  <c:pt idx="20">
                    <c:v>Sweden</c:v>
                  </c:pt>
                  <c:pt idx="21">
                    <c:v>Switzerland</c:v>
                  </c:pt>
                </c:lvl>
              </c:multiLvlStrCache>
            </c:multiLvlStrRef>
          </c:cat>
          <c:val>
            <c:numRef>
              <c:f>'5.Coordination'!$C$30:$C$51</c:f>
              <c:numCache>
                <c:formatCode>General</c:formatCode>
                <c:ptCount val="22"/>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numCache>
            </c:numRef>
          </c:val>
          <c:extLst>
            <c:ext xmlns:c16="http://schemas.microsoft.com/office/drawing/2014/chart" uri="{C3380CC4-5D6E-409C-BE32-E72D297353CC}">
              <c16:uniqueId val="{00000033-CA64-4889-9ECC-DF84EE4DDF30}"/>
            </c:ext>
          </c:extLst>
        </c:ser>
        <c:dLbls>
          <c:showLegendKey val="0"/>
          <c:showVal val="1"/>
          <c:showCatName val="1"/>
          <c:showSerName val="0"/>
          <c:showPercent val="0"/>
          <c:showBubbleSize val="0"/>
          <c:showLeaderLines val="1"/>
        </c:dLbls>
        <c:firstSliceAng val="0"/>
        <c:holeSize val="20"/>
      </c:doughnutChart>
    </c:plotArea>
    <c:plotVisOnly val="1"/>
    <c:dispBlanksAs val="gap"/>
    <c:showDLblsOverMax val="0"/>
  </c:chart>
  <c:spPr>
    <a:ln>
      <a:noFill/>
    </a:ln>
  </c:sp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col"/>
        <c:grouping val="stacked"/>
        <c:varyColors val="0"/>
        <c:ser>
          <c:idx val="0"/>
          <c:order val="0"/>
          <c:spPr>
            <a:solidFill>
              <a:schemeClr val="accent1">
                <a:lumMod val="60000"/>
                <a:lumOff val="40000"/>
              </a:schemeClr>
            </a:solidFill>
          </c:spPr>
          <c:invertIfNegative val="0"/>
          <c:dLbls>
            <c:spPr>
              <a:noFill/>
              <a:ln>
                <a:noFill/>
              </a:ln>
              <a:effectLst/>
            </c:spPr>
            <c:txPr>
              <a:bodyPr wrap="square" lIns="38100" tIns="19050" rIns="38100" bIns="19050" anchor="ctr">
                <a:spAutoFit/>
              </a:bodyPr>
              <a:lstStyle/>
              <a:p>
                <a:pPr>
                  <a:defRPr sz="800">
                    <a:solidFill>
                      <a:srgbClr val="080808"/>
                    </a:solidFill>
                    <a:latin typeface="Arial Narrow" panose="020B060602020203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'6. Local involvement'!$A$27:$A$31</c:f>
              <c:strCache>
                <c:ptCount val="5"/>
                <c:pt idx="0">
                  <c:v>Existing mechanisms</c:v>
                </c:pt>
                <c:pt idx="1">
                  <c:v>National Commisions or Councils</c:v>
                </c:pt>
                <c:pt idx="2">
                  <c:v>New mechanism</c:v>
                </c:pt>
                <c:pt idx="3">
                  <c:v>Interministerial mechanism for SDGs</c:v>
                </c:pt>
                <c:pt idx="4">
                  <c:v>Advocacy and awareness raising</c:v>
                </c:pt>
              </c:strCache>
            </c:strRef>
          </c:cat>
          <c:val>
            <c:numRef>
              <c:f>'6. Local involvement'!$B$27:$B$31</c:f>
              <c:numCache>
                <c:formatCode>General</c:formatCode>
                <c:ptCount val="5"/>
                <c:pt idx="0">
                  <c:v>6</c:v>
                </c:pt>
                <c:pt idx="1">
                  <c:v>5</c:v>
                </c:pt>
                <c:pt idx="2">
                  <c:v>4</c:v>
                </c:pt>
                <c:pt idx="3">
                  <c:v>4</c:v>
                </c:pt>
                <c:pt idx="4">
                  <c:v>2</c:v>
                </c:pt>
              </c:numCache>
            </c:numRef>
          </c:val>
          <c:extLst>
            <c:ext xmlns:c16="http://schemas.microsoft.com/office/drawing/2014/chart" uri="{C3380CC4-5D6E-409C-BE32-E72D297353CC}">
              <c16:uniqueId val="{00000000-34DE-47CF-9D8C-26E5FB16D00E}"/>
            </c:ext>
          </c:extLst>
        </c:ser>
        <c:dLbls>
          <c:showLegendKey val="0"/>
          <c:showVal val="1"/>
          <c:showCatName val="0"/>
          <c:showSerName val="0"/>
          <c:showPercent val="0"/>
          <c:showBubbleSize val="0"/>
        </c:dLbls>
        <c:gapWidth val="95"/>
        <c:overlap val="100"/>
        <c:axId val="134016000"/>
        <c:axId val="134017792"/>
      </c:barChart>
      <c:catAx>
        <c:axId val="134016000"/>
        <c:scaling>
          <c:orientation val="minMax"/>
        </c:scaling>
        <c:delete val="0"/>
        <c:axPos val="b"/>
        <c:numFmt formatCode="General" sourceLinked="0"/>
        <c:majorTickMark val="none"/>
        <c:minorTickMark val="none"/>
        <c:tickLblPos val="nextTo"/>
        <c:txPr>
          <a:bodyPr/>
          <a:lstStyle/>
          <a:p>
            <a:pPr>
              <a:defRPr sz="500">
                <a:latin typeface="Arial Narrow" panose="020B0606020202030204" pitchFamily="34" charset="0"/>
              </a:defRPr>
            </a:pPr>
            <a:endParaRPr lang="es-MX"/>
          </a:p>
        </c:txPr>
        <c:crossAx val="134017792"/>
        <c:crosses val="autoZero"/>
        <c:auto val="1"/>
        <c:lblAlgn val="ctr"/>
        <c:lblOffset val="100"/>
        <c:noMultiLvlLbl val="0"/>
      </c:catAx>
      <c:valAx>
        <c:axId val="134017792"/>
        <c:scaling>
          <c:orientation val="minMax"/>
        </c:scaling>
        <c:delete val="1"/>
        <c:axPos val="l"/>
        <c:numFmt formatCode="General" sourceLinked="1"/>
        <c:majorTickMark val="none"/>
        <c:minorTickMark val="none"/>
        <c:tickLblPos val="nextTo"/>
        <c:crossAx val="134016000"/>
        <c:crosses val="autoZero"/>
        <c:crossBetween val="between"/>
      </c:valAx>
    </c:plotArea>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600" b="0">
                <a:latin typeface="Arial Narrow" panose="020B0606020202030204" pitchFamily="34" charset="0"/>
              </a:defRPr>
            </a:pPr>
            <a:r>
              <a:rPr lang="en-GB" sz="600" b="0">
                <a:latin typeface="Arial Narrow" panose="020B0606020202030204" pitchFamily="34" charset="0"/>
              </a:rPr>
              <a:t>The most cited stakeholder involved in SDG Implementation</a:t>
            </a:r>
            <a:br>
              <a:rPr lang="en-GB" sz="600" b="0">
                <a:latin typeface="Arial Narrow" panose="020B0606020202030204" pitchFamily="34" charset="0"/>
              </a:rPr>
            </a:br>
            <a:r>
              <a:rPr lang="en-GB" sz="600" b="0">
                <a:latin typeface="Arial Narrow" panose="020B0606020202030204" pitchFamily="34" charset="0"/>
              </a:rPr>
              <a:t>(number</a:t>
            </a:r>
            <a:r>
              <a:rPr lang="en-GB" sz="600" b="0" baseline="0">
                <a:latin typeface="Arial Narrow" panose="020B0606020202030204" pitchFamily="34" charset="0"/>
              </a:rPr>
              <a:t> or respondents)</a:t>
            </a:r>
            <a:endParaRPr lang="en-GB" sz="600" b="0">
              <a:latin typeface="Arial Narrow" panose="020B0606020202030204" pitchFamily="34" charset="0"/>
            </a:endParaRPr>
          </a:p>
        </c:rich>
      </c:tx>
      <c:overlay val="0"/>
    </c:title>
    <c:autoTitleDeleted val="0"/>
    <c:plotArea>
      <c:layout/>
      <c:barChart>
        <c:barDir val="col"/>
        <c:grouping val="stacked"/>
        <c:varyColors val="0"/>
        <c:ser>
          <c:idx val="0"/>
          <c:order val="0"/>
          <c:spPr>
            <a:solidFill>
              <a:schemeClr val="accent1"/>
            </a:solidFill>
          </c:spPr>
          <c:invertIfNegative val="0"/>
          <c:dLbls>
            <c:spPr>
              <a:noFill/>
              <a:ln>
                <a:noFill/>
              </a:ln>
              <a:effectLst/>
            </c:spPr>
            <c:txPr>
              <a:bodyPr wrap="square" lIns="38100" tIns="19050" rIns="38100" bIns="19050" anchor="ctr">
                <a:spAutoFit/>
              </a:bodyPr>
              <a:lstStyle/>
              <a:p>
                <a:pPr>
                  <a:defRPr sz="800">
                    <a:solidFill>
                      <a:srgbClr val="080808"/>
                    </a:solidFill>
                    <a:latin typeface="Arial Narrow" panose="020B060602020203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'7. Stakeholder engagement'!$A$29:$A$33</c:f>
              <c:strCache>
                <c:ptCount val="5"/>
                <c:pt idx="0">
                  <c:v>Civil society</c:v>
                </c:pt>
                <c:pt idx="1">
                  <c:v>Business and industry</c:v>
                </c:pt>
                <c:pt idx="2">
                  <c:v>Science</c:v>
                </c:pt>
                <c:pt idx="3">
                  <c:v>Academia</c:v>
                </c:pt>
                <c:pt idx="4">
                  <c:v>Other</c:v>
                </c:pt>
              </c:strCache>
            </c:strRef>
          </c:cat>
          <c:val>
            <c:numRef>
              <c:f>'7. Stakeholder engagement'!$B$29:$B$33</c:f>
              <c:numCache>
                <c:formatCode>General</c:formatCode>
                <c:ptCount val="5"/>
                <c:pt idx="0">
                  <c:v>21</c:v>
                </c:pt>
                <c:pt idx="1">
                  <c:v>18</c:v>
                </c:pt>
                <c:pt idx="2">
                  <c:v>5</c:v>
                </c:pt>
                <c:pt idx="3">
                  <c:v>16</c:v>
                </c:pt>
                <c:pt idx="4">
                  <c:v>10</c:v>
                </c:pt>
              </c:numCache>
            </c:numRef>
          </c:val>
          <c:extLst>
            <c:ext xmlns:c16="http://schemas.microsoft.com/office/drawing/2014/chart" uri="{C3380CC4-5D6E-409C-BE32-E72D297353CC}">
              <c16:uniqueId val="{00000000-CF0E-48B3-A956-8337A1D8E632}"/>
            </c:ext>
          </c:extLst>
        </c:ser>
        <c:dLbls>
          <c:showLegendKey val="0"/>
          <c:showVal val="1"/>
          <c:showCatName val="0"/>
          <c:showSerName val="0"/>
          <c:showPercent val="0"/>
          <c:showBubbleSize val="0"/>
        </c:dLbls>
        <c:gapWidth val="95"/>
        <c:overlap val="100"/>
        <c:axId val="134083712"/>
        <c:axId val="134085248"/>
      </c:barChart>
      <c:catAx>
        <c:axId val="134083712"/>
        <c:scaling>
          <c:orientation val="minMax"/>
        </c:scaling>
        <c:delete val="0"/>
        <c:axPos val="b"/>
        <c:numFmt formatCode="General" sourceLinked="0"/>
        <c:majorTickMark val="none"/>
        <c:minorTickMark val="none"/>
        <c:tickLblPos val="nextTo"/>
        <c:txPr>
          <a:bodyPr/>
          <a:lstStyle/>
          <a:p>
            <a:pPr>
              <a:defRPr sz="500">
                <a:latin typeface="Arial Narrow" panose="020B0606020202030204" pitchFamily="34" charset="0"/>
              </a:defRPr>
            </a:pPr>
            <a:endParaRPr lang="es-MX"/>
          </a:p>
        </c:txPr>
        <c:crossAx val="134085248"/>
        <c:crosses val="autoZero"/>
        <c:auto val="1"/>
        <c:lblAlgn val="ctr"/>
        <c:lblOffset val="100"/>
        <c:noMultiLvlLbl val="0"/>
      </c:catAx>
      <c:valAx>
        <c:axId val="134085248"/>
        <c:scaling>
          <c:orientation val="minMax"/>
        </c:scaling>
        <c:delete val="1"/>
        <c:axPos val="l"/>
        <c:numFmt formatCode="General" sourceLinked="0"/>
        <c:majorTickMark val="none"/>
        <c:minorTickMark val="none"/>
        <c:tickLblPos val="nextTo"/>
        <c:crossAx val="134083712"/>
        <c:crosses val="autoZero"/>
        <c:crossBetween val="between"/>
        <c:majorUnit val="5"/>
      </c:valAx>
    </c:plotArea>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22361111111111112"/>
          <c:y val="0"/>
          <c:w val="0.57777777777777772"/>
          <c:h val="0.96296296296296291"/>
        </c:manualLayout>
      </c:layout>
      <c:doughnutChart>
        <c:varyColors val="1"/>
        <c:ser>
          <c:idx val="0"/>
          <c:order val="0"/>
          <c:dLbls>
            <c:spPr>
              <a:noFill/>
              <a:ln>
                <a:noFill/>
              </a:ln>
              <a:effectLst/>
            </c:spPr>
            <c:txPr>
              <a:bodyPr wrap="square" lIns="38100" tIns="19050" rIns="38100" bIns="19050" anchor="ctr">
                <a:spAutoFit/>
              </a:bodyPr>
              <a:lstStyle/>
              <a:p>
                <a:pPr>
                  <a:defRPr sz="800">
                    <a:solidFill>
                      <a:schemeClr val="bg1"/>
                    </a:solidFill>
                    <a:latin typeface="Arial Narrow" panose="020B0606020202030204" pitchFamily="34" charset="0"/>
                  </a:defRPr>
                </a:pPr>
                <a:endParaRPr lang="es-MX"/>
              </a:p>
            </c:txPr>
            <c:showLegendKey val="0"/>
            <c:showVal val="0"/>
            <c:showCatName val="1"/>
            <c:showSerName val="0"/>
            <c:showPercent val="1"/>
            <c:showBubbleSize val="0"/>
            <c:showLeaderLines val="1"/>
            <c:extLst>
              <c:ext xmlns:c15="http://schemas.microsoft.com/office/drawing/2012/chart" uri="{CE6537A1-D6FC-4f65-9D91-7224C49458BB}"/>
            </c:extLst>
          </c:dLbls>
          <c:cat>
            <c:strRef>
              <c:f>'8. Monitoring and Reporting'!$A$27:$A$28</c:f>
              <c:strCache>
                <c:ptCount val="2"/>
                <c:pt idx="0">
                  <c:v>Yes</c:v>
                </c:pt>
                <c:pt idx="1">
                  <c:v>No</c:v>
                </c:pt>
              </c:strCache>
            </c:strRef>
          </c:cat>
          <c:val>
            <c:numRef>
              <c:f>'8. Monitoring and Reporting'!$B$27:$B$28</c:f>
              <c:numCache>
                <c:formatCode>General</c:formatCode>
                <c:ptCount val="2"/>
                <c:pt idx="0">
                  <c:v>9</c:v>
                </c:pt>
                <c:pt idx="1">
                  <c:v>13</c:v>
                </c:pt>
              </c:numCache>
            </c:numRef>
          </c:val>
          <c:extLst>
            <c:ext xmlns:c16="http://schemas.microsoft.com/office/drawing/2014/chart" uri="{C3380CC4-5D6E-409C-BE32-E72D297353CC}">
              <c16:uniqueId val="{00000000-6360-4C9C-AFC3-DDBBEA4DADF6}"/>
            </c:ext>
          </c:extLst>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0.81248</cdr:x>
      <cdr:y>0.4908</cdr:y>
    </cdr:from>
    <cdr:to>
      <cdr:x>0.99516</cdr:x>
      <cdr:y>0.57954</cdr:y>
    </cdr:to>
    <cdr:sp macro="" textlink="">
      <cdr:nvSpPr>
        <cdr:cNvPr id="2" name="TextBox 1"/>
        <cdr:cNvSpPr txBox="1"/>
      </cdr:nvSpPr>
      <cdr:spPr>
        <a:xfrm xmlns:a="http://schemas.openxmlformats.org/drawingml/2006/main">
          <a:off x="1755585" y="717908"/>
          <a:ext cx="394729" cy="12981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500" b="1" dirty="0">
              <a:latin typeface="Arial Narrow" panose="020B0606020202030204" pitchFamily="34" charset="0"/>
            </a:rPr>
            <a:t>NO</a:t>
          </a:r>
          <a:r>
            <a:rPr lang="en-GB" sz="500" dirty="0">
              <a:latin typeface="Arial Narrow" panose="020B0606020202030204" pitchFamily="34" charset="0"/>
            </a:rPr>
            <a:t>:</a:t>
          </a:r>
          <a:r>
            <a:rPr lang="en-GB" sz="500" baseline="0" dirty="0">
              <a:latin typeface="Arial Narrow" panose="020B0606020202030204" pitchFamily="34" charset="0"/>
            </a:rPr>
            <a:t> 2 countries </a:t>
          </a:r>
          <a:endParaRPr lang="en-GB" sz="500" dirty="0">
            <a:latin typeface="Arial Narrow" panose="020B0606020202030204" pitchFamily="34" charset="0"/>
          </a:endParaRPr>
        </a:p>
      </cdr:txBody>
    </cdr:sp>
  </cdr:relSizeAnchor>
  <cdr:relSizeAnchor xmlns:cdr="http://schemas.openxmlformats.org/drawingml/2006/chartDrawing">
    <cdr:from>
      <cdr:x>0.80858</cdr:x>
      <cdr:y>0.44304</cdr:y>
    </cdr:from>
    <cdr:to>
      <cdr:x>1</cdr:x>
      <cdr:y>0.52301</cdr:y>
    </cdr:to>
    <cdr:sp macro="" textlink="">
      <cdr:nvSpPr>
        <cdr:cNvPr id="4" name="TextBox 1"/>
        <cdr:cNvSpPr txBox="1"/>
      </cdr:nvSpPr>
      <cdr:spPr>
        <a:xfrm xmlns:a="http://schemas.openxmlformats.org/drawingml/2006/main">
          <a:off x="1604356" y="595091"/>
          <a:ext cx="379815" cy="10740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400" b="1" dirty="0">
              <a:latin typeface="Arial Narrow" panose="020B0606020202030204" pitchFamily="34" charset="0"/>
            </a:rPr>
            <a:t>YES</a:t>
          </a:r>
          <a:r>
            <a:rPr lang="en-GB" sz="400" dirty="0">
              <a:latin typeface="Arial Narrow" panose="020B0606020202030204" pitchFamily="34" charset="0"/>
            </a:rPr>
            <a:t>:</a:t>
          </a:r>
          <a:r>
            <a:rPr lang="en-GB" sz="400" baseline="0" dirty="0">
              <a:latin typeface="Arial Narrow" panose="020B0606020202030204" pitchFamily="34" charset="0"/>
            </a:rPr>
            <a:t> 20 countries </a:t>
          </a:r>
          <a:endParaRPr lang="en-GB" sz="400" dirty="0">
            <a:latin typeface="Arial Narrow" panose="020B0606020202030204" pitchFamily="34" charset="0"/>
          </a:endParaRPr>
        </a:p>
      </cdr:txBody>
    </cdr:sp>
  </cdr:relSizeAnchor>
  <cdr:relSizeAnchor xmlns:cdr="http://schemas.openxmlformats.org/drawingml/2006/chartDrawing">
    <cdr:from>
      <cdr:x>0.77029</cdr:x>
      <cdr:y>0.45342</cdr:y>
    </cdr:from>
    <cdr:to>
      <cdr:x>0.7988</cdr:x>
      <cdr:y>0.47741</cdr:y>
    </cdr:to>
    <cdr:sp macro="" textlink="">
      <cdr:nvSpPr>
        <cdr:cNvPr id="5" name="Rectangle 4"/>
        <cdr:cNvSpPr/>
      </cdr:nvSpPr>
      <cdr:spPr>
        <a:xfrm xmlns:a="http://schemas.openxmlformats.org/drawingml/2006/main">
          <a:off x="1528395" y="609037"/>
          <a:ext cx="56569" cy="32223"/>
        </a:xfrm>
        <a:prstGeom xmlns:a="http://schemas.openxmlformats.org/drawingml/2006/main" prst="rect">
          <a:avLst/>
        </a:prstGeom>
        <a:solidFill xmlns:a="http://schemas.openxmlformats.org/drawingml/2006/main">
          <a:schemeClr val="accent1">
            <a:lumMod val="60000"/>
            <a:lumOff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0.77021</cdr:x>
      <cdr:y>0.50047</cdr:y>
    </cdr:from>
    <cdr:to>
      <cdr:x>0.79872</cdr:x>
      <cdr:y>0.52446</cdr:y>
    </cdr:to>
    <cdr:sp macro="" textlink="">
      <cdr:nvSpPr>
        <cdr:cNvPr id="6" name="Rectangle 5"/>
        <cdr:cNvSpPr/>
      </cdr:nvSpPr>
      <cdr:spPr>
        <a:xfrm xmlns:a="http://schemas.openxmlformats.org/drawingml/2006/main">
          <a:off x="1528237" y="672234"/>
          <a:ext cx="56568" cy="32224"/>
        </a:xfrm>
        <a:prstGeom xmlns:a="http://schemas.openxmlformats.org/drawingml/2006/main" prst="rect">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cdr:x>
      <cdr:y>0.27916</cdr:y>
    </cdr:from>
    <cdr:to>
      <cdr:x>0.16605</cdr:x>
      <cdr:y>0.41459</cdr:y>
    </cdr:to>
    <cdr:sp macro="" textlink="">
      <cdr:nvSpPr>
        <cdr:cNvPr id="2" name="TextBox 1"/>
        <cdr:cNvSpPr txBox="1"/>
      </cdr:nvSpPr>
      <cdr:spPr>
        <a:xfrm xmlns:a="http://schemas.openxmlformats.org/drawingml/2006/main">
          <a:off x="0" y="443151"/>
          <a:ext cx="359673" cy="214995"/>
        </a:xfrm>
        <a:prstGeom xmlns:a="http://schemas.openxmlformats.org/drawingml/2006/main" prst="rect">
          <a:avLst/>
        </a:prstGeom>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400" dirty="0">
              <a:latin typeface="Arial Narrow" panose="020B0606020202030204" pitchFamily="34" charset="0"/>
            </a:rPr>
            <a:t>Coordination</a:t>
          </a:r>
          <a:r>
            <a:rPr lang="en-GB" sz="400" baseline="0" dirty="0">
              <a:latin typeface="Arial Narrow" panose="020B0606020202030204" pitchFamily="34" charset="0"/>
            </a:rPr>
            <a:t> without </a:t>
          </a:r>
          <a:r>
            <a:rPr lang="en-GB" sz="400" baseline="0" dirty="0" err="1">
              <a:latin typeface="Arial Narrow" panose="020B0606020202030204" pitchFamily="34" charset="0"/>
            </a:rPr>
            <a:t>CoG</a:t>
          </a:r>
          <a:endParaRPr lang="en-GB" sz="400" baseline="0" dirty="0">
            <a:latin typeface="Arial Narrow" panose="020B0606020202030204" pitchFamily="34" charset="0"/>
          </a:endParaRPr>
        </a:p>
        <a:p xmlns:a="http://schemas.openxmlformats.org/drawingml/2006/main">
          <a:pPr algn="ctr"/>
          <a:r>
            <a:rPr lang="en-GB" sz="400" baseline="0" dirty="0">
              <a:latin typeface="Arial Narrow" panose="020B0606020202030204" pitchFamily="34" charset="0"/>
            </a:rPr>
            <a:t>9 countries</a:t>
          </a:r>
          <a:endParaRPr lang="en-GB" sz="400" dirty="0">
            <a:latin typeface="Arial Narrow" panose="020B0606020202030204" pitchFamily="34" charset="0"/>
          </a:endParaRPr>
        </a:p>
      </cdr:txBody>
    </cdr:sp>
  </cdr:relSizeAnchor>
  <cdr:relSizeAnchor xmlns:cdr="http://schemas.openxmlformats.org/drawingml/2006/chartDrawing">
    <cdr:from>
      <cdr:x>0.37665</cdr:x>
      <cdr:y>0.85312</cdr:y>
    </cdr:from>
    <cdr:to>
      <cdr:x>0.72939</cdr:x>
      <cdr:y>0.99213</cdr:y>
    </cdr:to>
    <cdr:sp macro="" textlink="">
      <cdr:nvSpPr>
        <cdr:cNvPr id="3" name="TextBox 1"/>
        <cdr:cNvSpPr txBox="1"/>
      </cdr:nvSpPr>
      <cdr:spPr>
        <a:xfrm xmlns:a="http://schemas.openxmlformats.org/drawingml/2006/main">
          <a:off x="815844" y="1354283"/>
          <a:ext cx="764058" cy="220671"/>
        </a:xfrm>
        <a:prstGeom xmlns:a="http://schemas.openxmlformats.org/drawingml/2006/main" prst="rect">
          <a:avLst/>
        </a:prstGeom>
      </cdr:spPr>
      <cdr:txBody>
        <a:bodyPr xmlns:a="http://schemas.openxmlformats.org/drawingml/2006/main" wrap="square" lIns="0" tIns="0" rIns="0" bIns="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400" dirty="0">
              <a:latin typeface="Arial Narrow" panose="020B0606020202030204" pitchFamily="34" charset="0"/>
            </a:rPr>
            <a:t>Coordination by </a:t>
          </a:r>
          <a:r>
            <a:rPr lang="en-GB" sz="400" dirty="0" err="1">
              <a:latin typeface="Arial Narrow" panose="020B0606020202030204" pitchFamily="34" charset="0"/>
            </a:rPr>
            <a:t>CoG</a:t>
          </a:r>
          <a:r>
            <a:rPr lang="en-GB" sz="400" dirty="0">
              <a:latin typeface="Arial Narrow" panose="020B0606020202030204" pitchFamily="34" charset="0"/>
            </a:rPr>
            <a:t> with line ministries, 5 countries</a:t>
          </a:r>
        </a:p>
      </cdr:txBody>
    </cdr:sp>
  </cdr:relSizeAnchor>
  <cdr:relSizeAnchor xmlns:cdr="http://schemas.openxmlformats.org/drawingml/2006/chartDrawing">
    <cdr:from>
      <cdr:x>0.77973</cdr:x>
      <cdr:y>0.25122</cdr:y>
    </cdr:from>
    <cdr:to>
      <cdr:x>0.99035</cdr:x>
      <cdr:y>0.36846</cdr:y>
    </cdr:to>
    <cdr:sp macro="" textlink="">
      <cdr:nvSpPr>
        <cdr:cNvPr id="4" name="TextBox 1"/>
        <cdr:cNvSpPr txBox="1"/>
      </cdr:nvSpPr>
      <cdr:spPr>
        <a:xfrm xmlns:a="http://schemas.openxmlformats.org/drawingml/2006/main">
          <a:off x="1688934" y="398802"/>
          <a:ext cx="456221" cy="18611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400" dirty="0">
              <a:latin typeface="Arial Narrow" panose="020B0606020202030204" pitchFamily="34" charset="0"/>
            </a:rPr>
            <a:t>Coordination by the </a:t>
          </a:r>
          <a:r>
            <a:rPr lang="en-GB" sz="400" dirty="0" err="1">
              <a:latin typeface="Arial Narrow" panose="020B0606020202030204" pitchFamily="34" charset="0"/>
            </a:rPr>
            <a:t>CoG</a:t>
          </a:r>
          <a:endParaRPr lang="en-GB" sz="400" dirty="0">
            <a:latin typeface="Arial Narrow" panose="020B0606020202030204" pitchFamily="34" charset="0"/>
          </a:endParaRPr>
        </a:p>
        <a:p xmlns:a="http://schemas.openxmlformats.org/drawingml/2006/main">
          <a:pPr algn="ctr"/>
          <a:r>
            <a:rPr lang="en-GB" sz="400" dirty="0">
              <a:latin typeface="Arial Narrow" panose="020B0606020202030204" pitchFamily="34" charset="0"/>
            </a:rPr>
            <a:t>8 countries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6F16FC9E-A340-4E1C-A600-28A0ACF61605}" type="datetimeFigureOut">
              <a:rPr lang="en-GB" smtClean="0"/>
              <a:t>15/05/2019</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1657A65A-C36E-4FAD-9F86-066D10AA8C4E}" type="slidenum">
              <a:rPr lang="en-GB" smtClean="0"/>
              <a:t>‹#›</a:t>
            </a:fld>
            <a:endParaRPr lang="en-GB"/>
          </a:p>
        </p:txBody>
      </p:sp>
    </p:spTree>
    <p:extLst>
      <p:ext uri="{BB962C8B-B14F-4D97-AF65-F5344CB8AC3E}">
        <p14:creationId xmlns:p14="http://schemas.microsoft.com/office/powerpoint/2010/main" val="2811560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1</a:t>
            </a:fld>
            <a:endParaRPr lang="en-GB"/>
          </a:p>
        </p:txBody>
      </p:sp>
    </p:spTree>
    <p:extLst>
      <p:ext uri="{BB962C8B-B14F-4D97-AF65-F5344CB8AC3E}">
        <p14:creationId xmlns:p14="http://schemas.microsoft.com/office/powerpoint/2010/main" val="298154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10</a:t>
            </a:fld>
            <a:endParaRPr lang="en-GB"/>
          </a:p>
        </p:txBody>
      </p:sp>
    </p:spTree>
    <p:extLst>
      <p:ext uri="{BB962C8B-B14F-4D97-AF65-F5344CB8AC3E}">
        <p14:creationId xmlns:p14="http://schemas.microsoft.com/office/powerpoint/2010/main" val="3642449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11</a:t>
            </a:fld>
            <a:endParaRPr lang="en-GB"/>
          </a:p>
        </p:txBody>
      </p:sp>
    </p:spTree>
    <p:extLst>
      <p:ext uri="{BB962C8B-B14F-4D97-AF65-F5344CB8AC3E}">
        <p14:creationId xmlns:p14="http://schemas.microsoft.com/office/powerpoint/2010/main" val="3850742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En la OCDE hemos identificado ocho elementos clave para la coherencia que se basan en:</a:t>
            </a:r>
          </a:p>
          <a:p>
            <a:endParaRPr lang="es-ES" dirty="0"/>
          </a:p>
          <a:p>
            <a:r>
              <a:rPr lang="es-ES" dirty="0"/>
              <a:t>La experiencia de la práctica de los países de la OCDE en la promoción de la PCD. Muchos de estos mecanismos fueron considerados en la Recomendación del Consejo de la OCDE sobre Buenas Prácticas Institucionales para promover la PCD.</a:t>
            </a:r>
          </a:p>
          <a:p>
            <a:endParaRPr lang="es-ES" dirty="0"/>
          </a:p>
          <a:p>
            <a:r>
              <a:rPr lang="es-ES" dirty="0"/>
              <a:t>Las lecciones extraídas de la implementación de Estrategias Nacionales de Desarrollo Sostenible (ENDE) de acuerdo con la Agenda 21 (Proceso de Río),</a:t>
            </a:r>
          </a:p>
          <a:p>
            <a:endParaRPr lang="es-ES" dirty="0"/>
          </a:p>
          <a:p>
            <a:r>
              <a:rPr lang="es-ES" dirty="0"/>
              <a:t>La experiencia de los países en la implementación de los ODS.</a:t>
            </a:r>
          </a:p>
          <a:p>
            <a:endParaRPr lang="es-ES" dirty="0"/>
          </a:p>
          <a:p>
            <a:endParaRPr lang="en-US" dirty="0"/>
          </a:p>
          <a:p>
            <a:r>
              <a:rPr lang="en-US" dirty="0"/>
              <a:t>They represent structures, processes and working methods that according to experience can facilitate improvements in policy coherence. </a:t>
            </a:r>
          </a:p>
          <a:p>
            <a:endParaRPr lang="en-US" dirty="0"/>
          </a:p>
        </p:txBody>
      </p:sp>
      <p:sp>
        <p:nvSpPr>
          <p:cNvPr id="4" name="Slide Number Placeholder 3"/>
          <p:cNvSpPr>
            <a:spLocks noGrp="1"/>
          </p:cNvSpPr>
          <p:nvPr>
            <p:ph type="sldNum" sz="quarter" idx="10"/>
          </p:nvPr>
        </p:nvSpPr>
        <p:spPr/>
        <p:txBody>
          <a:bodyPr/>
          <a:lstStyle/>
          <a:p>
            <a:fld id="{3A1BEAAE-4541-4FEB-9788-A0C3CA80E734}" type="slidenum">
              <a:rPr lang="en-GB" smtClean="0"/>
              <a:t>12</a:t>
            </a:fld>
            <a:endParaRPr lang="en-GB"/>
          </a:p>
        </p:txBody>
      </p:sp>
    </p:spTree>
    <p:extLst>
      <p:ext uri="{BB962C8B-B14F-4D97-AF65-F5344CB8AC3E}">
        <p14:creationId xmlns:p14="http://schemas.microsoft.com/office/powerpoint/2010/main" val="2546131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Hemos observado que los ocho elementos de la CPDS ya existen en la</a:t>
            </a:r>
            <a:r>
              <a:rPr lang="es-ES" baseline="0" dirty="0"/>
              <a:t> mayoría de los</a:t>
            </a:r>
            <a:r>
              <a:rPr lang="es-ES" dirty="0"/>
              <a:t> países de la OCDE. Pero no se utilizan de manera proactiva para la coherencia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Una observación importante de la encuesta que realizamos en 2017 es que podemos identificar diferentes niveles de implementación en términos de compromiso político, integración de políticas, coordinación, participación regional y local, participación de los interesados, y monitoreo e informes en todos los países.</a:t>
            </a:r>
            <a:endParaRPr lang="en-US" dirty="0"/>
          </a:p>
          <a:p>
            <a:endParaRPr lang="en-GB" dirty="0"/>
          </a:p>
          <a:p>
            <a:endParaRPr lang="en-GB" dirty="0"/>
          </a:p>
        </p:txBody>
      </p:sp>
      <p:sp>
        <p:nvSpPr>
          <p:cNvPr id="4" name="Slide Number Placeholder 3"/>
          <p:cNvSpPr>
            <a:spLocks noGrp="1"/>
          </p:cNvSpPr>
          <p:nvPr>
            <p:ph type="sldNum" sz="quarter" idx="10"/>
          </p:nvPr>
        </p:nvSpPr>
        <p:spPr/>
        <p:txBody>
          <a:bodyPr/>
          <a:lstStyle/>
          <a:p>
            <a:fld id="{3A1BEAAE-4541-4FEB-9788-A0C3CA80E734}" type="slidenum">
              <a:rPr lang="en-GB" smtClean="0"/>
              <a:t>13</a:t>
            </a:fld>
            <a:endParaRPr lang="en-GB"/>
          </a:p>
        </p:txBody>
      </p:sp>
    </p:spTree>
    <p:extLst>
      <p:ext uri="{BB962C8B-B14F-4D97-AF65-F5344CB8AC3E}">
        <p14:creationId xmlns:p14="http://schemas.microsoft.com/office/powerpoint/2010/main" val="554139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Tenemos un informe basado en revisiones de países y estudios de casos (repúblicas checa y eslovaca), nos gustaría recibir materiales de México para finalizar la publicación, pero también nos complace acompañarlos con un análisis / evaluación de los</a:t>
            </a:r>
            <a:r>
              <a:rPr lang="es-ES" baseline="0" dirty="0"/>
              <a:t> marcos institucionales</a:t>
            </a:r>
            <a:r>
              <a:rPr lang="es-ES" dirty="0"/>
              <a:t> / marcos de gobierno? Todo esto formará la base de la plataforma de conocimiento del </a:t>
            </a:r>
            <a:r>
              <a:rPr lang="es-ES" dirty="0" err="1"/>
              <a:t>hub</a:t>
            </a:r>
            <a:r>
              <a:rPr lang="es-ES" dirty="0"/>
              <a:t>.</a:t>
            </a:r>
            <a:endParaRPr lang="en-GB" dirty="0"/>
          </a:p>
        </p:txBody>
      </p:sp>
      <p:sp>
        <p:nvSpPr>
          <p:cNvPr id="4" name="Slide Number Placeholder 3"/>
          <p:cNvSpPr>
            <a:spLocks noGrp="1"/>
          </p:cNvSpPr>
          <p:nvPr>
            <p:ph type="sldNum" sz="quarter" idx="10"/>
          </p:nvPr>
        </p:nvSpPr>
        <p:spPr/>
        <p:txBody>
          <a:bodyPr/>
          <a:lstStyle/>
          <a:p>
            <a:fld id="{1107E5FE-5476-4590-A1E0-28410C6D540A}" type="slidenum">
              <a:rPr lang="en-GB" smtClean="0"/>
              <a:t>14</a:t>
            </a:fld>
            <a:endParaRPr lang="en-GB"/>
          </a:p>
        </p:txBody>
      </p:sp>
    </p:spTree>
    <p:extLst>
      <p:ext uri="{BB962C8B-B14F-4D97-AF65-F5344CB8AC3E}">
        <p14:creationId xmlns:p14="http://schemas.microsoft.com/office/powerpoint/2010/main" val="2131094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2</a:t>
            </a:fld>
            <a:endParaRPr lang="en-GB"/>
          </a:p>
        </p:txBody>
      </p:sp>
    </p:spTree>
    <p:extLst>
      <p:ext uri="{BB962C8B-B14F-4D97-AF65-F5344CB8AC3E}">
        <p14:creationId xmlns:p14="http://schemas.microsoft.com/office/powerpoint/2010/main" val="324536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dirty="0"/>
              <a:t>Desarrollo Sostenible </a:t>
            </a:r>
            <a:r>
              <a:rPr lang="es-ES" dirty="0"/>
              <a:t>se refiere al “desarrollo que satisface las necesidades de la generación presente, sin comprometer la capacidad de las generaciones futuras de satisfacer sus propias necesidades” (</a:t>
            </a:r>
            <a:r>
              <a:rPr lang="es-ES" dirty="0" err="1"/>
              <a:t>Our</a:t>
            </a:r>
            <a:r>
              <a:rPr lang="es-ES" dirty="0"/>
              <a:t> </a:t>
            </a:r>
            <a:r>
              <a:rPr lang="es-ES" dirty="0" err="1"/>
              <a:t>Common</a:t>
            </a:r>
            <a:r>
              <a:rPr lang="es-ES" dirty="0"/>
              <a:t> </a:t>
            </a:r>
            <a:r>
              <a:rPr lang="es-ES" dirty="0" err="1"/>
              <a:t>Future</a:t>
            </a:r>
            <a:r>
              <a:rPr lang="es-ES" dirty="0"/>
              <a:t>, “</a:t>
            </a:r>
            <a:r>
              <a:rPr lang="es-ES" dirty="0" err="1"/>
              <a:t>Brundland</a:t>
            </a:r>
            <a:r>
              <a:rPr lang="es-ES" baseline="0" dirty="0"/>
              <a:t> </a:t>
            </a:r>
            <a:r>
              <a:rPr lang="es-ES" baseline="0" dirty="0" err="1"/>
              <a:t>Report</a:t>
            </a:r>
            <a:r>
              <a:rPr lang="es-ES" baseline="0" dirty="0"/>
              <a:t>”</a:t>
            </a:r>
            <a:r>
              <a:rPr lang="es-ES" dirty="0"/>
              <a:t> 1987).</a:t>
            </a:r>
          </a:p>
          <a:p>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De acuerdo con esta definición el objetivo del desarrollo sostenible es equilibrar nuestras necesidades económicas, ambientales y sociales, permitiendo la prosperidad para las generaciones actuales y futuras.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b="1" dirty="0"/>
              <a:t>El concepto de DS ha evolucionado</a:t>
            </a:r>
            <a:r>
              <a:rPr lang="es-ES" dirty="0"/>
              <a:t> a lo largo del tiempo y existen muy diversas interpretaciones y definiciones.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Las tres dimensiones no deben considerarse independientes unas de otras, sino más bien como parte de un sistema, todas contribuyendo al mismo objetivo.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El modelo de círculos anidados ilustra este concepto (Figura).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La economía existe dentro de una sociedad y ambas están respaldadas por el medio ambiente, que suministra recursos naturales y servicios </a:t>
            </a:r>
            <a:r>
              <a:rPr lang="es-ES" dirty="0" err="1"/>
              <a:t>ecosistémicos</a:t>
            </a:r>
            <a:r>
              <a:rPr lang="es-E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Esta interdependencia significa que el desarrollo sostenible se deriva de un enfoque holístico.</a:t>
            </a:r>
          </a:p>
          <a:p>
            <a:endParaRPr lang="es-ES" dirty="0"/>
          </a:p>
          <a:p>
            <a:r>
              <a:rPr lang="es-ES" b="1" dirty="0"/>
              <a:t>Integrar de manera equilibrada </a:t>
            </a:r>
            <a:r>
              <a:rPr lang="es-ES" dirty="0"/>
              <a:t>las dimensiones económica, social y ambiental del desarrollo sostenible implica tener en cuenta:</a:t>
            </a:r>
          </a:p>
          <a:p>
            <a:endParaRPr lang="es-ES" dirty="0"/>
          </a:p>
          <a:p>
            <a:pPr marL="685800" lvl="1" indent="-228600">
              <a:buFont typeface="+mj-lt"/>
              <a:buAutoNum type="arabicPeriod"/>
            </a:pPr>
            <a:r>
              <a:rPr lang="es-ES" b="1" dirty="0"/>
              <a:t>Efectos de la actividad económica sobre el medio ambiente </a:t>
            </a:r>
            <a:r>
              <a:rPr lang="es-ES" dirty="0"/>
              <a:t>( por ejemplo, uso de recursos, descargas de contaminantes , residuos). </a:t>
            </a:r>
          </a:p>
          <a:p>
            <a:pPr marL="685800" lvl="1" indent="-228600">
              <a:buFont typeface="+mj-lt"/>
              <a:buAutoNum type="arabicPeriod"/>
            </a:pPr>
            <a:r>
              <a:rPr lang="es-ES" b="1" dirty="0"/>
              <a:t>Los servicios ambientales a la economía</a:t>
            </a:r>
            <a:r>
              <a:rPr lang="es-ES" dirty="0"/>
              <a:t> (por ejemplo , los recursos naturales , funciones de absorción de carbono , contribuciones a la eficiencia económica y el empleo ) . </a:t>
            </a:r>
          </a:p>
          <a:p>
            <a:pPr marL="685800" lvl="1" indent="-228600">
              <a:buFont typeface="+mj-lt"/>
              <a:buAutoNum type="arabicPeriod"/>
            </a:pPr>
            <a:r>
              <a:rPr lang="es-ES" b="1" dirty="0"/>
              <a:t>Los servicios ambientales a la sociedad </a:t>
            </a:r>
            <a:r>
              <a:rPr lang="es-ES" dirty="0"/>
              <a:t>(por ejemplo , acceso a recursos y servicios , contribuciones a la salud , la vida y las condiciones de trabajo ) . </a:t>
            </a:r>
          </a:p>
          <a:p>
            <a:pPr marL="685800" lvl="1" indent="-228600">
              <a:buFont typeface="+mj-lt"/>
              <a:buAutoNum type="arabicPeriod"/>
            </a:pPr>
            <a:r>
              <a:rPr lang="es-ES" b="1" dirty="0"/>
              <a:t>Efectos de las variables sociales sobre el medio ambiente </a:t>
            </a:r>
            <a:r>
              <a:rPr lang="es-ES" dirty="0"/>
              <a:t>(por ejemplo, los cambios demográficos, los patrones de consumo, la educación y el medio ambiente , institucionales y marcos legales). </a:t>
            </a:r>
          </a:p>
          <a:p>
            <a:pPr marL="685800" lvl="1" indent="-228600">
              <a:buFont typeface="+mj-lt"/>
              <a:buAutoNum type="arabicPeriod"/>
            </a:pPr>
            <a:r>
              <a:rPr lang="es-ES" b="1" dirty="0"/>
              <a:t>Efectos de las variables sociales en la economía </a:t>
            </a:r>
            <a:r>
              <a:rPr lang="es-ES" dirty="0"/>
              <a:t>(por ejemplo , mano de obra , la población y la estructura del hogar , la educación y la formación; los niveles de consumo , marcos institucional y legal). </a:t>
            </a:r>
          </a:p>
          <a:p>
            <a:pPr marL="685800" lvl="1" indent="-228600">
              <a:buFont typeface="+mj-lt"/>
              <a:buAutoNum type="arabicPeriod"/>
            </a:pPr>
            <a:r>
              <a:rPr lang="es-ES" b="1" dirty="0"/>
              <a:t>Efectos de la actividad económica en la sociedad </a:t>
            </a:r>
            <a:r>
              <a:rPr lang="es-ES" dirty="0"/>
              <a:t>( por ejemplo , niveles de ingresos , la equidad , el empleo ) . </a:t>
            </a:r>
          </a:p>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3</a:t>
            </a:fld>
            <a:endParaRPr lang="en-GB"/>
          </a:p>
        </p:txBody>
      </p:sp>
    </p:spTree>
    <p:extLst>
      <p:ext uri="{BB962C8B-B14F-4D97-AF65-F5344CB8AC3E}">
        <p14:creationId xmlns:p14="http://schemas.microsoft.com/office/powerpoint/2010/main" val="1226625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 base </a:t>
            </a:r>
            <a:r>
              <a:rPr lang="en-GB" dirty="0" err="1"/>
              <a:t>en</a:t>
            </a:r>
            <a:r>
              <a:rPr lang="en-GB" dirty="0"/>
              <a:t> la</a:t>
            </a:r>
            <a:r>
              <a:rPr lang="en-GB" baseline="0" dirty="0"/>
              <a:t> </a:t>
            </a:r>
            <a:r>
              <a:rPr lang="en-GB" baseline="0" dirty="0" err="1"/>
              <a:t>noción</a:t>
            </a:r>
            <a:r>
              <a:rPr lang="en-GB" baseline="0" dirty="0"/>
              <a:t> </a:t>
            </a:r>
            <a:r>
              <a:rPr lang="en-GB" dirty="0"/>
              <a:t>del </a:t>
            </a:r>
            <a:r>
              <a:rPr lang="en-GB" dirty="0" err="1"/>
              <a:t>desarrollo</a:t>
            </a:r>
            <a:r>
              <a:rPr lang="en-GB" dirty="0"/>
              <a:t> </a:t>
            </a:r>
            <a:r>
              <a:rPr lang="en-GB" dirty="0" err="1"/>
              <a:t>sostenible</a:t>
            </a:r>
            <a:r>
              <a:rPr lang="en-GB" dirty="0"/>
              <a:t> que describe</a:t>
            </a:r>
            <a:r>
              <a:rPr lang="en-GB" baseline="0" dirty="0"/>
              <a:t> </a:t>
            </a:r>
            <a:r>
              <a:rPr lang="en-GB" baseline="0" dirty="0" err="1"/>
              <a:t>anteriormente</a:t>
            </a:r>
            <a:r>
              <a:rPr lang="en-GB" dirty="0"/>
              <a:t>, la OCDE define a la CPDS </a:t>
            </a:r>
            <a:r>
              <a:rPr lang="en-GB" dirty="0" err="1"/>
              <a:t>como</a:t>
            </a:r>
            <a:r>
              <a:rPr lang="en-GB" dirty="0"/>
              <a: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un </a:t>
            </a:r>
            <a:r>
              <a:rPr lang="en-GB" dirty="0" err="1"/>
              <a:t>enfoque</a:t>
            </a:r>
            <a:r>
              <a:rPr lang="en-GB" dirty="0"/>
              <a:t> </a:t>
            </a:r>
            <a:r>
              <a:rPr lang="es-ES" dirty="0"/>
              <a:t>para comprender las barreras y los motores del desarrollo sostenible; y </a:t>
            </a:r>
          </a:p>
          <a:p>
            <a:pPr marL="171450" indent="-171450">
              <a:buFont typeface="Arial" panose="020B0604020202020204" pitchFamily="34" charset="0"/>
              <a:buChar char="•"/>
            </a:pPr>
            <a:endParaRPr lang="es-ES" dirty="0"/>
          </a:p>
          <a:p>
            <a:pPr marL="171450" indent="-171450">
              <a:buFont typeface="Arial" panose="020B0604020202020204" pitchFamily="34" charset="0"/>
              <a:buChar char="•"/>
            </a:pPr>
            <a:r>
              <a:rPr lang="es-ES" dirty="0"/>
              <a:t>como una herramienta de política para integrar las dimensiones económicas, sociales y ambientales del desarrollo sostenible en todas las etapas de la formulación de políticas.</a:t>
            </a:r>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4</a:t>
            </a:fld>
            <a:endParaRPr lang="en-GB"/>
          </a:p>
        </p:txBody>
      </p:sp>
    </p:spTree>
    <p:extLst>
      <p:ext uri="{BB962C8B-B14F-4D97-AF65-F5344CB8AC3E}">
        <p14:creationId xmlns:p14="http://schemas.microsoft.com/office/powerpoint/2010/main" val="151690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Para mejorar la CPSD, tres elementos clave interrelacionados de la formulación de políticas ayudarán a lograr una aplicación basada en el contexto:</a:t>
            </a:r>
          </a:p>
          <a:p>
            <a:endParaRPr lang="es-ES" dirty="0"/>
          </a:p>
          <a:p>
            <a:pPr marL="228600" indent="-228600">
              <a:buAutoNum type="arabicParenR"/>
            </a:pPr>
            <a:r>
              <a:rPr lang="es-ES" b="1" dirty="0"/>
              <a:t>mecanismos institucionales</a:t>
            </a:r>
            <a:r>
              <a:rPr lang="es-ES" dirty="0"/>
              <a:t>, es decir, estructuras, sistemas, procesos y métodos de trabajo conducentes a PCSD; </a:t>
            </a:r>
          </a:p>
          <a:p>
            <a:pPr marL="228600" indent="-228600">
              <a:buAutoNum type="arabicParenR"/>
            </a:pPr>
            <a:endParaRPr lang="es-ES" dirty="0"/>
          </a:p>
          <a:p>
            <a:pPr marL="685800" lvl="1" indent="-228600">
              <a:buFont typeface="Arial" panose="020B0604020202020204" pitchFamily="34" charset="0"/>
              <a:buChar char="•"/>
            </a:pPr>
            <a:r>
              <a:rPr lang="es-ES" dirty="0"/>
              <a:t>Se basa en la premisa de que la capacidad de desarrollar e implementar políticas coherentes en todas las áreas de manera consistente depende de los procesos, sistemas, estructuras y métodos de trabajo utilizados por los gobiernos para administrar y coordinar las políticas en todos los niveles.</a:t>
            </a:r>
          </a:p>
          <a:p>
            <a:pPr marL="228600" indent="-228600">
              <a:buAutoNum type="arabicParenR"/>
            </a:pPr>
            <a:endParaRPr lang="es-ES"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s-ES" b="1" dirty="0"/>
              <a:t>interacciones políticas,</a:t>
            </a:r>
            <a:r>
              <a:rPr lang="es-ES" dirty="0"/>
              <a:t> es decir, capacidad para gestionar diferentes niveles de interacciones políticas (sinergias y compensaciones entre políticas económicas, ambientales y sociales) y guiar el proceso hacia resultados coherentes para lograr resultados de desarrollo sostenible; y</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s-ES"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s-ES" b="1" dirty="0"/>
              <a:t>los impactos de las políticas,</a:t>
            </a:r>
            <a:r>
              <a:rPr lang="es-ES" dirty="0"/>
              <a:t> la capacidad de anticipar y abordar los posibles impactos negativos de las políticas sobre el desarrollo sostenible "aquí y ahora", "en otros lugares" y "más adelante".</a:t>
            </a:r>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5</a:t>
            </a:fld>
            <a:endParaRPr lang="en-GB"/>
          </a:p>
        </p:txBody>
      </p:sp>
    </p:spTree>
    <p:extLst>
      <p:ext uri="{BB962C8B-B14F-4D97-AF65-F5344CB8AC3E}">
        <p14:creationId xmlns:p14="http://schemas.microsoft.com/office/powerpoint/2010/main" val="536771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6</a:t>
            </a:fld>
            <a:endParaRPr lang="en-GB"/>
          </a:p>
        </p:txBody>
      </p:sp>
    </p:spTree>
    <p:extLst>
      <p:ext uri="{BB962C8B-B14F-4D97-AF65-F5344CB8AC3E}">
        <p14:creationId xmlns:p14="http://schemas.microsoft.com/office/powerpoint/2010/main" val="3347982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Para comprender la naturaleza de las interacciones entre, un enfoque de PCSD ve los objetivos centrados en los recursos naturales como facilitadores del desarrollo sostenible. </a:t>
            </a:r>
          </a:p>
          <a:p>
            <a:endParaRPr lang="es-ES" dirty="0"/>
          </a:p>
          <a:p>
            <a:r>
              <a:rPr lang="es-ES" dirty="0"/>
              <a:t>Esos objetivos representan un componente importante de la base de activos naturales de la cual se deriva el bienestar humano y el</a:t>
            </a:r>
            <a:r>
              <a:rPr lang="es-ES" baseline="0" dirty="0"/>
              <a:t> desarrollo</a:t>
            </a:r>
            <a:r>
              <a:rPr lang="es-ES" dirty="0"/>
              <a:t>. Esos</a:t>
            </a:r>
            <a:r>
              <a:rPr lang="es-ES" baseline="0" dirty="0"/>
              <a:t> recursos naturales son </a:t>
            </a:r>
            <a:r>
              <a:rPr lang="es-ES" dirty="0"/>
              <a:t>necesarios para la vida y un fundamento importante de la actividad económica.</a:t>
            </a:r>
          </a:p>
          <a:p>
            <a:endParaRPr lang="es-ES" dirty="0"/>
          </a:p>
          <a:p>
            <a:r>
              <a:rPr lang="es-ES" dirty="0"/>
              <a:t>Por ejemplo, la producción de alimentos (2.4) requiere agua (6.1), tierra (2.3) y energía (7.1). Por lo tanto, aumentar la eficiencia del agua (6.4) contribuirá a avanzar en la producción de alimentos (2.4). Pero en muchos casos, los gobiernos establecen políticas y planes para cada sector por separado.</a:t>
            </a:r>
          </a:p>
          <a:p>
            <a:endParaRPr lang="es-ES" dirty="0"/>
          </a:p>
          <a:p>
            <a:r>
              <a:rPr lang="es-ES" dirty="0"/>
              <a:t>Algunos objetivos y metas pueden entrar en conflicto, tal es el caso cuando la producción de alimentos y energía compite por los mismos recursos hídricos.</a:t>
            </a:r>
          </a:p>
          <a:p>
            <a:endParaRPr lang="es-ES" dirty="0"/>
          </a:p>
          <a:p>
            <a:r>
              <a:rPr lang="es-ES" dirty="0"/>
              <a:t>Existe evidencia de que algunos programas de apoyo para agricultores en algunos</a:t>
            </a:r>
            <a:r>
              <a:rPr lang="es-ES" baseline="0" dirty="0"/>
              <a:t> países</a:t>
            </a:r>
            <a:r>
              <a:rPr lang="es-ES" dirty="0"/>
              <a:t> han contribuido a la deforestación y la intensificación de la producción agrícola en algunas áreas del país,  lo cual se contrapone con objetivos</a:t>
            </a:r>
            <a:r>
              <a:rPr lang="es-ES" baseline="0" dirty="0"/>
              <a:t> </a:t>
            </a:r>
            <a:r>
              <a:rPr lang="es-ES" dirty="0"/>
              <a:t>encaminados a detener</a:t>
            </a:r>
            <a:r>
              <a:rPr lang="es-ES" baseline="0" dirty="0"/>
              <a:t> la pérdida</a:t>
            </a:r>
            <a:r>
              <a:rPr lang="es-ES" dirty="0"/>
              <a:t> de biodiversidad.</a:t>
            </a:r>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7</a:t>
            </a:fld>
            <a:endParaRPr lang="en-GB"/>
          </a:p>
        </p:txBody>
      </p:sp>
    </p:spTree>
    <p:extLst>
      <p:ext uri="{BB962C8B-B14F-4D97-AF65-F5344CB8AC3E}">
        <p14:creationId xmlns:p14="http://schemas.microsoft.com/office/powerpoint/2010/main" val="162100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Este diagrama proporciona una perspectiva integrada de los ODS. Lo consideramos como el ADN de los ODS.</a:t>
            </a:r>
          </a:p>
          <a:p>
            <a:endParaRPr lang="es-ES" dirty="0"/>
          </a:p>
          <a:p>
            <a:pPr marL="171450" indent="-171450">
              <a:buFont typeface="Arial" panose="020B0604020202020204" pitchFamily="34" charset="0"/>
              <a:buChar char="•"/>
            </a:pPr>
            <a:r>
              <a:rPr lang="es-ES" dirty="0"/>
              <a:t>17 ODS en la parte superior, con sus 169 objetivos asociados (incluidos los objetivos transversales en </a:t>
            </a:r>
            <a:r>
              <a:rPr lang="es-ES" dirty="0" err="1"/>
              <a:t>MoI</a:t>
            </a:r>
            <a:r>
              <a:rPr lang="es-ES" dirty="0"/>
              <a:t> y los objetivos de </a:t>
            </a:r>
            <a:r>
              <a:rPr lang="es-ES" dirty="0" err="1"/>
              <a:t>MoI</a:t>
            </a:r>
            <a:r>
              <a:rPr lang="es-ES" dirty="0"/>
              <a:t> en cada objetivo).</a:t>
            </a:r>
          </a:p>
          <a:p>
            <a:pPr marL="171450" indent="-171450">
              <a:buFont typeface="Arial" panose="020B0604020202020204" pitchFamily="34" charset="0"/>
              <a:buChar char="•"/>
            </a:pPr>
            <a:endParaRPr lang="es-ES" dirty="0"/>
          </a:p>
          <a:p>
            <a:pPr marL="171450" indent="-171450">
              <a:buFont typeface="Arial" panose="020B0604020202020204" pitchFamily="34" charset="0"/>
              <a:buChar char="•"/>
            </a:pPr>
            <a:r>
              <a:rPr lang="es-ES" dirty="0"/>
              <a:t>También muestra la integración de las tres dimensiones de SD en cada objetivo: medioambiental - verde; social - azul; y económico - naranja.</a:t>
            </a:r>
          </a:p>
          <a:p>
            <a:endParaRPr lang="es-ES" dirty="0"/>
          </a:p>
          <a:p>
            <a:r>
              <a:rPr lang="es-ES" dirty="0"/>
              <a:t>Aplicar un enfoque de la coherencia en las Agendas</a:t>
            </a:r>
            <a:r>
              <a:rPr lang="es-ES" baseline="0" dirty="0"/>
              <a:t> para el Desarrollo Sostenible puede ayudar a comprender mejor que</a:t>
            </a:r>
            <a:r>
              <a:rPr lang="es-ES" dirty="0"/>
              <a:t>:</a:t>
            </a:r>
          </a:p>
          <a:p>
            <a:endParaRPr lang="es-ES" dirty="0"/>
          </a:p>
          <a:p>
            <a:pPr marL="171450" indent="-171450">
              <a:buFont typeface="Arial" panose="020B0604020202020204" pitchFamily="34" charset="0"/>
              <a:buChar char="•"/>
            </a:pPr>
            <a:r>
              <a:rPr lang="es-ES" b="1" dirty="0"/>
              <a:t>Algunas metas en un sector pueden contribuir a otras metas en otro sector. </a:t>
            </a:r>
            <a:r>
              <a:rPr lang="es-ES" dirty="0"/>
              <a:t>Por ejemplo, la meta sobre la mejora del acceso al agua potable [6.1] es un facilitador de los objetivos en materia de salud [3,2] </a:t>
            </a:r>
          </a:p>
          <a:p>
            <a:endParaRPr lang="es-ES" dirty="0"/>
          </a:p>
          <a:p>
            <a:pPr marL="171450" indent="-171450">
              <a:buFont typeface="Arial" panose="020B0604020202020204" pitchFamily="34" charset="0"/>
              <a:buChar char="•"/>
            </a:pPr>
            <a:r>
              <a:rPr lang="es-ES" b="1" dirty="0"/>
              <a:t>Algunos de los objetivos y metas pueden entrar en conflicto, </a:t>
            </a:r>
            <a:r>
              <a:rPr lang="es-ES" dirty="0"/>
              <a:t>por ejemplo, un aumento en el uso del suelo agrícola para ayudar a erradicar el hambre (SDG2) puede  no sólo llevar a un aumento de la deforestación, sino también resultar en la pérdida de biodiversidad 15.5 [detener la pérdida de biodiversidad]. El cambio en el uso de la tierra es la principal fuente de pérdida de biodiversidad en el mundo.</a:t>
            </a:r>
          </a:p>
          <a:p>
            <a:pPr marL="171450" indent="-171450">
              <a:buFont typeface="Arial" panose="020B0604020202020204" pitchFamily="34" charset="0"/>
              <a:buChar char="•"/>
            </a:pPr>
            <a:endParaRPr lang="es-ES" dirty="0"/>
          </a:p>
          <a:p>
            <a:pPr marL="171450" indent="-171450">
              <a:buFont typeface="Arial" panose="020B0604020202020204" pitchFamily="34" charset="0"/>
              <a:buChar char="•"/>
            </a:pPr>
            <a:r>
              <a:rPr lang="es-ES" dirty="0"/>
              <a:t>Uso</a:t>
            </a:r>
            <a:r>
              <a:rPr lang="es-ES" baseline="0" dirty="0"/>
              <a:t> de indicadores. </a:t>
            </a:r>
            <a:r>
              <a:rPr lang="es-ES" dirty="0"/>
              <a:t>Por ejemplo, como resalta en la ilustración, la tasa de deforestación debida a la expansión agrícola proporcionaría una indicación de los desafíos del uso de la tierra y las posibles conflictos/compensaciones entre políticas agrícolas, forestales, territoriales y de biodiversidad.</a:t>
            </a:r>
          </a:p>
          <a:p>
            <a:endParaRPr lang="es-ES" dirty="0"/>
          </a:p>
          <a:p>
            <a:r>
              <a:rPr lang="es-ES" dirty="0"/>
              <a:t>La identificación de interacciones entre sectores y sus consecuencias pueden apoyar decisiones más coherentes en el logro de objetivos y metas.</a:t>
            </a:r>
          </a:p>
          <a:p>
            <a:endParaRPr lang="es-ES" dirty="0"/>
          </a:p>
          <a:p>
            <a:r>
              <a:rPr lang="es-ES" dirty="0"/>
              <a:t>Al traer a la luz las interacciones, podemos evitar contradicciones e identificar posibles sinergias (acciones más rentables). </a:t>
            </a:r>
          </a:p>
          <a:p>
            <a:endParaRPr lang="en-GB" dirty="0"/>
          </a:p>
        </p:txBody>
      </p:sp>
      <p:sp>
        <p:nvSpPr>
          <p:cNvPr id="4" name="Slide Number Placeholder 3"/>
          <p:cNvSpPr>
            <a:spLocks noGrp="1"/>
          </p:cNvSpPr>
          <p:nvPr>
            <p:ph type="sldNum" sz="quarter" idx="10"/>
          </p:nvPr>
        </p:nvSpPr>
        <p:spPr/>
        <p:txBody>
          <a:bodyPr/>
          <a:lstStyle/>
          <a:p>
            <a:fld id="{1657A65A-C36E-4FAD-9F86-066D10AA8C4E}" type="slidenum">
              <a:rPr lang="en-GB" smtClean="0"/>
              <a:t>8</a:t>
            </a:fld>
            <a:endParaRPr lang="en-GB"/>
          </a:p>
        </p:txBody>
      </p:sp>
    </p:spTree>
    <p:extLst>
      <p:ext uri="{BB962C8B-B14F-4D97-AF65-F5344CB8AC3E}">
        <p14:creationId xmlns:p14="http://schemas.microsoft.com/office/powerpoint/2010/main" val="121393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6125"/>
            <a:ext cx="6627813" cy="3729038"/>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s-ES" sz="1000" dirty="0">
                <a:latin typeface="Arial Narrow" panose="020B0606020202030204" pitchFamily="34" charset="0"/>
              </a:rPr>
              <a:t>Los intentos nacionales para medir el</a:t>
            </a:r>
            <a:r>
              <a:rPr lang="es-ES" sz="1000" baseline="0" dirty="0">
                <a:latin typeface="Arial Narrow" panose="020B0606020202030204" pitchFamily="34" charset="0"/>
              </a:rPr>
              <a:t> progreso en el</a:t>
            </a:r>
            <a:r>
              <a:rPr lang="es-ES" sz="1000" dirty="0">
                <a:latin typeface="Arial Narrow" panose="020B0606020202030204" pitchFamily="34" charset="0"/>
              </a:rPr>
              <a:t> desarrollo sostenible ofrecen solo conocimientos limitados sobre los efectos transfronterizos o los impactos de los países en la sostenibilidad global. </a:t>
            </a:r>
          </a:p>
          <a:p>
            <a:pPr marL="171450" indent="-171450">
              <a:buFont typeface="Arial" panose="020B0604020202020204" pitchFamily="34" charset="0"/>
              <a:buChar char="•"/>
            </a:pPr>
            <a:endParaRPr lang="es-ES" sz="1000" dirty="0">
              <a:latin typeface="Arial Narrow" panose="020B0606020202030204" pitchFamily="34" charset="0"/>
            </a:endParaRPr>
          </a:p>
          <a:p>
            <a:pPr marL="171450" indent="-171450">
              <a:buFont typeface="Arial" panose="020B0604020202020204" pitchFamily="34" charset="0"/>
              <a:buChar char="•"/>
            </a:pPr>
            <a:r>
              <a:rPr lang="es-ES" sz="1000" dirty="0">
                <a:latin typeface="Arial Narrow" panose="020B0606020202030204" pitchFamily="34" charset="0"/>
              </a:rPr>
              <a:t>Los indicadores a nivel de país deben ser complementados con mediciones que puedan ayudar a captar las externalidades económicas, ambientales y sociales impuestas más allá de las fronteras nacionales.</a:t>
            </a:r>
          </a:p>
          <a:p>
            <a:pPr marL="171450" indent="-171450">
              <a:buFont typeface="Arial" panose="020B0604020202020204" pitchFamily="34" charset="0"/>
              <a:buChar char="•"/>
            </a:pPr>
            <a:endParaRPr lang="es-ES" sz="1000" dirty="0">
              <a:latin typeface="Arial Narrow" panose="020B0606020202030204" pitchFamily="34" charset="0"/>
            </a:endParaRPr>
          </a:p>
          <a:p>
            <a:pPr marL="171450" indent="-171450">
              <a:buFont typeface="Arial" panose="020B0604020202020204" pitchFamily="34" charset="0"/>
              <a:buChar char="•"/>
            </a:pPr>
            <a:r>
              <a:rPr lang="es-ES" sz="1000" dirty="0">
                <a:latin typeface="Arial Narrow" panose="020B0606020202030204" pitchFamily="34" charset="0"/>
              </a:rPr>
              <a:t>Se han propuesto varios conjuntos de datos relacionados con los flujos e impactos transfronterizos (OCDE, 2005c). En la esfera ambiental, por ejemplo, los indicadores de flujos de carbono integrados miden la importación de productos con un contenido de carbono significativo, por ejemplo. Acero y productos químicos. Estos datos muestran el impacto de los países en la estratosfera a través de su consumo (importaciones) y la producción de dióxido de carbono. Los estrictos estándares de emisión a nivel nacional pueden verse socavados por las grandes importaciones de bienes producidos bajo reglas menos restrictivas. Si bien los indicadores nacionales muestran un desacoplamiento de las emisiones nocivas y el crecimiento, los indicadores internacionales pueden refutar esta tendencia.</a:t>
            </a:r>
            <a:endParaRPr lang="en-US" sz="1000" dirty="0">
              <a:latin typeface="Arial Narrow" panose="020B0606020202030204" pitchFamily="34" charset="0"/>
            </a:endParaRPr>
          </a:p>
          <a:p>
            <a:pPr marL="171450" indent="-171450">
              <a:buFont typeface="Arial" panose="020B0604020202020204" pitchFamily="34" charset="0"/>
              <a:buChar char="•"/>
            </a:pPr>
            <a:endParaRPr lang="en-US" sz="1000" dirty="0">
              <a:latin typeface="Arial Narrow" panose="020B0606020202030204" pitchFamily="34" charset="0"/>
            </a:endParaRPr>
          </a:p>
          <a:p>
            <a:pPr marL="171450" indent="-171450">
              <a:buFont typeface="Arial" panose="020B0604020202020204" pitchFamily="34" charset="0"/>
              <a:buChar char="•"/>
            </a:pPr>
            <a:endParaRPr lang="en-US" sz="1000" dirty="0">
              <a:latin typeface="Arial Narrow" panose="020B0606020202030204" pitchFamily="34" charset="0"/>
            </a:endParaRPr>
          </a:p>
          <a:p>
            <a:pPr marL="171450" indent="-171450">
              <a:buFont typeface="Arial" panose="020B0604020202020204" pitchFamily="34" charset="0"/>
              <a:buChar char="•"/>
            </a:pPr>
            <a:r>
              <a:rPr lang="en-US" sz="1000" dirty="0">
                <a:latin typeface="Arial Narrow" panose="020B0606020202030204" pitchFamily="34" charset="0"/>
              </a:rPr>
              <a:t>wellbeing here and now (how are we doing in the country x, today)</a:t>
            </a:r>
          </a:p>
          <a:p>
            <a:pPr marL="171450" indent="-171450">
              <a:buFont typeface="Arial" panose="020B0604020202020204" pitchFamily="34" charset="0"/>
              <a:buChar char="•"/>
            </a:pPr>
            <a:r>
              <a:rPr lang="en-US" sz="1000" dirty="0">
                <a:latin typeface="Arial Narrow" panose="020B0606020202030204" pitchFamily="34" charset="0"/>
              </a:rPr>
              <a:t>wellbeing later (how do our choices today affect the future population of the country</a:t>
            </a:r>
            <a:r>
              <a:rPr lang="en-US" sz="1000" baseline="0" dirty="0">
                <a:latin typeface="Arial Narrow" panose="020B0606020202030204" pitchFamily="34" charset="0"/>
              </a:rPr>
              <a:t> x</a:t>
            </a:r>
            <a:r>
              <a:rPr lang="en-US" sz="1000" dirty="0">
                <a:latin typeface="Arial Narrow" panose="020B0606020202030204" pitchFamily="34" charset="0"/>
              </a:rPr>
              <a:t>)</a:t>
            </a:r>
          </a:p>
          <a:p>
            <a:pPr marL="171450" indent="-171450">
              <a:buFont typeface="Arial" panose="020B0604020202020204" pitchFamily="34" charset="0"/>
              <a:buChar char="•"/>
            </a:pPr>
            <a:r>
              <a:rPr lang="en-US" sz="1000" dirty="0">
                <a:latin typeface="Arial Narrow" panose="020B0606020202030204" pitchFamily="34" charset="0"/>
              </a:rPr>
              <a:t>wellbeing elsewhere (how do our choices affect wellbeing elsewhere)</a:t>
            </a:r>
          </a:p>
          <a:p>
            <a:pPr marL="171450" indent="-171450">
              <a:buFont typeface="Arial" panose="020B0604020202020204" pitchFamily="34" charset="0"/>
              <a:buChar char="•"/>
            </a:pPr>
            <a:endParaRPr lang="en-US" sz="1000" dirty="0">
              <a:latin typeface="Arial Narrow" panose="020B0606020202030204" pitchFamily="34" charset="0"/>
            </a:endParaRPr>
          </a:p>
          <a:p>
            <a:pPr marL="171450" indent="-171450">
              <a:buFont typeface="Arial" panose="020B0604020202020204" pitchFamily="34" charset="0"/>
              <a:buChar char="•"/>
            </a:pPr>
            <a:r>
              <a:rPr lang="en-GB" sz="1000" dirty="0">
                <a:latin typeface="Arial Narrow" panose="020B0606020202030204" pitchFamily="34" charset="0"/>
              </a:rPr>
              <a:t>http://www.forastateofhappiness.com/netherlands-wellbeing-is-more-than-wealth-new-indicator-shows/</a:t>
            </a:r>
          </a:p>
          <a:p>
            <a:pPr marL="171450" indent="-171450">
              <a:buFont typeface="Arial" panose="020B0604020202020204" pitchFamily="34" charset="0"/>
              <a:buChar char="•"/>
            </a:pPr>
            <a:endParaRPr lang="en-GB" sz="1000" dirty="0">
              <a:latin typeface="Arial Narrow" panose="020B0606020202030204" pitchFamily="34" charset="0"/>
            </a:endParaRPr>
          </a:p>
          <a:p>
            <a:pPr marL="171450" indent="-171450">
              <a:buFont typeface="Arial" panose="020B0604020202020204" pitchFamily="34" charset="0"/>
              <a:buChar char="•"/>
            </a:pPr>
            <a:endParaRPr lang="en-GB"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0A54CF88-E5FE-48FC-B4FE-EDC9E4432D4A}"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7335601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a:t>Click to edit Presentation title</a:t>
            </a:r>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Click to </a:t>
            </a:r>
            <a:r>
              <a:rPr kumimoji="0" lang="fr-FR" dirty="0" err="1"/>
              <a:t>edit</a:t>
            </a:r>
            <a:r>
              <a:rPr kumimoji="0" lang="fr-FR" dirty="0"/>
              <a:t> </a:t>
            </a:r>
            <a:r>
              <a:rPr kumimoji="0" lang="fr-FR" dirty="0" err="1"/>
              <a:t>Subtitle</a:t>
            </a:r>
            <a:endParaRPr kumimoji="0" lang="en-US" dirty="0"/>
          </a:p>
        </p:txBody>
      </p:sp>
      <p:pic>
        <p:nvPicPr>
          <p:cNvPr id="37" name="Image 11"/>
          <p:cNvPicPr>
            <a:picLocks noChangeAspect="1"/>
          </p:cNvPicPr>
          <p:nvPr/>
        </p:nvPicPr>
        <p:blipFill>
          <a:blip r:embed="rId3"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5D389599-5E4C-46BB-868D-17C6D016588E}" type="datetimeFigureOut">
              <a:rPr lang="en-GB" smtClean="0"/>
              <a:t>15/05/2019</a:t>
            </a:fld>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13818" y="6055201"/>
            <a:ext cx="1761382" cy="578821"/>
          </a:xfrm>
          <a:prstGeom prst="rect">
            <a:avLst/>
          </a:prstGeom>
        </p:spPr>
      </p:pic>
    </p:spTree>
    <p:extLst>
      <p:ext uri="{BB962C8B-B14F-4D97-AF65-F5344CB8AC3E}">
        <p14:creationId xmlns:p14="http://schemas.microsoft.com/office/powerpoint/2010/main" val="273705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D389599-5E4C-46BB-868D-17C6D016588E}" type="datetimeFigureOut">
              <a:rPr lang="en-GB" smtClean="0"/>
              <a:t>15/05/2019</a:t>
            </a:fld>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6C4D89DD-64B4-4648-83DA-C24822D0AEAC}" type="slidenum">
              <a:rPr lang="en-GB" smtClean="0"/>
              <a:t>‹#›</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a:lvl1pPr>
          </a:lstStyle>
          <a:p>
            <a:r>
              <a:rPr lang="en-US" dirty="0"/>
              <a:t>Click to edit Slide title</a:t>
            </a:r>
            <a:br>
              <a:rPr lang="en-US" dirty="0"/>
            </a:br>
            <a:r>
              <a:rPr lang="en-US" dirty="0"/>
              <a:t>Slide title can be extended to two lines</a:t>
            </a:r>
          </a:p>
        </p:txBody>
      </p:sp>
    </p:spTree>
    <p:extLst>
      <p:ext uri="{BB962C8B-B14F-4D97-AF65-F5344CB8AC3E}">
        <p14:creationId xmlns:p14="http://schemas.microsoft.com/office/powerpoint/2010/main" val="291885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en-US" dirty="0"/>
              <a:t>Click to edit Section Header title</a:t>
            </a:r>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5D389599-5E4C-46BB-868D-17C6D016588E}" type="datetimeFigureOut">
              <a:rPr lang="en-GB" smtClean="0"/>
              <a:t>15/05/2019</a:t>
            </a:fld>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6C4D89DD-64B4-4648-83DA-C24822D0AEAC}" type="slidenum">
              <a:rPr lang="en-GB" smtClean="0"/>
              <a:t>‹#›</a:t>
            </a:fld>
            <a:endParaRPr lang="en-GB"/>
          </a:p>
        </p:txBody>
      </p:sp>
    </p:spTree>
    <p:extLst>
      <p:ext uri="{BB962C8B-B14F-4D97-AF65-F5344CB8AC3E}">
        <p14:creationId xmlns:p14="http://schemas.microsoft.com/office/powerpoint/2010/main" val="295919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1C950-603D-40F3-AB91-96064F8F7401}" type="datetimeFigureOut">
              <a:rPr lang="en-GB" smtClean="0">
                <a:solidFill>
                  <a:prstClr val="black">
                    <a:tint val="75000"/>
                  </a:prstClr>
                </a:solidFill>
              </a:rPr>
              <a:pPr/>
              <a:t>15/05/2019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34674AF-0599-4D9B-986E-1C8C4E0B6E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955065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en-US" dirty="0"/>
              <a:t>Click to edit Slide title</a:t>
            </a:r>
            <a:br>
              <a:rPr lang="en-US" dirty="0"/>
            </a:br>
            <a:r>
              <a:rPr lang="en-US" dirty="0"/>
              <a:t>Slide title can be extended to two lines</a:t>
            </a:r>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5D389599-5E4C-46BB-868D-17C6D016588E}" type="datetimeFigureOut">
              <a:rPr lang="en-GB" smtClean="0"/>
              <a:t>15/05/2019</a:t>
            </a:fld>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6C4D89DD-64B4-4648-83DA-C24822D0AEAC}" type="slidenum">
              <a:rPr lang="en-GB" smtClean="0"/>
              <a:t>‹#›</a:t>
            </a:fld>
            <a:endParaRPr lang="en-GB"/>
          </a:p>
        </p:txBody>
      </p:sp>
    </p:spTree>
    <p:extLst>
      <p:ext uri="{BB962C8B-B14F-4D97-AF65-F5344CB8AC3E}">
        <p14:creationId xmlns:p14="http://schemas.microsoft.com/office/powerpoint/2010/main" val="659309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787/9789264301061-5-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0" Type="http://schemas.openxmlformats.org/officeDocument/2006/relationships/chart" Target="../charts/chart8.xml"/><Relationship Id="rId4" Type="http://schemas.openxmlformats.org/officeDocument/2006/relationships/chart" Target="../charts/chart2.xml"/><Relationship Id="rId9" Type="http://schemas.openxmlformats.org/officeDocument/2006/relationships/chart" Target="../charts/chart7.xml"/></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x.doi.org/10.1787/9789264256996-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787/9789264301061-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image" Target="../media/image18.jpeg"/><Relationship Id="rId13" Type="http://schemas.openxmlformats.org/officeDocument/2006/relationships/image" Target="../media/image23.jpeg"/><Relationship Id="rId18" Type="http://schemas.openxmlformats.org/officeDocument/2006/relationships/image" Target="../media/image28.jpeg"/><Relationship Id="rId3" Type="http://schemas.openxmlformats.org/officeDocument/2006/relationships/image" Target="../media/image13.jpeg"/><Relationship Id="rId7" Type="http://schemas.openxmlformats.org/officeDocument/2006/relationships/image" Target="../media/image17.jpeg"/><Relationship Id="rId12" Type="http://schemas.openxmlformats.org/officeDocument/2006/relationships/image" Target="../media/image22.jpeg"/><Relationship Id="rId17" Type="http://schemas.openxmlformats.org/officeDocument/2006/relationships/image" Target="../media/image27.jpeg"/><Relationship Id="rId2" Type="http://schemas.openxmlformats.org/officeDocument/2006/relationships/notesSlide" Target="../notesSlides/notesSlide8.xml"/><Relationship Id="rId16" Type="http://schemas.openxmlformats.org/officeDocument/2006/relationships/image" Target="../media/image26.jpeg"/><Relationship Id="rId20" Type="http://schemas.openxmlformats.org/officeDocument/2006/relationships/image" Target="../media/image30.jpeg"/><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image" Target="../media/image21.jpeg"/><Relationship Id="rId5" Type="http://schemas.openxmlformats.org/officeDocument/2006/relationships/image" Target="../media/image15.jpeg"/><Relationship Id="rId15" Type="http://schemas.openxmlformats.org/officeDocument/2006/relationships/image" Target="../media/image25.jpeg"/><Relationship Id="rId10" Type="http://schemas.openxmlformats.org/officeDocument/2006/relationships/image" Target="../media/image20.jpeg"/><Relationship Id="rId19" Type="http://schemas.openxmlformats.org/officeDocument/2006/relationships/image" Target="../media/image29.jpeg"/><Relationship Id="rId4" Type="http://schemas.openxmlformats.org/officeDocument/2006/relationships/image" Target="../media/image14.jpeg"/><Relationship Id="rId9" Type="http://schemas.openxmlformats.org/officeDocument/2006/relationships/image" Target="../media/image19.jpeg"/><Relationship Id="rId14" Type="http://schemas.openxmlformats.org/officeDocument/2006/relationships/image" Target="../media/image2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8546" y="1084268"/>
            <a:ext cx="7655367" cy="2400657"/>
          </a:xfrm>
        </p:spPr>
        <p:txBody>
          <a:bodyPr/>
          <a:lstStyle/>
          <a:p>
            <a:r>
              <a:rPr lang="es-ES_tradnl" sz="3600" dirty="0"/>
              <a:t>Metodologías para la planificación integrada y coherente del desarrollo sostenible</a:t>
            </a:r>
          </a:p>
        </p:txBody>
      </p:sp>
      <p:sp>
        <p:nvSpPr>
          <p:cNvPr id="3" name="Subtitle 2"/>
          <p:cNvSpPr>
            <a:spLocks noGrp="1"/>
          </p:cNvSpPr>
          <p:nvPr>
            <p:ph type="subTitle" idx="1"/>
          </p:nvPr>
        </p:nvSpPr>
        <p:spPr>
          <a:xfrm>
            <a:off x="2868546" y="3747600"/>
            <a:ext cx="7655367" cy="861774"/>
          </a:xfrm>
        </p:spPr>
        <p:txBody>
          <a:bodyPr/>
          <a:lstStyle/>
          <a:p>
            <a:r>
              <a:rPr lang="es-ES_tradnl" dirty="0"/>
              <a:t>Planeación nacional del desarrollo y Agenda 2030</a:t>
            </a:r>
          </a:p>
          <a:p>
            <a:r>
              <a:rPr lang="es-ES_tradnl" dirty="0"/>
              <a:t>Mesas intersectoriales de trabajo</a:t>
            </a:r>
          </a:p>
          <a:p>
            <a:r>
              <a:rPr lang="es-ES_tradnl" dirty="0"/>
              <a:t>México, 12 de marzo de 2019</a:t>
            </a:r>
          </a:p>
        </p:txBody>
      </p:sp>
      <p:sp>
        <p:nvSpPr>
          <p:cNvPr id="4" name="Subtitle 2"/>
          <p:cNvSpPr txBox="1">
            <a:spLocks/>
          </p:cNvSpPr>
          <p:nvPr/>
        </p:nvSpPr>
        <p:spPr>
          <a:xfrm>
            <a:off x="331102" y="5270107"/>
            <a:ext cx="5313240" cy="1118255"/>
          </a:xfrm>
          <a:prstGeom prst="rect">
            <a:avLst/>
          </a:prstGeom>
        </p:spPr>
        <p:txBody>
          <a:bodyPr vert="horz" lIns="90000" rIns="90000">
            <a:spAutoFit/>
          </a:bodyPr>
          <a:lstStyle>
            <a:lvl1pPr marL="0" indent="0" algn="l" rtl="0" eaLnBrk="1" latinLnBrk="0" hangingPunct="1">
              <a:lnSpc>
                <a:spcPts val="2000"/>
              </a:lnSpc>
              <a:spcBef>
                <a:spcPts val="0"/>
              </a:spcBef>
              <a:buClr>
                <a:schemeClr val="tx1"/>
              </a:buClr>
              <a:buFont typeface="Arial" pitchFamily="34" charset="0"/>
              <a:buNone/>
              <a:defRPr kumimoji="0" sz="1800" kern="1200" baseline="0">
                <a:solidFill>
                  <a:schemeClr val="bg1"/>
                </a:solidFill>
                <a:latin typeface="+mj-lt"/>
                <a:ea typeface="+mn-ea"/>
                <a:cs typeface="+mn-cs"/>
              </a:defRPr>
            </a:lvl1pPr>
            <a:lvl2pPr marL="457200" indent="0" algn="ctr" rtl="0" eaLnBrk="1" latinLnBrk="0" hangingPunct="1">
              <a:spcBef>
                <a:spcPts val="672"/>
              </a:spcBef>
              <a:buClr>
                <a:schemeClr val="tx1"/>
              </a:buClr>
              <a:buFont typeface="Arial" pitchFamily="34" charset="0"/>
              <a:buNone/>
              <a:defRPr kumimoji="0" sz="2800" kern="1200">
                <a:solidFill>
                  <a:schemeClr val="tx1"/>
                </a:solidFill>
                <a:latin typeface="+mn-lt"/>
                <a:ea typeface="+mn-ea"/>
                <a:cs typeface="+mn-cs"/>
              </a:defRPr>
            </a:lvl2pPr>
            <a:lvl3pPr marL="914400" indent="0" algn="ctr" rtl="0" eaLnBrk="1" latinLnBrk="0" hangingPunct="1">
              <a:spcBef>
                <a:spcPts val="576"/>
              </a:spcBef>
              <a:buClr>
                <a:schemeClr val="tx1"/>
              </a:buClr>
              <a:buFont typeface="Arial" pitchFamily="34" charset="0"/>
              <a:buNone/>
              <a:defRPr kumimoji="0" sz="2400" kern="1200">
                <a:solidFill>
                  <a:schemeClr val="tx1"/>
                </a:solidFill>
                <a:latin typeface="+mn-lt"/>
                <a:ea typeface="+mn-ea"/>
                <a:cs typeface="+mn-cs"/>
              </a:defRPr>
            </a:lvl3pPr>
            <a:lvl4pPr marL="13716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4pPr>
            <a:lvl5pPr marL="18288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r>
              <a:rPr lang="es-ES_tradnl" sz="1200" b="1" dirty="0"/>
              <a:t>Ernesto Soria Morales</a:t>
            </a:r>
          </a:p>
          <a:p>
            <a:r>
              <a:rPr lang="es-ES_tradnl" sz="1200" dirty="0"/>
              <a:t>Analista Senior de Políticas</a:t>
            </a:r>
          </a:p>
          <a:p>
            <a:r>
              <a:rPr lang="es-ES_tradnl" sz="1200" dirty="0"/>
              <a:t>Unidad de Coherencia de Políticas para el Desarrollo de Sostenible, </a:t>
            </a:r>
          </a:p>
          <a:p>
            <a:r>
              <a:rPr lang="es-ES_tradnl" sz="1200" dirty="0"/>
              <a:t>Dirección de Gobernanza Pública, OCDE</a:t>
            </a:r>
          </a:p>
        </p:txBody>
      </p:sp>
    </p:spTree>
    <p:extLst>
      <p:ext uri="{BB962C8B-B14F-4D97-AF65-F5344CB8AC3E}">
        <p14:creationId xmlns:p14="http://schemas.microsoft.com/office/powerpoint/2010/main" val="2651492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Ejemplo: Holanda</a:t>
            </a:r>
          </a:p>
        </p:txBody>
      </p:sp>
      <p:sp>
        <p:nvSpPr>
          <p:cNvPr id="4" name="TextBox 3"/>
          <p:cNvSpPr txBox="1"/>
          <p:nvPr/>
        </p:nvSpPr>
        <p:spPr>
          <a:xfrm>
            <a:off x="6823882" y="1420709"/>
            <a:ext cx="408804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1" u="none" strike="noStrike" kern="1200" cap="none" spc="0" normalizeH="0" baseline="0" noProof="0" dirty="0">
                <a:ln>
                  <a:noFill/>
                </a:ln>
                <a:solidFill>
                  <a:srgbClr val="006299">
                    <a:lumMod val="60000"/>
                    <a:lumOff val="40000"/>
                  </a:srgbClr>
                </a:solidFill>
                <a:effectLst/>
                <a:uLnTx/>
                <a:uFillTx/>
                <a:latin typeface="Georgia"/>
                <a:ea typeface="+mn-ea"/>
                <a:cs typeface="+mn-cs"/>
              </a:rPr>
              <a:t>Sustainability Monitor (</a:t>
            </a:r>
            <a:r>
              <a:rPr kumimoji="0" lang="en-GB" sz="2000" b="1" i="1" u="none" strike="noStrike" kern="1200" cap="none" spc="0" normalizeH="0" baseline="0" noProof="0" dirty="0" err="1">
                <a:ln>
                  <a:noFill/>
                </a:ln>
                <a:solidFill>
                  <a:srgbClr val="006299">
                    <a:lumMod val="60000"/>
                    <a:lumOff val="40000"/>
                  </a:srgbClr>
                </a:solidFill>
                <a:effectLst/>
                <a:uLnTx/>
                <a:uFillTx/>
                <a:latin typeface="Georgia"/>
                <a:ea typeface="+mn-ea"/>
                <a:cs typeface="+mn-cs"/>
              </a:rPr>
              <a:t>Holanda</a:t>
            </a:r>
            <a:r>
              <a:rPr kumimoji="0" lang="en-GB" sz="2000" b="1" i="1" u="none" strike="noStrike" kern="1200" cap="none" spc="0" normalizeH="0" baseline="0" noProof="0" dirty="0">
                <a:ln>
                  <a:noFill/>
                </a:ln>
                <a:solidFill>
                  <a:srgbClr val="006299">
                    <a:lumMod val="60000"/>
                    <a:lumOff val="40000"/>
                  </a:srgbClr>
                </a:solidFill>
                <a:effectLst/>
                <a:uLnTx/>
                <a:uFillTx/>
                <a:latin typeface="Georgia"/>
                <a:ea typeface="+mn-ea"/>
                <a:cs typeface="+mn-cs"/>
              </a:rPr>
              <a:t>)</a:t>
            </a:r>
          </a:p>
        </p:txBody>
      </p:sp>
      <p:pic>
        <p:nvPicPr>
          <p:cNvPr id="5" name="Picture 4"/>
          <p:cNvPicPr>
            <a:picLocks noChangeAspect="1"/>
          </p:cNvPicPr>
          <p:nvPr/>
        </p:nvPicPr>
        <p:blipFill>
          <a:blip r:embed="rId3"/>
          <a:stretch>
            <a:fillRect/>
          </a:stretch>
        </p:blipFill>
        <p:spPr>
          <a:xfrm>
            <a:off x="826459" y="1847165"/>
            <a:ext cx="5033976" cy="4493598"/>
          </a:xfrm>
          <a:prstGeom prst="rect">
            <a:avLst/>
          </a:prstGeom>
        </p:spPr>
      </p:pic>
      <p:sp>
        <p:nvSpPr>
          <p:cNvPr id="6" name="Rectangle 1"/>
          <p:cNvSpPr>
            <a:spLocks noChangeArrowheads="1"/>
          </p:cNvSpPr>
          <p:nvPr/>
        </p:nvSpPr>
        <p:spPr bwMode="auto">
          <a:xfrm>
            <a:off x="6823882" y="5623525"/>
            <a:ext cx="5363498" cy="81560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rgbClr val="212121"/>
                </a:solidFill>
                <a:effectLst/>
                <a:uLnTx/>
                <a:uFillTx/>
                <a:latin typeface="Arial Narrow" panose="020B0606020202030204" pitchFamily="34" charset="0"/>
                <a:ea typeface="+mn-ea"/>
                <a:cs typeface="+mn-cs"/>
              </a:rPr>
              <a:t>Trend with a negative effect on sustainability, or low international position</a:t>
            </a:r>
          </a:p>
          <a:p>
            <a:pPr marL="0" marR="0" lvl="0" indent="0" algn="l" defTabSz="914400" rtl="0" eaLnBrk="0" fontAlgn="base" latinLnBrk="0" hangingPunct="0">
              <a:lnSpc>
                <a:spcPct val="15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rgbClr val="212121"/>
                </a:solidFill>
                <a:effectLst/>
                <a:uLnTx/>
                <a:uFillTx/>
                <a:latin typeface="Arial Narrow" panose="020B0606020202030204" pitchFamily="34" charset="0"/>
                <a:ea typeface="+mn-ea"/>
                <a:cs typeface="+mn-cs"/>
              </a:rPr>
              <a:t>Neutral or unknown effect of trend on sustainability, or average / unchanged international position</a:t>
            </a:r>
            <a:r>
              <a:rPr kumimoji="0" lang="en-US" altLang="en-US" sz="1000" b="0" i="0" u="none" strike="noStrike" kern="1200" cap="none" spc="0" normalizeH="0" baseline="0" noProof="0" dirty="0">
                <a:ln>
                  <a:noFill/>
                </a:ln>
                <a:solidFill>
                  <a:srgbClr val="727272"/>
                </a:solidFill>
                <a:effectLst/>
                <a:uLnTx/>
                <a:uFillTx/>
                <a:latin typeface="Arial Narrow" panose="020B0606020202030204" pitchFamily="34" charset="0"/>
                <a:ea typeface="+mn-ea"/>
                <a:cs typeface="+mn-cs"/>
              </a:rPr>
              <a:t> </a:t>
            </a:r>
          </a:p>
          <a:p>
            <a:pPr marL="0" marR="0" lvl="0" indent="0" algn="l" defTabSz="914400" rtl="0" eaLnBrk="0" fontAlgn="base" latinLnBrk="0" hangingPunct="0">
              <a:lnSpc>
                <a:spcPct val="15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rgbClr val="212121"/>
                </a:solidFill>
                <a:effectLst/>
                <a:uLnTx/>
                <a:uFillTx/>
                <a:latin typeface="Arial Narrow" panose="020B0606020202030204" pitchFamily="34" charset="0"/>
                <a:ea typeface="+mn-ea"/>
                <a:cs typeface="+mn-cs"/>
              </a:rPr>
              <a:t>Trend with positive effect on sustainability, or high international position</a:t>
            </a:r>
            <a:r>
              <a:rPr kumimoji="0" lang="en-US" altLang="en-US" sz="1000" b="0" i="0" u="none" strike="noStrike" kern="1200" cap="none" spc="0" normalizeH="0" baseline="0" noProof="0" dirty="0">
                <a:ln>
                  <a:noFill/>
                </a:ln>
                <a:solidFill>
                  <a:srgbClr val="727272"/>
                </a:solidFill>
                <a:effectLst/>
                <a:uLnTx/>
                <a:uFillTx/>
                <a:latin typeface="Arial Narrow" panose="020B0606020202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727272"/>
                </a:solidFill>
                <a:effectLst/>
                <a:uLnTx/>
                <a:uFillTx/>
                <a:latin typeface="Arial Narrow" panose="020B0606020202030204" pitchFamily="34" charset="0"/>
                <a:ea typeface="+mn-ea"/>
                <a:cs typeface="+mn-cs"/>
              </a:rPr>
              <a:t> </a:t>
            </a:r>
            <a:endParaRPr kumimoji="0" lang="en-US" altLang="en-US" sz="1800" b="0" i="0" u="none" strike="noStrike" kern="1200" cap="none" spc="0" normalizeH="0" baseline="0" noProof="0" dirty="0">
              <a:ln>
                <a:noFill/>
              </a:ln>
              <a:solidFill>
                <a:srgbClr val="727272"/>
              </a:solidFill>
              <a:effectLst/>
              <a:uLnTx/>
              <a:uFillTx/>
              <a:latin typeface="Arial Narrow" panose="020B0606020202030204" pitchFamily="34" charset="0"/>
              <a:ea typeface="+mn-ea"/>
              <a:cs typeface="+mn-cs"/>
            </a:endParaRPr>
          </a:p>
        </p:txBody>
      </p:sp>
      <p:sp>
        <p:nvSpPr>
          <p:cNvPr id="7" name="Rectangle 6"/>
          <p:cNvSpPr/>
          <p:nvPr/>
        </p:nvSpPr>
        <p:spPr>
          <a:xfrm>
            <a:off x="6533395" y="5719157"/>
            <a:ext cx="199913" cy="108065"/>
          </a:xfrm>
          <a:prstGeom prst="rec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Georgia"/>
              <a:ea typeface="+mn-ea"/>
              <a:cs typeface="+mn-cs"/>
            </a:endParaRPr>
          </a:p>
        </p:txBody>
      </p:sp>
      <p:sp>
        <p:nvSpPr>
          <p:cNvPr id="8" name="Rectangle 7"/>
          <p:cNvSpPr/>
          <p:nvPr/>
        </p:nvSpPr>
        <p:spPr>
          <a:xfrm>
            <a:off x="6533395" y="5952840"/>
            <a:ext cx="199913" cy="108065"/>
          </a:xfrm>
          <a:prstGeom prst="rect">
            <a:avLst/>
          </a:prstGeom>
          <a:solidFill>
            <a:srgbClr val="FFFF00"/>
          </a:solidFill>
          <a:ln>
            <a:solidFill>
              <a:srgbClr val="FFC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Georgia"/>
              <a:ea typeface="+mn-ea"/>
              <a:cs typeface="+mn-cs"/>
            </a:endParaRPr>
          </a:p>
        </p:txBody>
      </p:sp>
      <p:sp>
        <p:nvSpPr>
          <p:cNvPr id="9" name="Rectangle 8"/>
          <p:cNvSpPr/>
          <p:nvPr/>
        </p:nvSpPr>
        <p:spPr>
          <a:xfrm>
            <a:off x="6533394" y="6165427"/>
            <a:ext cx="199913" cy="1080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Georgia"/>
              <a:ea typeface="+mn-ea"/>
              <a:cs typeface="+mn-cs"/>
            </a:endParaRPr>
          </a:p>
        </p:txBody>
      </p:sp>
      <p:sp>
        <p:nvSpPr>
          <p:cNvPr id="10" name="Rectangle 9"/>
          <p:cNvSpPr/>
          <p:nvPr/>
        </p:nvSpPr>
        <p:spPr>
          <a:xfrm>
            <a:off x="2092003" y="1646163"/>
            <a:ext cx="2120264" cy="14777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1100" b="1" i="0" u="none" strike="noStrike" kern="1200" cap="none" spc="0" normalizeH="0" baseline="0" noProof="0" dirty="0">
                <a:ln w="0"/>
                <a:solidFill>
                  <a:srgbClr val="006299">
                    <a:lumMod val="60000"/>
                    <a:lumOff val="40000"/>
                  </a:srgbClr>
                </a:solidFill>
                <a:effectLst/>
                <a:uLnTx/>
                <a:uFillTx/>
                <a:latin typeface="Arial Narrow" panose="020B0606020202030204" pitchFamily="34" charset="0"/>
                <a:ea typeface="+mn-ea"/>
                <a:cs typeface="+mn-cs"/>
              </a:rPr>
              <a:t>Quality of life (here and now)</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Well-being and material well-fare</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Personal characteristics</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Living conditions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endParaRPr>
          </a:p>
        </p:txBody>
      </p:sp>
      <p:sp>
        <p:nvSpPr>
          <p:cNvPr id="11" name="Rectangle 10"/>
          <p:cNvSpPr/>
          <p:nvPr/>
        </p:nvSpPr>
        <p:spPr>
          <a:xfrm>
            <a:off x="2092003" y="3123916"/>
            <a:ext cx="2120264" cy="18958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1100" b="1" i="0" u="none" strike="noStrike" kern="1200" cap="none" spc="0" normalizeH="0" baseline="0" noProof="0" dirty="0">
                <a:ln w="0"/>
                <a:solidFill>
                  <a:srgbClr val="006299">
                    <a:lumMod val="60000"/>
                    <a:lumOff val="40000"/>
                  </a:srgbClr>
                </a:solidFill>
                <a:effectLst/>
                <a:uLnTx/>
                <a:uFillTx/>
                <a:latin typeface="Arial Narrow" panose="020B0606020202030204" pitchFamily="34" charset="0"/>
                <a:ea typeface="+mn-ea"/>
                <a:cs typeface="+mn-cs"/>
              </a:rPr>
              <a:t>Resources (later)</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Natural capital</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Human capital</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Social capital</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Economic capital</a:t>
            </a: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endParaRPr>
          </a:p>
        </p:txBody>
      </p:sp>
      <p:sp>
        <p:nvSpPr>
          <p:cNvPr id="12" name="Rectangle 11"/>
          <p:cNvSpPr/>
          <p:nvPr/>
        </p:nvSpPr>
        <p:spPr>
          <a:xfrm>
            <a:off x="1950952" y="5208693"/>
            <a:ext cx="2402365" cy="960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0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endParaRPr kumimoji="0" lang="en-GB" sz="11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1100" b="1" i="0" u="none" strike="noStrike" kern="1200" cap="none" spc="0" normalizeH="0" baseline="0" noProof="0" dirty="0">
                <a:ln w="0"/>
                <a:solidFill>
                  <a:srgbClr val="006299">
                    <a:lumMod val="60000"/>
                    <a:lumOff val="40000"/>
                  </a:srgbClr>
                </a:solidFill>
                <a:effectLst/>
                <a:uLnTx/>
                <a:uFillTx/>
                <a:latin typeface="Arial Narrow" panose="020B0606020202030204" pitchFamily="34" charset="0"/>
                <a:ea typeface="+mn-ea"/>
                <a:cs typeface="+mn-cs"/>
              </a:rPr>
              <a:t>Netherlands in the world (elsewhere)</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Environment and natural resources</a:t>
            </a:r>
          </a:p>
          <a:p>
            <a:pPr marL="0" marR="0" lvl="0" indent="0" algn="ctr" defTabSz="914400" rtl="0" eaLnBrk="1" fontAlgn="auto" latinLnBrk="0" hangingPunct="1">
              <a:lnSpc>
                <a:spcPct val="250000"/>
              </a:lnSpc>
              <a:spcBef>
                <a:spcPts val="0"/>
              </a:spcBef>
              <a:spcAft>
                <a:spcPts val="0"/>
              </a:spcAft>
              <a:buClrTx/>
              <a:buSzTx/>
              <a:buFontTx/>
              <a:buNone/>
              <a:tabLst/>
              <a:defRPr/>
            </a:pPr>
            <a:r>
              <a:rPr kumimoji="0" lang="en-GB" sz="900" b="1" i="0" u="none" strike="noStrike" kern="1200" cap="none" spc="0" normalizeH="0" baseline="0" noProof="0" dirty="0">
                <a:ln w="0"/>
                <a:solidFill>
                  <a:srgbClr val="727272"/>
                </a:solidFill>
                <a:effectLst/>
                <a:uLnTx/>
                <a:uFillTx/>
                <a:latin typeface="Arial Narrow" panose="020B0606020202030204" pitchFamily="34" charset="0"/>
                <a:ea typeface="+mn-ea"/>
                <a:cs typeface="+mn-cs"/>
              </a:rPr>
              <a:t>Trade and aid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w="0"/>
              <a:solidFill>
                <a:srgbClr val="727272"/>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endParaRPr>
          </a:p>
        </p:txBody>
      </p:sp>
      <p:sp>
        <p:nvSpPr>
          <p:cNvPr id="13" name="Rectangle 12"/>
          <p:cNvSpPr/>
          <p:nvPr/>
        </p:nvSpPr>
        <p:spPr>
          <a:xfrm>
            <a:off x="5229103" y="6530330"/>
            <a:ext cx="5685905"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727272"/>
                </a:solidFill>
                <a:effectLst/>
                <a:uLnTx/>
                <a:uFillTx/>
                <a:latin typeface="Arial Narrow" panose="020B0606020202030204" pitchFamily="34" charset="0"/>
                <a:ea typeface="+mn-ea"/>
                <a:cs typeface="+mn-cs"/>
              </a:rPr>
              <a:t>Learn more: </a:t>
            </a:r>
            <a:r>
              <a:rPr kumimoji="0" lang="en-GB" sz="1200" b="0" i="0" u="none" strike="noStrike" kern="1200" cap="none" spc="0" normalizeH="0" baseline="0" noProof="0" dirty="0">
                <a:ln>
                  <a:noFill/>
                </a:ln>
                <a:solidFill>
                  <a:srgbClr val="727272"/>
                </a:solidFill>
                <a:effectLst/>
                <a:uLnTx/>
                <a:uFillTx/>
                <a:latin typeface="Arial Narrow" panose="020B0606020202030204" pitchFamily="34" charset="0"/>
                <a:ea typeface="+mn-ea"/>
                <a:cs typeface="+mn-cs"/>
              </a:rPr>
              <a:t>www.cbs.nl/en-gb/publication/2017/20/dutch-sustainability-monitor-indicator-updates</a:t>
            </a:r>
          </a:p>
        </p:txBody>
      </p:sp>
      <p:sp>
        <p:nvSpPr>
          <p:cNvPr id="14" name="Rectangle 13"/>
          <p:cNvSpPr/>
          <p:nvPr/>
        </p:nvSpPr>
        <p:spPr>
          <a:xfrm>
            <a:off x="2250203" y="4970241"/>
            <a:ext cx="1803861" cy="133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Narrow" panose="020B0606020202030204" pitchFamily="34" charset="0"/>
              <a:ea typeface="+mn-ea"/>
              <a:cs typeface="+mn-cs"/>
            </a:endParaRPr>
          </a:p>
        </p:txBody>
      </p:sp>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b="29333"/>
          <a:stretch/>
        </p:blipFill>
        <p:spPr>
          <a:xfrm>
            <a:off x="7393578" y="2128595"/>
            <a:ext cx="3617344" cy="3408342"/>
          </a:xfrm>
          <a:prstGeom prst="rect">
            <a:avLst/>
          </a:prstGeom>
        </p:spPr>
      </p:pic>
    </p:spTree>
    <p:extLst>
      <p:ext uri="{BB962C8B-B14F-4D97-AF65-F5344CB8AC3E}">
        <p14:creationId xmlns:p14="http://schemas.microsoft.com/office/powerpoint/2010/main" val="105578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2690900"/>
            <a:ext cx="8832000" cy="1515800"/>
          </a:xfrm>
        </p:spPr>
        <p:txBody>
          <a:bodyPr/>
          <a:lstStyle/>
          <a:p>
            <a:r>
              <a:rPr lang="es-ES_tradnl" dirty="0"/>
              <a:t>Mecanismos institucionales para promover la integración y la coherencia</a:t>
            </a:r>
          </a:p>
        </p:txBody>
      </p:sp>
    </p:spTree>
    <p:extLst>
      <p:ext uri="{BB962C8B-B14F-4D97-AF65-F5344CB8AC3E}">
        <p14:creationId xmlns:p14="http://schemas.microsoft.com/office/powerpoint/2010/main" val="1799195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Mecanismos institucionales</a:t>
            </a:r>
          </a:p>
        </p:txBody>
      </p:sp>
      <p:grpSp>
        <p:nvGrpSpPr>
          <p:cNvPr id="97" name="Group 96"/>
          <p:cNvGrpSpPr/>
          <p:nvPr/>
        </p:nvGrpSpPr>
        <p:grpSpPr>
          <a:xfrm>
            <a:off x="4829064" y="2093994"/>
            <a:ext cx="1518189" cy="1290828"/>
            <a:chOff x="4829064" y="2093994"/>
            <a:chExt cx="1518189" cy="1290828"/>
          </a:xfrm>
        </p:grpSpPr>
        <p:sp>
          <p:nvSpPr>
            <p:cNvPr id="6" name="Freeform 27"/>
            <p:cNvSpPr>
              <a:spLocks/>
            </p:cNvSpPr>
            <p:nvPr/>
          </p:nvSpPr>
          <p:spPr bwMode="auto">
            <a:xfrm>
              <a:off x="4829064" y="2093994"/>
              <a:ext cx="1518189" cy="1290828"/>
            </a:xfrm>
            <a:custGeom>
              <a:avLst/>
              <a:gdLst>
                <a:gd name="T0" fmla="*/ 2121 w 2485"/>
                <a:gd name="T1" fmla="*/ 814 h 2112"/>
                <a:gd name="T2" fmla="*/ 2174 w 2485"/>
                <a:gd name="T3" fmla="*/ 760 h 2112"/>
                <a:gd name="T4" fmla="*/ 2246 w 2485"/>
                <a:gd name="T5" fmla="*/ 729 h 2112"/>
                <a:gd name="T6" fmla="*/ 2333 w 2485"/>
                <a:gd name="T7" fmla="*/ 730 h 2112"/>
                <a:gd name="T8" fmla="*/ 2411 w 2485"/>
                <a:gd name="T9" fmla="*/ 767 h 2112"/>
                <a:gd name="T10" fmla="*/ 2465 w 2485"/>
                <a:gd name="T11" fmla="*/ 836 h 2112"/>
                <a:gd name="T12" fmla="*/ 2485 w 2485"/>
                <a:gd name="T13" fmla="*/ 923 h 2112"/>
                <a:gd name="T14" fmla="*/ 2465 w 2485"/>
                <a:gd name="T15" fmla="*/ 1011 h 2112"/>
                <a:gd name="T16" fmla="*/ 2411 w 2485"/>
                <a:gd name="T17" fmla="*/ 1078 h 2112"/>
                <a:gd name="T18" fmla="*/ 2333 w 2485"/>
                <a:gd name="T19" fmla="*/ 1117 h 2112"/>
                <a:gd name="T20" fmla="*/ 2246 w 2485"/>
                <a:gd name="T21" fmla="*/ 1119 h 2112"/>
                <a:gd name="T22" fmla="*/ 2174 w 2485"/>
                <a:gd name="T23" fmla="*/ 1087 h 2112"/>
                <a:gd name="T24" fmla="*/ 2121 w 2485"/>
                <a:gd name="T25" fmla="*/ 1032 h 2112"/>
                <a:gd name="T26" fmla="*/ 2006 w 2485"/>
                <a:gd name="T27" fmla="*/ 1751 h 2112"/>
                <a:gd name="T28" fmla="*/ 1788 w 2485"/>
                <a:gd name="T29" fmla="*/ 1792 h 2112"/>
                <a:gd name="T30" fmla="*/ 1584 w 2485"/>
                <a:gd name="T31" fmla="*/ 1868 h 2112"/>
                <a:gd name="T32" fmla="*/ 1398 w 2485"/>
                <a:gd name="T33" fmla="*/ 1975 h 2112"/>
                <a:gd name="T34" fmla="*/ 1231 w 2485"/>
                <a:gd name="T35" fmla="*/ 2112 h 2112"/>
                <a:gd name="T36" fmla="*/ 824 w 2485"/>
                <a:gd name="T37" fmla="*/ 1646 h 2112"/>
                <a:gd name="T38" fmla="*/ 887 w 2485"/>
                <a:gd name="T39" fmla="*/ 1581 h 2112"/>
                <a:gd name="T40" fmla="*/ 926 w 2485"/>
                <a:gd name="T41" fmla="*/ 1496 h 2112"/>
                <a:gd name="T42" fmla="*/ 935 w 2485"/>
                <a:gd name="T43" fmla="*/ 1405 h 2112"/>
                <a:gd name="T44" fmla="*/ 911 w 2485"/>
                <a:gd name="T45" fmla="*/ 1317 h 2112"/>
                <a:gd name="T46" fmla="*/ 858 w 2485"/>
                <a:gd name="T47" fmla="*/ 1239 h 2112"/>
                <a:gd name="T48" fmla="*/ 778 w 2485"/>
                <a:gd name="T49" fmla="*/ 1183 h 2112"/>
                <a:gd name="T50" fmla="*/ 689 w 2485"/>
                <a:gd name="T51" fmla="*/ 1161 h 2112"/>
                <a:gd name="T52" fmla="*/ 599 w 2485"/>
                <a:gd name="T53" fmla="*/ 1169 h 2112"/>
                <a:gd name="T54" fmla="*/ 514 w 2485"/>
                <a:gd name="T55" fmla="*/ 1207 h 2112"/>
                <a:gd name="T56" fmla="*/ 449 w 2485"/>
                <a:gd name="T57" fmla="*/ 1270 h 2112"/>
                <a:gd name="T58" fmla="*/ 0 w 2485"/>
                <a:gd name="T59" fmla="*/ 878 h 2112"/>
                <a:gd name="T60" fmla="*/ 264 w 2485"/>
                <a:gd name="T61" fmla="*/ 645 h 2112"/>
                <a:gd name="T62" fmla="*/ 556 w 2485"/>
                <a:gd name="T63" fmla="*/ 444 h 2112"/>
                <a:gd name="T64" fmla="*/ 873 w 2485"/>
                <a:gd name="T65" fmla="*/ 276 h 2112"/>
                <a:gd name="T66" fmla="*/ 1209 w 2485"/>
                <a:gd name="T67" fmla="*/ 146 h 2112"/>
                <a:gd name="T68" fmla="*/ 1562 w 2485"/>
                <a:gd name="T69" fmla="*/ 55 h 2112"/>
                <a:gd name="T70" fmla="*/ 1932 w 2485"/>
                <a:gd name="T71" fmla="*/ 7 h 2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85" h="2112">
                  <a:moveTo>
                    <a:pt x="2121" y="0"/>
                  </a:moveTo>
                  <a:lnTo>
                    <a:pt x="2121" y="814"/>
                  </a:lnTo>
                  <a:lnTo>
                    <a:pt x="2145" y="784"/>
                  </a:lnTo>
                  <a:lnTo>
                    <a:pt x="2174" y="760"/>
                  </a:lnTo>
                  <a:lnTo>
                    <a:pt x="2209" y="740"/>
                  </a:lnTo>
                  <a:lnTo>
                    <a:pt x="2246" y="729"/>
                  </a:lnTo>
                  <a:lnTo>
                    <a:pt x="2287" y="725"/>
                  </a:lnTo>
                  <a:lnTo>
                    <a:pt x="2333" y="730"/>
                  </a:lnTo>
                  <a:lnTo>
                    <a:pt x="2374" y="745"/>
                  </a:lnTo>
                  <a:lnTo>
                    <a:pt x="2411" y="767"/>
                  </a:lnTo>
                  <a:lnTo>
                    <a:pt x="2442" y="799"/>
                  </a:lnTo>
                  <a:lnTo>
                    <a:pt x="2465" y="836"/>
                  </a:lnTo>
                  <a:lnTo>
                    <a:pt x="2481" y="878"/>
                  </a:lnTo>
                  <a:lnTo>
                    <a:pt x="2485" y="923"/>
                  </a:lnTo>
                  <a:lnTo>
                    <a:pt x="2481" y="969"/>
                  </a:lnTo>
                  <a:lnTo>
                    <a:pt x="2465" y="1011"/>
                  </a:lnTo>
                  <a:lnTo>
                    <a:pt x="2442" y="1048"/>
                  </a:lnTo>
                  <a:lnTo>
                    <a:pt x="2411" y="1078"/>
                  </a:lnTo>
                  <a:lnTo>
                    <a:pt x="2374" y="1102"/>
                  </a:lnTo>
                  <a:lnTo>
                    <a:pt x="2333" y="1117"/>
                  </a:lnTo>
                  <a:lnTo>
                    <a:pt x="2287" y="1122"/>
                  </a:lnTo>
                  <a:lnTo>
                    <a:pt x="2246" y="1119"/>
                  </a:lnTo>
                  <a:lnTo>
                    <a:pt x="2209" y="1106"/>
                  </a:lnTo>
                  <a:lnTo>
                    <a:pt x="2174" y="1087"/>
                  </a:lnTo>
                  <a:lnTo>
                    <a:pt x="2145" y="1063"/>
                  </a:lnTo>
                  <a:lnTo>
                    <a:pt x="2121" y="1032"/>
                  </a:lnTo>
                  <a:lnTo>
                    <a:pt x="2121" y="1744"/>
                  </a:lnTo>
                  <a:lnTo>
                    <a:pt x="2006" y="1751"/>
                  </a:lnTo>
                  <a:lnTo>
                    <a:pt x="1895" y="1766"/>
                  </a:lnTo>
                  <a:lnTo>
                    <a:pt x="1788" y="1792"/>
                  </a:lnTo>
                  <a:lnTo>
                    <a:pt x="1684" y="1825"/>
                  </a:lnTo>
                  <a:lnTo>
                    <a:pt x="1584" y="1868"/>
                  </a:lnTo>
                  <a:lnTo>
                    <a:pt x="1488" y="1918"/>
                  </a:lnTo>
                  <a:lnTo>
                    <a:pt x="1398" y="1975"/>
                  </a:lnTo>
                  <a:lnTo>
                    <a:pt x="1313" y="2040"/>
                  </a:lnTo>
                  <a:lnTo>
                    <a:pt x="1231" y="2112"/>
                  </a:lnTo>
                  <a:lnTo>
                    <a:pt x="787" y="1668"/>
                  </a:lnTo>
                  <a:lnTo>
                    <a:pt x="824" y="1646"/>
                  </a:lnTo>
                  <a:lnTo>
                    <a:pt x="858" y="1618"/>
                  </a:lnTo>
                  <a:lnTo>
                    <a:pt x="887" y="1581"/>
                  </a:lnTo>
                  <a:lnTo>
                    <a:pt x="911" y="1540"/>
                  </a:lnTo>
                  <a:lnTo>
                    <a:pt x="926" y="1496"/>
                  </a:lnTo>
                  <a:lnTo>
                    <a:pt x="935" y="1452"/>
                  </a:lnTo>
                  <a:lnTo>
                    <a:pt x="935" y="1405"/>
                  </a:lnTo>
                  <a:lnTo>
                    <a:pt x="926" y="1359"/>
                  </a:lnTo>
                  <a:lnTo>
                    <a:pt x="911" y="1317"/>
                  </a:lnTo>
                  <a:lnTo>
                    <a:pt x="887" y="1276"/>
                  </a:lnTo>
                  <a:lnTo>
                    <a:pt x="858" y="1239"/>
                  </a:lnTo>
                  <a:lnTo>
                    <a:pt x="821" y="1207"/>
                  </a:lnTo>
                  <a:lnTo>
                    <a:pt x="778" y="1183"/>
                  </a:lnTo>
                  <a:lnTo>
                    <a:pt x="736" y="1169"/>
                  </a:lnTo>
                  <a:lnTo>
                    <a:pt x="689" y="1161"/>
                  </a:lnTo>
                  <a:lnTo>
                    <a:pt x="643" y="1161"/>
                  </a:lnTo>
                  <a:lnTo>
                    <a:pt x="599" y="1169"/>
                  </a:lnTo>
                  <a:lnTo>
                    <a:pt x="554" y="1183"/>
                  </a:lnTo>
                  <a:lnTo>
                    <a:pt x="514" y="1207"/>
                  </a:lnTo>
                  <a:lnTo>
                    <a:pt x="477" y="1239"/>
                  </a:lnTo>
                  <a:lnTo>
                    <a:pt x="449" y="1270"/>
                  </a:lnTo>
                  <a:lnTo>
                    <a:pt x="427" y="1307"/>
                  </a:lnTo>
                  <a:lnTo>
                    <a:pt x="0" y="878"/>
                  </a:lnTo>
                  <a:lnTo>
                    <a:pt x="129" y="758"/>
                  </a:lnTo>
                  <a:lnTo>
                    <a:pt x="264" y="645"/>
                  </a:lnTo>
                  <a:lnTo>
                    <a:pt x="408" y="540"/>
                  </a:lnTo>
                  <a:lnTo>
                    <a:pt x="556" y="444"/>
                  </a:lnTo>
                  <a:lnTo>
                    <a:pt x="712" y="355"/>
                  </a:lnTo>
                  <a:lnTo>
                    <a:pt x="873" y="276"/>
                  </a:lnTo>
                  <a:lnTo>
                    <a:pt x="1039" y="205"/>
                  </a:lnTo>
                  <a:lnTo>
                    <a:pt x="1209" y="146"/>
                  </a:lnTo>
                  <a:lnTo>
                    <a:pt x="1383" y="94"/>
                  </a:lnTo>
                  <a:lnTo>
                    <a:pt x="1562" y="55"/>
                  </a:lnTo>
                  <a:lnTo>
                    <a:pt x="1745" y="26"/>
                  </a:lnTo>
                  <a:lnTo>
                    <a:pt x="1932" y="7"/>
                  </a:lnTo>
                  <a:lnTo>
                    <a:pt x="2121" y="0"/>
                  </a:lnTo>
                  <a:close/>
                </a:path>
              </a:pathLst>
            </a:custGeom>
            <a:solidFill>
              <a:schemeClr val="bg2">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TextBox 20"/>
            <p:cNvSpPr txBox="1"/>
            <p:nvPr/>
          </p:nvSpPr>
          <p:spPr>
            <a:xfrm>
              <a:off x="5210798" y="2251457"/>
              <a:ext cx="921591" cy="577081"/>
            </a:xfrm>
            <a:prstGeom prst="rect">
              <a:avLst/>
            </a:prstGeom>
            <a:noFill/>
          </p:spPr>
          <p:txBody>
            <a:bodyPr wrap="square" rtlCol="0">
              <a:spAutoFit/>
            </a:bodyPr>
            <a:lstStyle/>
            <a:p>
              <a:pPr algn="ctr"/>
              <a:r>
                <a:rPr lang="es-ES_tradnl" sz="1050" b="1" kern="0" dirty="0">
                  <a:solidFill>
                    <a:schemeClr val="bg1"/>
                  </a:solidFill>
                  <a:latin typeface="Arial Narrow" panose="020B0606020202030204" pitchFamily="34" charset="0"/>
                  <a:cs typeface="Arial" panose="020B0604020202020204" pitchFamily="34" charset="0"/>
                </a:rPr>
                <a:t>Sistemas de seguimiento e información</a:t>
              </a:r>
            </a:p>
          </p:txBody>
        </p:sp>
      </p:grpSp>
      <p:grpSp>
        <p:nvGrpSpPr>
          <p:cNvPr id="94" name="Group 93"/>
          <p:cNvGrpSpPr/>
          <p:nvPr/>
        </p:nvGrpSpPr>
        <p:grpSpPr>
          <a:xfrm>
            <a:off x="4840061" y="4544862"/>
            <a:ext cx="1277383" cy="1278604"/>
            <a:chOff x="4840061" y="4544862"/>
            <a:chExt cx="1277383" cy="1278604"/>
          </a:xfrm>
        </p:grpSpPr>
        <p:sp>
          <p:nvSpPr>
            <p:cNvPr id="10" name="Freeform 31"/>
            <p:cNvSpPr>
              <a:spLocks/>
            </p:cNvSpPr>
            <p:nvPr/>
          </p:nvSpPr>
          <p:spPr bwMode="auto">
            <a:xfrm>
              <a:off x="4840061" y="4544862"/>
              <a:ext cx="1277383" cy="1278604"/>
            </a:xfrm>
            <a:custGeom>
              <a:avLst/>
              <a:gdLst>
                <a:gd name="T0" fmla="*/ 1322 w 2090"/>
                <a:gd name="T1" fmla="*/ 74 h 2091"/>
                <a:gd name="T2" fmla="*/ 1516 w 2090"/>
                <a:gd name="T3" fmla="*/ 199 h 2091"/>
                <a:gd name="T4" fmla="*/ 1733 w 2090"/>
                <a:gd name="T5" fmla="*/ 288 h 2091"/>
                <a:gd name="T6" fmla="*/ 1968 w 2090"/>
                <a:gd name="T7" fmla="*/ 338 h 2091"/>
                <a:gd name="T8" fmla="*/ 2090 w 2090"/>
                <a:gd name="T9" fmla="*/ 948 h 2091"/>
                <a:gd name="T10" fmla="*/ 2007 w 2090"/>
                <a:gd name="T11" fmla="*/ 935 h 2091"/>
                <a:gd name="T12" fmla="*/ 1901 w 2090"/>
                <a:gd name="T13" fmla="*/ 956 h 2091"/>
                <a:gd name="T14" fmla="*/ 1816 w 2090"/>
                <a:gd name="T15" fmla="*/ 1013 h 2091"/>
                <a:gd name="T16" fmla="*/ 1759 w 2090"/>
                <a:gd name="T17" fmla="*/ 1100 h 2091"/>
                <a:gd name="T18" fmla="*/ 1738 w 2090"/>
                <a:gd name="T19" fmla="*/ 1203 h 2091"/>
                <a:gd name="T20" fmla="*/ 1759 w 2090"/>
                <a:gd name="T21" fmla="*/ 1309 h 2091"/>
                <a:gd name="T22" fmla="*/ 1816 w 2090"/>
                <a:gd name="T23" fmla="*/ 1394 h 2091"/>
                <a:gd name="T24" fmla="*/ 1901 w 2090"/>
                <a:gd name="T25" fmla="*/ 1451 h 2091"/>
                <a:gd name="T26" fmla="*/ 2007 w 2090"/>
                <a:gd name="T27" fmla="*/ 1472 h 2091"/>
                <a:gd name="T28" fmla="*/ 2090 w 2090"/>
                <a:gd name="T29" fmla="*/ 1459 h 2091"/>
                <a:gd name="T30" fmla="*/ 1905 w 2090"/>
                <a:gd name="T31" fmla="*/ 2084 h 2091"/>
                <a:gd name="T32" fmla="*/ 1542 w 2090"/>
                <a:gd name="T33" fmla="*/ 2036 h 2091"/>
                <a:gd name="T34" fmla="*/ 1195 w 2090"/>
                <a:gd name="T35" fmla="*/ 1947 h 2091"/>
                <a:gd name="T36" fmla="*/ 864 w 2090"/>
                <a:gd name="T37" fmla="*/ 1819 h 2091"/>
                <a:gd name="T38" fmla="*/ 553 w 2090"/>
                <a:gd name="T39" fmla="*/ 1656 h 2091"/>
                <a:gd name="T40" fmla="*/ 265 w 2090"/>
                <a:gd name="T41" fmla="*/ 1460 h 2091"/>
                <a:gd name="T42" fmla="*/ 0 w 2090"/>
                <a:gd name="T43" fmla="*/ 1233 h 2091"/>
                <a:gd name="T44" fmla="*/ 546 w 2090"/>
                <a:gd name="T45" fmla="*/ 689 h 2091"/>
                <a:gd name="T46" fmla="*/ 457 w 2090"/>
                <a:gd name="T47" fmla="*/ 688 h 2091"/>
                <a:gd name="T48" fmla="*/ 377 w 2090"/>
                <a:gd name="T49" fmla="*/ 651 h 2091"/>
                <a:gd name="T50" fmla="*/ 324 w 2090"/>
                <a:gd name="T51" fmla="*/ 582 h 2091"/>
                <a:gd name="T52" fmla="*/ 303 w 2090"/>
                <a:gd name="T53" fmla="*/ 495 h 2091"/>
                <a:gd name="T54" fmla="*/ 324 w 2090"/>
                <a:gd name="T55" fmla="*/ 406 h 2091"/>
                <a:gd name="T56" fmla="*/ 377 w 2090"/>
                <a:gd name="T57" fmla="*/ 340 h 2091"/>
                <a:gd name="T58" fmla="*/ 457 w 2090"/>
                <a:gd name="T59" fmla="*/ 301 h 2091"/>
                <a:gd name="T60" fmla="*/ 548 w 2090"/>
                <a:gd name="T61" fmla="*/ 301 h 2091"/>
                <a:gd name="T62" fmla="*/ 627 w 2090"/>
                <a:gd name="T63" fmla="*/ 340 h 2091"/>
                <a:gd name="T64" fmla="*/ 681 w 2090"/>
                <a:gd name="T65" fmla="*/ 406 h 2091"/>
                <a:gd name="T66" fmla="*/ 701 w 2090"/>
                <a:gd name="T67" fmla="*/ 495 h 2091"/>
                <a:gd name="T68" fmla="*/ 768 w 2090"/>
                <a:gd name="T69" fmla="*/ 466 h 2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90" h="2091">
                  <a:moveTo>
                    <a:pt x="1234" y="0"/>
                  </a:moveTo>
                  <a:lnTo>
                    <a:pt x="1322" y="74"/>
                  </a:lnTo>
                  <a:lnTo>
                    <a:pt x="1417" y="140"/>
                  </a:lnTo>
                  <a:lnTo>
                    <a:pt x="1516" y="199"/>
                  </a:lnTo>
                  <a:lnTo>
                    <a:pt x="1624" y="249"/>
                  </a:lnTo>
                  <a:lnTo>
                    <a:pt x="1733" y="288"/>
                  </a:lnTo>
                  <a:lnTo>
                    <a:pt x="1849" y="320"/>
                  </a:lnTo>
                  <a:lnTo>
                    <a:pt x="1968" y="338"/>
                  </a:lnTo>
                  <a:lnTo>
                    <a:pt x="2090" y="347"/>
                  </a:lnTo>
                  <a:lnTo>
                    <a:pt x="2090" y="948"/>
                  </a:lnTo>
                  <a:lnTo>
                    <a:pt x="2049" y="939"/>
                  </a:lnTo>
                  <a:lnTo>
                    <a:pt x="2007" y="935"/>
                  </a:lnTo>
                  <a:lnTo>
                    <a:pt x="1953" y="941"/>
                  </a:lnTo>
                  <a:lnTo>
                    <a:pt x="1901" y="956"/>
                  </a:lnTo>
                  <a:lnTo>
                    <a:pt x="1857" y="982"/>
                  </a:lnTo>
                  <a:lnTo>
                    <a:pt x="1816" y="1013"/>
                  </a:lnTo>
                  <a:lnTo>
                    <a:pt x="1783" y="1054"/>
                  </a:lnTo>
                  <a:lnTo>
                    <a:pt x="1759" y="1100"/>
                  </a:lnTo>
                  <a:lnTo>
                    <a:pt x="1742" y="1150"/>
                  </a:lnTo>
                  <a:lnTo>
                    <a:pt x="1738" y="1203"/>
                  </a:lnTo>
                  <a:lnTo>
                    <a:pt x="1742" y="1257"/>
                  </a:lnTo>
                  <a:lnTo>
                    <a:pt x="1759" y="1309"/>
                  </a:lnTo>
                  <a:lnTo>
                    <a:pt x="1783" y="1353"/>
                  </a:lnTo>
                  <a:lnTo>
                    <a:pt x="1816" y="1394"/>
                  </a:lnTo>
                  <a:lnTo>
                    <a:pt x="1857" y="1427"/>
                  </a:lnTo>
                  <a:lnTo>
                    <a:pt x="1901" y="1451"/>
                  </a:lnTo>
                  <a:lnTo>
                    <a:pt x="1953" y="1468"/>
                  </a:lnTo>
                  <a:lnTo>
                    <a:pt x="2007" y="1472"/>
                  </a:lnTo>
                  <a:lnTo>
                    <a:pt x="2049" y="1470"/>
                  </a:lnTo>
                  <a:lnTo>
                    <a:pt x="2090" y="1459"/>
                  </a:lnTo>
                  <a:lnTo>
                    <a:pt x="2090" y="2091"/>
                  </a:lnTo>
                  <a:lnTo>
                    <a:pt x="1905" y="2084"/>
                  </a:lnTo>
                  <a:lnTo>
                    <a:pt x="1722" y="2065"/>
                  </a:lnTo>
                  <a:lnTo>
                    <a:pt x="1542" y="2036"/>
                  </a:lnTo>
                  <a:lnTo>
                    <a:pt x="1367" y="1997"/>
                  </a:lnTo>
                  <a:lnTo>
                    <a:pt x="1195" y="1947"/>
                  </a:lnTo>
                  <a:lnTo>
                    <a:pt x="1026" y="1888"/>
                  </a:lnTo>
                  <a:lnTo>
                    <a:pt x="864" y="1819"/>
                  </a:lnTo>
                  <a:lnTo>
                    <a:pt x="705" y="1743"/>
                  </a:lnTo>
                  <a:lnTo>
                    <a:pt x="553" y="1656"/>
                  </a:lnTo>
                  <a:lnTo>
                    <a:pt x="405" y="1562"/>
                  </a:lnTo>
                  <a:lnTo>
                    <a:pt x="265" y="1460"/>
                  </a:lnTo>
                  <a:lnTo>
                    <a:pt x="130" y="1350"/>
                  </a:lnTo>
                  <a:lnTo>
                    <a:pt x="0" y="1233"/>
                  </a:lnTo>
                  <a:lnTo>
                    <a:pt x="474" y="760"/>
                  </a:lnTo>
                  <a:lnTo>
                    <a:pt x="546" y="689"/>
                  </a:lnTo>
                  <a:lnTo>
                    <a:pt x="501" y="693"/>
                  </a:lnTo>
                  <a:lnTo>
                    <a:pt x="457" y="688"/>
                  </a:lnTo>
                  <a:lnTo>
                    <a:pt x="414" y="673"/>
                  </a:lnTo>
                  <a:lnTo>
                    <a:pt x="377" y="651"/>
                  </a:lnTo>
                  <a:lnTo>
                    <a:pt x="346" y="619"/>
                  </a:lnTo>
                  <a:lnTo>
                    <a:pt x="324" y="582"/>
                  </a:lnTo>
                  <a:lnTo>
                    <a:pt x="309" y="540"/>
                  </a:lnTo>
                  <a:lnTo>
                    <a:pt x="303" y="495"/>
                  </a:lnTo>
                  <a:lnTo>
                    <a:pt x="309" y="449"/>
                  </a:lnTo>
                  <a:lnTo>
                    <a:pt x="324" y="406"/>
                  </a:lnTo>
                  <a:lnTo>
                    <a:pt x="346" y="369"/>
                  </a:lnTo>
                  <a:lnTo>
                    <a:pt x="377" y="340"/>
                  </a:lnTo>
                  <a:lnTo>
                    <a:pt x="414" y="316"/>
                  </a:lnTo>
                  <a:lnTo>
                    <a:pt x="457" y="301"/>
                  </a:lnTo>
                  <a:lnTo>
                    <a:pt x="501" y="296"/>
                  </a:lnTo>
                  <a:lnTo>
                    <a:pt x="548" y="301"/>
                  </a:lnTo>
                  <a:lnTo>
                    <a:pt x="590" y="316"/>
                  </a:lnTo>
                  <a:lnTo>
                    <a:pt x="627" y="340"/>
                  </a:lnTo>
                  <a:lnTo>
                    <a:pt x="657" y="369"/>
                  </a:lnTo>
                  <a:lnTo>
                    <a:pt x="681" y="406"/>
                  </a:lnTo>
                  <a:lnTo>
                    <a:pt x="696" y="449"/>
                  </a:lnTo>
                  <a:lnTo>
                    <a:pt x="701" y="495"/>
                  </a:lnTo>
                  <a:lnTo>
                    <a:pt x="696" y="538"/>
                  </a:lnTo>
                  <a:lnTo>
                    <a:pt x="768" y="466"/>
                  </a:lnTo>
                  <a:lnTo>
                    <a:pt x="1234" y="0"/>
                  </a:lnTo>
                  <a:close/>
                </a:path>
              </a:pathLst>
            </a:custGeom>
            <a:solidFill>
              <a:schemeClr val="bg2">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TextBox 25"/>
            <p:cNvSpPr txBox="1"/>
            <p:nvPr/>
          </p:nvSpPr>
          <p:spPr>
            <a:xfrm>
              <a:off x="5064754" y="5053930"/>
              <a:ext cx="956536" cy="246221"/>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Coordinación</a:t>
              </a:r>
            </a:p>
          </p:txBody>
        </p:sp>
      </p:grpSp>
      <p:grpSp>
        <p:nvGrpSpPr>
          <p:cNvPr id="90" name="Group 89"/>
          <p:cNvGrpSpPr/>
          <p:nvPr/>
        </p:nvGrpSpPr>
        <p:grpSpPr>
          <a:xfrm>
            <a:off x="6178564" y="2095216"/>
            <a:ext cx="1266381" cy="1288383"/>
            <a:chOff x="6178564" y="2095216"/>
            <a:chExt cx="1266381" cy="1288383"/>
          </a:xfrm>
        </p:grpSpPr>
        <p:sp>
          <p:nvSpPr>
            <p:cNvPr id="9" name="Freeform 30"/>
            <p:cNvSpPr>
              <a:spLocks/>
            </p:cNvSpPr>
            <p:nvPr/>
          </p:nvSpPr>
          <p:spPr bwMode="auto">
            <a:xfrm>
              <a:off x="6178564" y="2095216"/>
              <a:ext cx="1266381" cy="1288383"/>
            </a:xfrm>
            <a:custGeom>
              <a:avLst/>
              <a:gdLst>
                <a:gd name="T0" fmla="*/ 184 w 2072"/>
                <a:gd name="T1" fmla="*/ 9 h 2108"/>
                <a:gd name="T2" fmla="*/ 545 w 2072"/>
                <a:gd name="T3" fmla="*/ 59 h 2108"/>
                <a:gd name="T4" fmla="*/ 891 w 2072"/>
                <a:gd name="T5" fmla="*/ 151 h 2108"/>
                <a:gd name="T6" fmla="*/ 1218 w 2072"/>
                <a:gd name="T7" fmla="*/ 281 h 2108"/>
                <a:gd name="T8" fmla="*/ 1527 w 2072"/>
                <a:gd name="T9" fmla="*/ 447 h 2108"/>
                <a:gd name="T10" fmla="*/ 1812 w 2072"/>
                <a:gd name="T11" fmla="*/ 645 h 2108"/>
                <a:gd name="T12" fmla="*/ 2072 w 2072"/>
                <a:gd name="T13" fmla="*/ 874 h 2108"/>
                <a:gd name="T14" fmla="*/ 1486 w 2072"/>
                <a:gd name="T15" fmla="*/ 1461 h 2108"/>
                <a:gd name="T16" fmla="*/ 1575 w 2072"/>
                <a:gd name="T17" fmla="*/ 1461 h 2108"/>
                <a:gd name="T18" fmla="*/ 1655 w 2072"/>
                <a:gd name="T19" fmla="*/ 1499 h 2108"/>
                <a:gd name="T20" fmla="*/ 1708 w 2072"/>
                <a:gd name="T21" fmla="*/ 1568 h 2108"/>
                <a:gd name="T22" fmla="*/ 1728 w 2072"/>
                <a:gd name="T23" fmla="*/ 1655 h 2108"/>
                <a:gd name="T24" fmla="*/ 1708 w 2072"/>
                <a:gd name="T25" fmla="*/ 1742 h 2108"/>
                <a:gd name="T26" fmla="*/ 1655 w 2072"/>
                <a:gd name="T27" fmla="*/ 1810 h 2108"/>
                <a:gd name="T28" fmla="*/ 1575 w 2072"/>
                <a:gd name="T29" fmla="*/ 1849 h 2108"/>
                <a:gd name="T30" fmla="*/ 1484 w 2072"/>
                <a:gd name="T31" fmla="*/ 1849 h 2108"/>
                <a:gd name="T32" fmla="*/ 1405 w 2072"/>
                <a:gd name="T33" fmla="*/ 1810 h 2108"/>
                <a:gd name="T34" fmla="*/ 1351 w 2072"/>
                <a:gd name="T35" fmla="*/ 1742 h 2108"/>
                <a:gd name="T36" fmla="*/ 1331 w 2072"/>
                <a:gd name="T37" fmla="*/ 1655 h 2108"/>
                <a:gd name="T38" fmla="*/ 1264 w 2072"/>
                <a:gd name="T39" fmla="*/ 1683 h 2108"/>
                <a:gd name="T40" fmla="*/ 754 w 2072"/>
                <a:gd name="T41" fmla="*/ 2032 h 2108"/>
                <a:gd name="T42" fmla="*/ 564 w 2072"/>
                <a:gd name="T43" fmla="*/ 1903 h 2108"/>
                <a:gd name="T44" fmla="*/ 351 w 2072"/>
                <a:gd name="T45" fmla="*/ 1810 h 2108"/>
                <a:gd name="T46" fmla="*/ 120 w 2072"/>
                <a:gd name="T47" fmla="*/ 1755 h 2108"/>
                <a:gd name="T48" fmla="*/ 0 w 2072"/>
                <a:gd name="T49" fmla="*/ 1176 h 2108"/>
                <a:gd name="T50" fmla="*/ 85 w 2072"/>
                <a:gd name="T51" fmla="*/ 1191 h 2108"/>
                <a:gd name="T52" fmla="*/ 188 w 2072"/>
                <a:gd name="T53" fmla="*/ 1168 h 2108"/>
                <a:gd name="T54" fmla="*/ 273 w 2072"/>
                <a:gd name="T55" fmla="*/ 1111 h 2108"/>
                <a:gd name="T56" fmla="*/ 331 w 2072"/>
                <a:gd name="T57" fmla="*/ 1026 h 2108"/>
                <a:gd name="T58" fmla="*/ 353 w 2072"/>
                <a:gd name="T59" fmla="*/ 921 h 2108"/>
                <a:gd name="T60" fmla="*/ 331 w 2072"/>
                <a:gd name="T61" fmla="*/ 817 h 2108"/>
                <a:gd name="T62" fmla="*/ 273 w 2072"/>
                <a:gd name="T63" fmla="*/ 732 h 2108"/>
                <a:gd name="T64" fmla="*/ 188 w 2072"/>
                <a:gd name="T65" fmla="*/ 673 h 2108"/>
                <a:gd name="T66" fmla="*/ 85 w 2072"/>
                <a:gd name="T67" fmla="*/ 653 h 2108"/>
                <a:gd name="T68" fmla="*/ 0 w 2072"/>
                <a:gd name="T69" fmla="*/ 666 h 2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72" h="2108">
                  <a:moveTo>
                    <a:pt x="0" y="0"/>
                  </a:moveTo>
                  <a:lnTo>
                    <a:pt x="184" y="9"/>
                  </a:lnTo>
                  <a:lnTo>
                    <a:pt x="366" y="29"/>
                  </a:lnTo>
                  <a:lnTo>
                    <a:pt x="545" y="59"/>
                  </a:lnTo>
                  <a:lnTo>
                    <a:pt x="719" y="102"/>
                  </a:lnTo>
                  <a:lnTo>
                    <a:pt x="891" y="151"/>
                  </a:lnTo>
                  <a:lnTo>
                    <a:pt x="1057" y="212"/>
                  </a:lnTo>
                  <a:lnTo>
                    <a:pt x="1218" y="281"/>
                  </a:lnTo>
                  <a:lnTo>
                    <a:pt x="1375" y="360"/>
                  </a:lnTo>
                  <a:lnTo>
                    <a:pt x="1527" y="447"/>
                  </a:lnTo>
                  <a:lnTo>
                    <a:pt x="1673" y="542"/>
                  </a:lnTo>
                  <a:lnTo>
                    <a:pt x="1812" y="645"/>
                  </a:lnTo>
                  <a:lnTo>
                    <a:pt x="1945" y="756"/>
                  </a:lnTo>
                  <a:lnTo>
                    <a:pt x="2072" y="874"/>
                  </a:lnTo>
                  <a:lnTo>
                    <a:pt x="1560" y="1387"/>
                  </a:lnTo>
                  <a:lnTo>
                    <a:pt x="1486" y="1461"/>
                  </a:lnTo>
                  <a:lnTo>
                    <a:pt x="1531" y="1455"/>
                  </a:lnTo>
                  <a:lnTo>
                    <a:pt x="1575" y="1461"/>
                  </a:lnTo>
                  <a:lnTo>
                    <a:pt x="1618" y="1475"/>
                  </a:lnTo>
                  <a:lnTo>
                    <a:pt x="1655" y="1499"/>
                  </a:lnTo>
                  <a:lnTo>
                    <a:pt x="1686" y="1531"/>
                  </a:lnTo>
                  <a:lnTo>
                    <a:pt x="1708" y="1568"/>
                  </a:lnTo>
                  <a:lnTo>
                    <a:pt x="1723" y="1609"/>
                  </a:lnTo>
                  <a:lnTo>
                    <a:pt x="1728" y="1655"/>
                  </a:lnTo>
                  <a:lnTo>
                    <a:pt x="1723" y="1701"/>
                  </a:lnTo>
                  <a:lnTo>
                    <a:pt x="1708" y="1742"/>
                  </a:lnTo>
                  <a:lnTo>
                    <a:pt x="1686" y="1779"/>
                  </a:lnTo>
                  <a:lnTo>
                    <a:pt x="1655" y="1810"/>
                  </a:lnTo>
                  <a:lnTo>
                    <a:pt x="1618" y="1834"/>
                  </a:lnTo>
                  <a:lnTo>
                    <a:pt x="1575" y="1849"/>
                  </a:lnTo>
                  <a:lnTo>
                    <a:pt x="1531" y="1854"/>
                  </a:lnTo>
                  <a:lnTo>
                    <a:pt x="1484" y="1849"/>
                  </a:lnTo>
                  <a:lnTo>
                    <a:pt x="1442" y="1834"/>
                  </a:lnTo>
                  <a:lnTo>
                    <a:pt x="1405" y="1810"/>
                  </a:lnTo>
                  <a:lnTo>
                    <a:pt x="1375" y="1779"/>
                  </a:lnTo>
                  <a:lnTo>
                    <a:pt x="1351" y="1742"/>
                  </a:lnTo>
                  <a:lnTo>
                    <a:pt x="1336" y="1701"/>
                  </a:lnTo>
                  <a:lnTo>
                    <a:pt x="1331" y="1655"/>
                  </a:lnTo>
                  <a:lnTo>
                    <a:pt x="1336" y="1612"/>
                  </a:lnTo>
                  <a:lnTo>
                    <a:pt x="1264" y="1683"/>
                  </a:lnTo>
                  <a:lnTo>
                    <a:pt x="839" y="2108"/>
                  </a:lnTo>
                  <a:lnTo>
                    <a:pt x="754" y="2032"/>
                  </a:lnTo>
                  <a:lnTo>
                    <a:pt x="662" y="1964"/>
                  </a:lnTo>
                  <a:lnTo>
                    <a:pt x="564" y="1903"/>
                  </a:lnTo>
                  <a:lnTo>
                    <a:pt x="460" y="1853"/>
                  </a:lnTo>
                  <a:lnTo>
                    <a:pt x="351" y="1810"/>
                  </a:lnTo>
                  <a:lnTo>
                    <a:pt x="238" y="1777"/>
                  </a:lnTo>
                  <a:lnTo>
                    <a:pt x="120" y="1755"/>
                  </a:lnTo>
                  <a:lnTo>
                    <a:pt x="0" y="1744"/>
                  </a:lnTo>
                  <a:lnTo>
                    <a:pt x="0" y="1176"/>
                  </a:lnTo>
                  <a:lnTo>
                    <a:pt x="40" y="1187"/>
                  </a:lnTo>
                  <a:lnTo>
                    <a:pt x="85" y="1191"/>
                  </a:lnTo>
                  <a:lnTo>
                    <a:pt x="138" y="1185"/>
                  </a:lnTo>
                  <a:lnTo>
                    <a:pt x="188" y="1168"/>
                  </a:lnTo>
                  <a:lnTo>
                    <a:pt x="234" y="1144"/>
                  </a:lnTo>
                  <a:lnTo>
                    <a:pt x="273" y="1111"/>
                  </a:lnTo>
                  <a:lnTo>
                    <a:pt x="307" y="1072"/>
                  </a:lnTo>
                  <a:lnTo>
                    <a:pt x="331" y="1026"/>
                  </a:lnTo>
                  <a:lnTo>
                    <a:pt x="347" y="976"/>
                  </a:lnTo>
                  <a:lnTo>
                    <a:pt x="353" y="921"/>
                  </a:lnTo>
                  <a:lnTo>
                    <a:pt x="347" y="867"/>
                  </a:lnTo>
                  <a:lnTo>
                    <a:pt x="331" y="817"/>
                  </a:lnTo>
                  <a:lnTo>
                    <a:pt x="307" y="771"/>
                  </a:lnTo>
                  <a:lnTo>
                    <a:pt x="273" y="732"/>
                  </a:lnTo>
                  <a:lnTo>
                    <a:pt x="234" y="699"/>
                  </a:lnTo>
                  <a:lnTo>
                    <a:pt x="188" y="673"/>
                  </a:lnTo>
                  <a:lnTo>
                    <a:pt x="138" y="658"/>
                  </a:lnTo>
                  <a:lnTo>
                    <a:pt x="85" y="653"/>
                  </a:lnTo>
                  <a:lnTo>
                    <a:pt x="40" y="656"/>
                  </a:lnTo>
                  <a:lnTo>
                    <a:pt x="0" y="666"/>
                  </a:lnTo>
                  <a:lnTo>
                    <a:pt x="0" y="0"/>
                  </a:lnTo>
                  <a:close/>
                </a:path>
              </a:pathLst>
            </a:custGeom>
            <a:solidFill>
              <a:schemeClr val="tx1">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6334159" y="2288780"/>
              <a:ext cx="955189" cy="430887"/>
            </a:xfrm>
            <a:prstGeom prst="rect">
              <a:avLst/>
            </a:prstGeom>
            <a:noFill/>
          </p:spPr>
          <p:txBody>
            <a:bodyPr wrap="square" rtlCol="0">
              <a:spAutoFit/>
            </a:bodyPr>
            <a:lstStyle/>
            <a:p>
              <a:r>
                <a:rPr lang="es-ES_tradnl" sz="1100" b="1" kern="0" dirty="0">
                  <a:solidFill>
                    <a:schemeClr val="bg1"/>
                  </a:solidFill>
                  <a:latin typeface="Arial Narrow" panose="020B0606020202030204" pitchFamily="34" charset="0"/>
                  <a:cs typeface="Arial" panose="020B0604020202020204" pitchFamily="34" charset="0"/>
                </a:rPr>
                <a:t>Compromiso Político</a:t>
              </a:r>
            </a:p>
          </p:txBody>
        </p:sp>
        <p:grpSp>
          <p:nvGrpSpPr>
            <p:cNvPr id="29" name="Group 28"/>
            <p:cNvGrpSpPr>
              <a:grpSpLocks noChangeAspect="1"/>
            </p:cNvGrpSpPr>
            <p:nvPr/>
          </p:nvGrpSpPr>
          <p:grpSpPr>
            <a:xfrm>
              <a:off x="6337141" y="2832083"/>
              <a:ext cx="276000" cy="304920"/>
              <a:chOff x="3890191" y="1668731"/>
              <a:chExt cx="291953" cy="322546"/>
            </a:xfrm>
            <a:solidFill>
              <a:schemeClr val="bg1"/>
            </a:solidFill>
          </p:grpSpPr>
          <p:sp>
            <p:nvSpPr>
              <p:cNvPr id="86" name="Freeform 62"/>
              <p:cNvSpPr>
                <a:spLocks noEditPoints="1"/>
              </p:cNvSpPr>
              <p:nvPr/>
            </p:nvSpPr>
            <p:spPr bwMode="auto">
              <a:xfrm>
                <a:off x="3890191" y="1668731"/>
                <a:ext cx="291953" cy="292059"/>
              </a:xfrm>
              <a:custGeom>
                <a:avLst/>
                <a:gdLst>
                  <a:gd name="T0" fmla="*/ 926 w 5516"/>
                  <a:gd name="T1" fmla="*/ 4971 h 5517"/>
                  <a:gd name="T2" fmla="*/ 865 w 5516"/>
                  <a:gd name="T3" fmla="*/ 4269 h 5517"/>
                  <a:gd name="T4" fmla="*/ 1272 w 5516"/>
                  <a:gd name="T5" fmla="*/ 4242 h 5517"/>
                  <a:gd name="T6" fmla="*/ 4573 w 5516"/>
                  <a:gd name="T7" fmla="*/ 1739 h 5517"/>
                  <a:gd name="T8" fmla="*/ 4734 w 5516"/>
                  <a:gd name="T9" fmla="*/ 6 h 5517"/>
                  <a:gd name="T10" fmla="*/ 4983 w 5516"/>
                  <a:gd name="T11" fmla="*/ 67 h 5517"/>
                  <a:gd name="T12" fmla="*/ 5199 w 5516"/>
                  <a:gd name="T13" fmla="*/ 198 h 5517"/>
                  <a:gd name="T14" fmla="*/ 5381 w 5516"/>
                  <a:gd name="T15" fmla="*/ 400 h 5517"/>
                  <a:gd name="T16" fmla="*/ 5488 w 5516"/>
                  <a:gd name="T17" fmla="*/ 648 h 5517"/>
                  <a:gd name="T18" fmla="*/ 5516 w 5516"/>
                  <a:gd name="T19" fmla="*/ 913 h 5517"/>
                  <a:gd name="T20" fmla="*/ 5461 w 5516"/>
                  <a:gd name="T21" fmla="*/ 1174 h 5517"/>
                  <a:gd name="T22" fmla="*/ 5325 w 5516"/>
                  <a:gd name="T23" fmla="*/ 1413 h 5517"/>
                  <a:gd name="T24" fmla="*/ 5251 w 5516"/>
                  <a:gd name="T25" fmla="*/ 1494 h 5517"/>
                  <a:gd name="T26" fmla="*/ 1780 w 5516"/>
                  <a:gd name="T27" fmla="*/ 4966 h 5517"/>
                  <a:gd name="T28" fmla="*/ 1671 w 5516"/>
                  <a:gd name="T29" fmla="*/ 5010 h 5517"/>
                  <a:gd name="T30" fmla="*/ 1585 w 5516"/>
                  <a:gd name="T31" fmla="*/ 4984 h 5517"/>
                  <a:gd name="T32" fmla="*/ 1035 w 5516"/>
                  <a:gd name="T33" fmla="*/ 5297 h 5517"/>
                  <a:gd name="T34" fmla="*/ 928 w 5516"/>
                  <a:gd name="T35" fmla="*/ 5341 h 5517"/>
                  <a:gd name="T36" fmla="*/ 843 w 5516"/>
                  <a:gd name="T37" fmla="*/ 5316 h 5517"/>
                  <a:gd name="T38" fmla="*/ 261 w 5516"/>
                  <a:gd name="T39" fmla="*/ 5471 h 5517"/>
                  <a:gd name="T40" fmla="*/ 154 w 5516"/>
                  <a:gd name="T41" fmla="*/ 5517 h 5517"/>
                  <a:gd name="T42" fmla="*/ 68 w 5516"/>
                  <a:gd name="T43" fmla="*/ 5491 h 5517"/>
                  <a:gd name="T44" fmla="*/ 7 w 5516"/>
                  <a:gd name="T45" fmla="*/ 5414 h 5517"/>
                  <a:gd name="T46" fmla="*/ 7 w 5516"/>
                  <a:gd name="T47" fmla="*/ 5314 h 5517"/>
                  <a:gd name="T48" fmla="*/ 409 w 5516"/>
                  <a:gd name="T49" fmla="*/ 4888 h 5517"/>
                  <a:gd name="T50" fmla="*/ 180 w 5516"/>
                  <a:gd name="T51" fmla="*/ 4629 h 5517"/>
                  <a:gd name="T52" fmla="*/ 185 w 5516"/>
                  <a:gd name="T53" fmla="*/ 4531 h 5517"/>
                  <a:gd name="T54" fmla="*/ 648 w 5516"/>
                  <a:gd name="T55" fmla="*/ 4053 h 5517"/>
                  <a:gd name="T56" fmla="*/ 511 w 5516"/>
                  <a:gd name="T57" fmla="*/ 3886 h 5517"/>
                  <a:gd name="T58" fmla="*/ 517 w 5516"/>
                  <a:gd name="T59" fmla="*/ 3788 h 5517"/>
                  <a:gd name="T60" fmla="*/ 3562 w 5516"/>
                  <a:gd name="T61" fmla="*/ 728 h 5517"/>
                  <a:gd name="T62" fmla="*/ 1478 w 5516"/>
                  <a:gd name="T63" fmla="*/ 2453 h 5517"/>
                  <a:gd name="T64" fmla="*/ 1372 w 5516"/>
                  <a:gd name="T65" fmla="*/ 2470 h 5517"/>
                  <a:gd name="T66" fmla="*/ 1293 w 5516"/>
                  <a:gd name="T67" fmla="*/ 2427 h 5517"/>
                  <a:gd name="T68" fmla="*/ 1248 w 5516"/>
                  <a:gd name="T69" fmla="*/ 2337 h 5517"/>
                  <a:gd name="T70" fmla="*/ 1271 w 5516"/>
                  <a:gd name="T71" fmla="*/ 2238 h 5517"/>
                  <a:gd name="T72" fmla="*/ 3306 w 5516"/>
                  <a:gd name="T73" fmla="*/ 206 h 5517"/>
                  <a:gd name="T74" fmla="*/ 3403 w 5516"/>
                  <a:gd name="T75" fmla="*/ 183 h 5517"/>
                  <a:gd name="T76" fmla="*/ 3495 w 5516"/>
                  <a:gd name="T77" fmla="*/ 228 h 5517"/>
                  <a:gd name="T78" fmla="*/ 5029 w 5516"/>
                  <a:gd name="T79" fmla="*/ 1283 h 5517"/>
                  <a:gd name="T80" fmla="*/ 5046 w 5516"/>
                  <a:gd name="T81" fmla="*/ 1266 h 5517"/>
                  <a:gd name="T82" fmla="*/ 5162 w 5516"/>
                  <a:gd name="T83" fmla="*/ 1096 h 5517"/>
                  <a:gd name="T84" fmla="*/ 5209 w 5516"/>
                  <a:gd name="T85" fmla="*/ 902 h 5517"/>
                  <a:gd name="T86" fmla="*/ 5185 w 5516"/>
                  <a:gd name="T87" fmla="*/ 705 h 5517"/>
                  <a:gd name="T88" fmla="*/ 5092 w 5516"/>
                  <a:gd name="T89" fmla="*/ 526 h 5517"/>
                  <a:gd name="T90" fmla="*/ 4929 w 5516"/>
                  <a:gd name="T91" fmla="*/ 383 h 5517"/>
                  <a:gd name="T92" fmla="*/ 4723 w 5516"/>
                  <a:gd name="T93" fmla="*/ 315 h 5517"/>
                  <a:gd name="T94" fmla="*/ 4503 w 5516"/>
                  <a:gd name="T95" fmla="*/ 328 h 5517"/>
                  <a:gd name="T96" fmla="*/ 4308 w 5516"/>
                  <a:gd name="T97" fmla="*/ 424 h 5517"/>
                  <a:gd name="T98" fmla="*/ 4194 w 5516"/>
                  <a:gd name="T99" fmla="*/ 509 h 5517"/>
                  <a:gd name="T100" fmla="*/ 4094 w 5516"/>
                  <a:gd name="T101" fmla="*/ 509 h 5517"/>
                  <a:gd name="T102" fmla="*/ 4012 w 5516"/>
                  <a:gd name="T103" fmla="*/ 444 h 5517"/>
                  <a:gd name="T104" fmla="*/ 3990 w 5516"/>
                  <a:gd name="T105" fmla="*/ 348 h 5517"/>
                  <a:gd name="T106" fmla="*/ 4034 w 5516"/>
                  <a:gd name="T107" fmla="*/ 256 h 5517"/>
                  <a:gd name="T108" fmla="*/ 4240 w 5516"/>
                  <a:gd name="T109" fmla="*/ 102 h 5517"/>
                  <a:gd name="T110" fmla="*/ 4477 w 5516"/>
                  <a:gd name="T111" fmla="*/ 17 h 5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516" h="5517">
                    <a:moveTo>
                      <a:pt x="865" y="4269"/>
                    </a:moveTo>
                    <a:lnTo>
                      <a:pt x="544" y="4590"/>
                    </a:lnTo>
                    <a:lnTo>
                      <a:pt x="926" y="4971"/>
                    </a:lnTo>
                    <a:lnTo>
                      <a:pt x="1246" y="4651"/>
                    </a:lnTo>
                    <a:lnTo>
                      <a:pt x="1056" y="4460"/>
                    </a:lnTo>
                    <a:lnTo>
                      <a:pt x="865" y="4269"/>
                    </a:lnTo>
                    <a:close/>
                    <a:moveTo>
                      <a:pt x="3779" y="944"/>
                    </a:moveTo>
                    <a:lnTo>
                      <a:pt x="876" y="3846"/>
                    </a:lnTo>
                    <a:lnTo>
                      <a:pt x="1272" y="4242"/>
                    </a:lnTo>
                    <a:lnTo>
                      <a:pt x="1572" y="4542"/>
                    </a:lnTo>
                    <a:lnTo>
                      <a:pt x="1669" y="4640"/>
                    </a:lnTo>
                    <a:lnTo>
                      <a:pt x="4573" y="1739"/>
                    </a:lnTo>
                    <a:lnTo>
                      <a:pt x="3779" y="944"/>
                    </a:lnTo>
                    <a:close/>
                    <a:moveTo>
                      <a:pt x="4649" y="0"/>
                    </a:moveTo>
                    <a:lnTo>
                      <a:pt x="4734" y="6"/>
                    </a:lnTo>
                    <a:lnTo>
                      <a:pt x="4820" y="17"/>
                    </a:lnTo>
                    <a:lnTo>
                      <a:pt x="4903" y="39"/>
                    </a:lnTo>
                    <a:lnTo>
                      <a:pt x="4983" y="67"/>
                    </a:lnTo>
                    <a:lnTo>
                      <a:pt x="5059" y="102"/>
                    </a:lnTo>
                    <a:lnTo>
                      <a:pt x="5131" y="146"/>
                    </a:lnTo>
                    <a:lnTo>
                      <a:pt x="5199" y="198"/>
                    </a:lnTo>
                    <a:lnTo>
                      <a:pt x="5262" y="256"/>
                    </a:lnTo>
                    <a:lnTo>
                      <a:pt x="5325" y="326"/>
                    </a:lnTo>
                    <a:lnTo>
                      <a:pt x="5381" y="400"/>
                    </a:lnTo>
                    <a:lnTo>
                      <a:pt x="5425" y="480"/>
                    </a:lnTo>
                    <a:lnTo>
                      <a:pt x="5461" y="563"/>
                    </a:lnTo>
                    <a:lnTo>
                      <a:pt x="5488" y="648"/>
                    </a:lnTo>
                    <a:lnTo>
                      <a:pt x="5507" y="735"/>
                    </a:lnTo>
                    <a:lnTo>
                      <a:pt x="5516" y="824"/>
                    </a:lnTo>
                    <a:lnTo>
                      <a:pt x="5516" y="913"/>
                    </a:lnTo>
                    <a:lnTo>
                      <a:pt x="5507" y="1002"/>
                    </a:lnTo>
                    <a:lnTo>
                      <a:pt x="5488" y="1089"/>
                    </a:lnTo>
                    <a:lnTo>
                      <a:pt x="5461" y="1174"/>
                    </a:lnTo>
                    <a:lnTo>
                      <a:pt x="5425" y="1257"/>
                    </a:lnTo>
                    <a:lnTo>
                      <a:pt x="5381" y="1337"/>
                    </a:lnTo>
                    <a:lnTo>
                      <a:pt x="5325" y="1413"/>
                    </a:lnTo>
                    <a:lnTo>
                      <a:pt x="5262" y="1483"/>
                    </a:lnTo>
                    <a:lnTo>
                      <a:pt x="5257" y="1489"/>
                    </a:lnTo>
                    <a:lnTo>
                      <a:pt x="5251" y="1494"/>
                    </a:lnTo>
                    <a:lnTo>
                      <a:pt x="5248" y="1500"/>
                    </a:lnTo>
                    <a:lnTo>
                      <a:pt x="5242" y="1505"/>
                    </a:lnTo>
                    <a:lnTo>
                      <a:pt x="1780" y="4966"/>
                    </a:lnTo>
                    <a:lnTo>
                      <a:pt x="1747" y="4990"/>
                    </a:lnTo>
                    <a:lnTo>
                      <a:pt x="1710" y="5005"/>
                    </a:lnTo>
                    <a:lnTo>
                      <a:pt x="1671" y="5010"/>
                    </a:lnTo>
                    <a:lnTo>
                      <a:pt x="1641" y="5006"/>
                    </a:lnTo>
                    <a:lnTo>
                      <a:pt x="1613" y="4999"/>
                    </a:lnTo>
                    <a:lnTo>
                      <a:pt x="1585" y="4984"/>
                    </a:lnTo>
                    <a:lnTo>
                      <a:pt x="1561" y="4966"/>
                    </a:lnTo>
                    <a:lnTo>
                      <a:pt x="1465" y="4868"/>
                    </a:lnTo>
                    <a:lnTo>
                      <a:pt x="1035" y="5297"/>
                    </a:lnTo>
                    <a:lnTo>
                      <a:pt x="1004" y="5321"/>
                    </a:lnTo>
                    <a:lnTo>
                      <a:pt x="967" y="5336"/>
                    </a:lnTo>
                    <a:lnTo>
                      <a:pt x="928" y="5341"/>
                    </a:lnTo>
                    <a:lnTo>
                      <a:pt x="896" y="5338"/>
                    </a:lnTo>
                    <a:lnTo>
                      <a:pt x="869" y="5330"/>
                    </a:lnTo>
                    <a:lnTo>
                      <a:pt x="843" y="5316"/>
                    </a:lnTo>
                    <a:lnTo>
                      <a:pt x="819" y="5297"/>
                    </a:lnTo>
                    <a:lnTo>
                      <a:pt x="628" y="5106"/>
                    </a:lnTo>
                    <a:lnTo>
                      <a:pt x="261" y="5471"/>
                    </a:lnTo>
                    <a:lnTo>
                      <a:pt x="228" y="5497"/>
                    </a:lnTo>
                    <a:lnTo>
                      <a:pt x="192" y="5512"/>
                    </a:lnTo>
                    <a:lnTo>
                      <a:pt x="154" y="5517"/>
                    </a:lnTo>
                    <a:lnTo>
                      <a:pt x="124" y="5514"/>
                    </a:lnTo>
                    <a:lnTo>
                      <a:pt x="94" y="5506"/>
                    </a:lnTo>
                    <a:lnTo>
                      <a:pt x="68" y="5491"/>
                    </a:lnTo>
                    <a:lnTo>
                      <a:pt x="44" y="5471"/>
                    </a:lnTo>
                    <a:lnTo>
                      <a:pt x="22" y="5443"/>
                    </a:lnTo>
                    <a:lnTo>
                      <a:pt x="7" y="5414"/>
                    </a:lnTo>
                    <a:lnTo>
                      <a:pt x="0" y="5380"/>
                    </a:lnTo>
                    <a:lnTo>
                      <a:pt x="0" y="5347"/>
                    </a:lnTo>
                    <a:lnTo>
                      <a:pt x="7" y="5314"/>
                    </a:lnTo>
                    <a:lnTo>
                      <a:pt x="22" y="5282"/>
                    </a:lnTo>
                    <a:lnTo>
                      <a:pt x="44" y="5254"/>
                    </a:lnTo>
                    <a:lnTo>
                      <a:pt x="409" y="4888"/>
                    </a:lnTo>
                    <a:lnTo>
                      <a:pt x="218" y="4697"/>
                    </a:lnTo>
                    <a:lnTo>
                      <a:pt x="194" y="4666"/>
                    </a:lnTo>
                    <a:lnTo>
                      <a:pt x="180" y="4629"/>
                    </a:lnTo>
                    <a:lnTo>
                      <a:pt x="174" y="4590"/>
                    </a:lnTo>
                    <a:lnTo>
                      <a:pt x="178" y="4558"/>
                    </a:lnTo>
                    <a:lnTo>
                      <a:pt x="185" y="4531"/>
                    </a:lnTo>
                    <a:lnTo>
                      <a:pt x="200" y="4505"/>
                    </a:lnTo>
                    <a:lnTo>
                      <a:pt x="218" y="4481"/>
                    </a:lnTo>
                    <a:lnTo>
                      <a:pt x="648" y="4053"/>
                    </a:lnTo>
                    <a:lnTo>
                      <a:pt x="550" y="3957"/>
                    </a:lnTo>
                    <a:lnTo>
                      <a:pt x="526" y="3923"/>
                    </a:lnTo>
                    <a:lnTo>
                      <a:pt x="511" y="3886"/>
                    </a:lnTo>
                    <a:lnTo>
                      <a:pt x="506" y="3847"/>
                    </a:lnTo>
                    <a:lnTo>
                      <a:pt x="509" y="3818"/>
                    </a:lnTo>
                    <a:lnTo>
                      <a:pt x="517" y="3788"/>
                    </a:lnTo>
                    <a:lnTo>
                      <a:pt x="531" y="3762"/>
                    </a:lnTo>
                    <a:lnTo>
                      <a:pt x="550" y="3738"/>
                    </a:lnTo>
                    <a:lnTo>
                      <a:pt x="3562" y="728"/>
                    </a:lnTo>
                    <a:lnTo>
                      <a:pt x="3386" y="552"/>
                    </a:lnTo>
                    <a:lnTo>
                      <a:pt x="1511" y="2427"/>
                    </a:lnTo>
                    <a:lnTo>
                      <a:pt x="1478" y="2453"/>
                    </a:lnTo>
                    <a:lnTo>
                      <a:pt x="1441" y="2468"/>
                    </a:lnTo>
                    <a:lnTo>
                      <a:pt x="1402" y="2474"/>
                    </a:lnTo>
                    <a:lnTo>
                      <a:pt x="1372" y="2470"/>
                    </a:lnTo>
                    <a:lnTo>
                      <a:pt x="1345" y="2461"/>
                    </a:lnTo>
                    <a:lnTo>
                      <a:pt x="1317" y="2448"/>
                    </a:lnTo>
                    <a:lnTo>
                      <a:pt x="1293" y="2427"/>
                    </a:lnTo>
                    <a:lnTo>
                      <a:pt x="1271" y="2400"/>
                    </a:lnTo>
                    <a:lnTo>
                      <a:pt x="1256" y="2370"/>
                    </a:lnTo>
                    <a:lnTo>
                      <a:pt x="1248" y="2337"/>
                    </a:lnTo>
                    <a:lnTo>
                      <a:pt x="1248" y="2303"/>
                    </a:lnTo>
                    <a:lnTo>
                      <a:pt x="1256" y="2270"/>
                    </a:lnTo>
                    <a:lnTo>
                      <a:pt x="1271" y="2238"/>
                    </a:lnTo>
                    <a:lnTo>
                      <a:pt x="1293" y="2211"/>
                    </a:lnTo>
                    <a:lnTo>
                      <a:pt x="3277" y="228"/>
                    </a:lnTo>
                    <a:lnTo>
                      <a:pt x="3306" y="206"/>
                    </a:lnTo>
                    <a:lnTo>
                      <a:pt x="3336" y="191"/>
                    </a:lnTo>
                    <a:lnTo>
                      <a:pt x="3369" y="183"/>
                    </a:lnTo>
                    <a:lnTo>
                      <a:pt x="3403" y="183"/>
                    </a:lnTo>
                    <a:lnTo>
                      <a:pt x="3436" y="191"/>
                    </a:lnTo>
                    <a:lnTo>
                      <a:pt x="3467" y="206"/>
                    </a:lnTo>
                    <a:lnTo>
                      <a:pt x="3495" y="228"/>
                    </a:lnTo>
                    <a:lnTo>
                      <a:pt x="4790" y="1520"/>
                    </a:lnTo>
                    <a:lnTo>
                      <a:pt x="5023" y="1289"/>
                    </a:lnTo>
                    <a:lnTo>
                      <a:pt x="5029" y="1283"/>
                    </a:lnTo>
                    <a:lnTo>
                      <a:pt x="5035" y="1278"/>
                    </a:lnTo>
                    <a:lnTo>
                      <a:pt x="5040" y="1272"/>
                    </a:lnTo>
                    <a:lnTo>
                      <a:pt x="5046" y="1266"/>
                    </a:lnTo>
                    <a:lnTo>
                      <a:pt x="5092" y="1213"/>
                    </a:lnTo>
                    <a:lnTo>
                      <a:pt x="5131" y="1157"/>
                    </a:lnTo>
                    <a:lnTo>
                      <a:pt x="5162" y="1096"/>
                    </a:lnTo>
                    <a:lnTo>
                      <a:pt x="5185" y="1033"/>
                    </a:lnTo>
                    <a:lnTo>
                      <a:pt x="5201" y="968"/>
                    </a:lnTo>
                    <a:lnTo>
                      <a:pt x="5209" y="902"/>
                    </a:lnTo>
                    <a:lnTo>
                      <a:pt x="5209" y="837"/>
                    </a:lnTo>
                    <a:lnTo>
                      <a:pt x="5201" y="770"/>
                    </a:lnTo>
                    <a:lnTo>
                      <a:pt x="5185" y="705"/>
                    </a:lnTo>
                    <a:lnTo>
                      <a:pt x="5162" y="642"/>
                    </a:lnTo>
                    <a:lnTo>
                      <a:pt x="5131" y="583"/>
                    </a:lnTo>
                    <a:lnTo>
                      <a:pt x="5092" y="526"/>
                    </a:lnTo>
                    <a:lnTo>
                      <a:pt x="5046" y="472"/>
                    </a:lnTo>
                    <a:lnTo>
                      <a:pt x="4990" y="424"/>
                    </a:lnTo>
                    <a:lnTo>
                      <a:pt x="4929" y="383"/>
                    </a:lnTo>
                    <a:lnTo>
                      <a:pt x="4864" y="352"/>
                    </a:lnTo>
                    <a:lnTo>
                      <a:pt x="4794" y="328"/>
                    </a:lnTo>
                    <a:lnTo>
                      <a:pt x="4723" y="315"/>
                    </a:lnTo>
                    <a:lnTo>
                      <a:pt x="4649" y="309"/>
                    </a:lnTo>
                    <a:lnTo>
                      <a:pt x="4575" y="313"/>
                    </a:lnTo>
                    <a:lnTo>
                      <a:pt x="4503" y="328"/>
                    </a:lnTo>
                    <a:lnTo>
                      <a:pt x="4434" y="352"/>
                    </a:lnTo>
                    <a:lnTo>
                      <a:pt x="4368" y="383"/>
                    </a:lnTo>
                    <a:lnTo>
                      <a:pt x="4308" y="424"/>
                    </a:lnTo>
                    <a:lnTo>
                      <a:pt x="4251" y="472"/>
                    </a:lnTo>
                    <a:lnTo>
                      <a:pt x="4223" y="494"/>
                    </a:lnTo>
                    <a:lnTo>
                      <a:pt x="4194" y="509"/>
                    </a:lnTo>
                    <a:lnTo>
                      <a:pt x="4160" y="517"/>
                    </a:lnTo>
                    <a:lnTo>
                      <a:pt x="4127" y="517"/>
                    </a:lnTo>
                    <a:lnTo>
                      <a:pt x="4094" y="509"/>
                    </a:lnTo>
                    <a:lnTo>
                      <a:pt x="4062" y="494"/>
                    </a:lnTo>
                    <a:lnTo>
                      <a:pt x="4034" y="472"/>
                    </a:lnTo>
                    <a:lnTo>
                      <a:pt x="4012" y="444"/>
                    </a:lnTo>
                    <a:lnTo>
                      <a:pt x="3997" y="415"/>
                    </a:lnTo>
                    <a:lnTo>
                      <a:pt x="3990" y="381"/>
                    </a:lnTo>
                    <a:lnTo>
                      <a:pt x="3990" y="348"/>
                    </a:lnTo>
                    <a:lnTo>
                      <a:pt x="3997" y="315"/>
                    </a:lnTo>
                    <a:lnTo>
                      <a:pt x="4012" y="283"/>
                    </a:lnTo>
                    <a:lnTo>
                      <a:pt x="4034" y="256"/>
                    </a:lnTo>
                    <a:lnTo>
                      <a:pt x="4099" y="198"/>
                    </a:lnTo>
                    <a:lnTo>
                      <a:pt x="4168" y="146"/>
                    </a:lnTo>
                    <a:lnTo>
                      <a:pt x="4240" y="102"/>
                    </a:lnTo>
                    <a:lnTo>
                      <a:pt x="4316" y="67"/>
                    </a:lnTo>
                    <a:lnTo>
                      <a:pt x="4395" y="39"/>
                    </a:lnTo>
                    <a:lnTo>
                      <a:pt x="4477" y="17"/>
                    </a:lnTo>
                    <a:lnTo>
                      <a:pt x="4562" y="6"/>
                    </a:lnTo>
                    <a:lnTo>
                      <a:pt x="46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87" name="Freeform 63"/>
              <p:cNvSpPr>
                <a:spLocks/>
              </p:cNvSpPr>
              <p:nvPr/>
            </p:nvSpPr>
            <p:spPr bwMode="auto">
              <a:xfrm>
                <a:off x="3890191" y="1975081"/>
                <a:ext cx="277451" cy="16196"/>
              </a:xfrm>
              <a:custGeom>
                <a:avLst/>
                <a:gdLst>
                  <a:gd name="T0" fmla="*/ 154 w 5242"/>
                  <a:gd name="T1" fmla="*/ 0 h 305"/>
                  <a:gd name="T2" fmla="*/ 5088 w 5242"/>
                  <a:gd name="T3" fmla="*/ 0 h 305"/>
                  <a:gd name="T4" fmla="*/ 5129 w 5242"/>
                  <a:gd name="T5" fmla="*/ 3 h 305"/>
                  <a:gd name="T6" fmla="*/ 5164 w 5242"/>
                  <a:gd name="T7" fmla="*/ 20 h 305"/>
                  <a:gd name="T8" fmla="*/ 5196 w 5242"/>
                  <a:gd name="T9" fmla="*/ 44 h 305"/>
                  <a:gd name="T10" fmla="*/ 5220 w 5242"/>
                  <a:gd name="T11" fmla="*/ 76 h 305"/>
                  <a:gd name="T12" fmla="*/ 5236 w 5242"/>
                  <a:gd name="T13" fmla="*/ 111 h 305"/>
                  <a:gd name="T14" fmla="*/ 5242 w 5242"/>
                  <a:gd name="T15" fmla="*/ 152 h 305"/>
                  <a:gd name="T16" fmla="*/ 5236 w 5242"/>
                  <a:gd name="T17" fmla="*/ 192 h 305"/>
                  <a:gd name="T18" fmla="*/ 5220 w 5242"/>
                  <a:gd name="T19" fmla="*/ 229 h 305"/>
                  <a:gd name="T20" fmla="*/ 5196 w 5242"/>
                  <a:gd name="T21" fmla="*/ 261 h 305"/>
                  <a:gd name="T22" fmla="*/ 5164 w 5242"/>
                  <a:gd name="T23" fmla="*/ 285 h 305"/>
                  <a:gd name="T24" fmla="*/ 5129 w 5242"/>
                  <a:gd name="T25" fmla="*/ 300 h 305"/>
                  <a:gd name="T26" fmla="*/ 5088 w 5242"/>
                  <a:gd name="T27" fmla="*/ 305 h 305"/>
                  <a:gd name="T28" fmla="*/ 154 w 5242"/>
                  <a:gd name="T29" fmla="*/ 305 h 305"/>
                  <a:gd name="T30" fmla="*/ 113 w 5242"/>
                  <a:gd name="T31" fmla="*/ 300 h 305"/>
                  <a:gd name="T32" fmla="*/ 76 w 5242"/>
                  <a:gd name="T33" fmla="*/ 285 h 305"/>
                  <a:gd name="T34" fmla="*/ 44 w 5242"/>
                  <a:gd name="T35" fmla="*/ 261 h 305"/>
                  <a:gd name="T36" fmla="*/ 20 w 5242"/>
                  <a:gd name="T37" fmla="*/ 229 h 305"/>
                  <a:gd name="T38" fmla="*/ 5 w 5242"/>
                  <a:gd name="T39" fmla="*/ 192 h 305"/>
                  <a:gd name="T40" fmla="*/ 0 w 5242"/>
                  <a:gd name="T41" fmla="*/ 152 h 305"/>
                  <a:gd name="T42" fmla="*/ 5 w 5242"/>
                  <a:gd name="T43" fmla="*/ 111 h 305"/>
                  <a:gd name="T44" fmla="*/ 20 w 5242"/>
                  <a:gd name="T45" fmla="*/ 76 h 305"/>
                  <a:gd name="T46" fmla="*/ 44 w 5242"/>
                  <a:gd name="T47" fmla="*/ 44 h 305"/>
                  <a:gd name="T48" fmla="*/ 76 w 5242"/>
                  <a:gd name="T49" fmla="*/ 20 h 305"/>
                  <a:gd name="T50" fmla="*/ 113 w 5242"/>
                  <a:gd name="T51" fmla="*/ 3 h 305"/>
                  <a:gd name="T52" fmla="*/ 154 w 5242"/>
                  <a:gd name="T53"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42" h="305">
                    <a:moveTo>
                      <a:pt x="154" y="0"/>
                    </a:moveTo>
                    <a:lnTo>
                      <a:pt x="5088" y="0"/>
                    </a:lnTo>
                    <a:lnTo>
                      <a:pt x="5129" y="3"/>
                    </a:lnTo>
                    <a:lnTo>
                      <a:pt x="5164" y="20"/>
                    </a:lnTo>
                    <a:lnTo>
                      <a:pt x="5196" y="44"/>
                    </a:lnTo>
                    <a:lnTo>
                      <a:pt x="5220" y="76"/>
                    </a:lnTo>
                    <a:lnTo>
                      <a:pt x="5236" y="111"/>
                    </a:lnTo>
                    <a:lnTo>
                      <a:pt x="5242" y="152"/>
                    </a:lnTo>
                    <a:lnTo>
                      <a:pt x="5236" y="192"/>
                    </a:lnTo>
                    <a:lnTo>
                      <a:pt x="5220" y="229"/>
                    </a:lnTo>
                    <a:lnTo>
                      <a:pt x="5196" y="261"/>
                    </a:lnTo>
                    <a:lnTo>
                      <a:pt x="5164" y="285"/>
                    </a:lnTo>
                    <a:lnTo>
                      <a:pt x="5129" y="300"/>
                    </a:lnTo>
                    <a:lnTo>
                      <a:pt x="5088" y="305"/>
                    </a:lnTo>
                    <a:lnTo>
                      <a:pt x="154" y="305"/>
                    </a:lnTo>
                    <a:lnTo>
                      <a:pt x="113" y="300"/>
                    </a:lnTo>
                    <a:lnTo>
                      <a:pt x="76" y="285"/>
                    </a:lnTo>
                    <a:lnTo>
                      <a:pt x="44" y="261"/>
                    </a:lnTo>
                    <a:lnTo>
                      <a:pt x="20" y="229"/>
                    </a:lnTo>
                    <a:lnTo>
                      <a:pt x="5" y="192"/>
                    </a:lnTo>
                    <a:lnTo>
                      <a:pt x="0" y="152"/>
                    </a:lnTo>
                    <a:lnTo>
                      <a:pt x="5" y="111"/>
                    </a:lnTo>
                    <a:lnTo>
                      <a:pt x="20" y="76"/>
                    </a:lnTo>
                    <a:lnTo>
                      <a:pt x="44" y="44"/>
                    </a:lnTo>
                    <a:lnTo>
                      <a:pt x="76" y="20"/>
                    </a:lnTo>
                    <a:lnTo>
                      <a:pt x="113" y="3"/>
                    </a:lnTo>
                    <a:lnTo>
                      <a:pt x="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grpSp>
      <p:grpSp>
        <p:nvGrpSpPr>
          <p:cNvPr id="91" name="Group 90"/>
          <p:cNvGrpSpPr/>
          <p:nvPr/>
        </p:nvGrpSpPr>
        <p:grpSpPr>
          <a:xfrm>
            <a:off x="6728632" y="2668510"/>
            <a:ext cx="1334806" cy="1499854"/>
            <a:chOff x="6728632" y="2668510"/>
            <a:chExt cx="1334806" cy="1499854"/>
          </a:xfrm>
        </p:grpSpPr>
        <p:sp>
          <p:nvSpPr>
            <p:cNvPr id="8" name="Freeform 29"/>
            <p:cNvSpPr>
              <a:spLocks/>
            </p:cNvSpPr>
            <p:nvPr/>
          </p:nvSpPr>
          <p:spPr bwMode="auto">
            <a:xfrm>
              <a:off x="6728632" y="2668510"/>
              <a:ext cx="1273714" cy="1499854"/>
            </a:xfrm>
            <a:custGeom>
              <a:avLst/>
              <a:gdLst>
                <a:gd name="T0" fmla="*/ 1352 w 2084"/>
                <a:gd name="T1" fmla="*/ 128 h 2454"/>
                <a:gd name="T2" fmla="*/ 1563 w 2084"/>
                <a:gd name="T3" fmla="*/ 405 h 2454"/>
                <a:gd name="T4" fmla="*/ 1742 w 2084"/>
                <a:gd name="T5" fmla="*/ 707 h 2454"/>
                <a:gd name="T6" fmla="*/ 1886 w 2084"/>
                <a:gd name="T7" fmla="*/ 1028 h 2454"/>
                <a:gd name="T8" fmla="*/ 1992 w 2084"/>
                <a:gd name="T9" fmla="*/ 1367 h 2454"/>
                <a:gd name="T10" fmla="*/ 2060 w 2084"/>
                <a:gd name="T11" fmla="*/ 1724 h 2454"/>
                <a:gd name="T12" fmla="*/ 2084 w 2084"/>
                <a:gd name="T13" fmla="*/ 2092 h 2454"/>
                <a:gd name="T14" fmla="*/ 1281 w 2084"/>
                <a:gd name="T15" fmla="*/ 2116 h 2454"/>
                <a:gd name="T16" fmla="*/ 1322 w 2084"/>
                <a:gd name="T17" fmla="*/ 2179 h 2454"/>
                <a:gd name="T18" fmla="*/ 1337 w 2084"/>
                <a:gd name="T19" fmla="*/ 2254 h 2454"/>
                <a:gd name="T20" fmla="*/ 1317 w 2084"/>
                <a:gd name="T21" fmla="*/ 2343 h 2454"/>
                <a:gd name="T22" fmla="*/ 1263 w 2084"/>
                <a:gd name="T23" fmla="*/ 2410 h 2454"/>
                <a:gd name="T24" fmla="*/ 1183 w 2084"/>
                <a:gd name="T25" fmla="*/ 2449 h 2454"/>
                <a:gd name="T26" fmla="*/ 1093 w 2084"/>
                <a:gd name="T27" fmla="*/ 2449 h 2454"/>
                <a:gd name="T28" fmla="*/ 1013 w 2084"/>
                <a:gd name="T29" fmla="*/ 2410 h 2454"/>
                <a:gd name="T30" fmla="*/ 960 w 2084"/>
                <a:gd name="T31" fmla="*/ 2343 h 2454"/>
                <a:gd name="T32" fmla="*/ 939 w 2084"/>
                <a:gd name="T33" fmla="*/ 2254 h 2454"/>
                <a:gd name="T34" fmla="*/ 954 w 2084"/>
                <a:gd name="T35" fmla="*/ 2179 h 2454"/>
                <a:gd name="T36" fmla="*/ 997 w 2084"/>
                <a:gd name="T37" fmla="*/ 2116 h 2454"/>
                <a:gd name="T38" fmla="*/ 340 w 2084"/>
                <a:gd name="T39" fmla="*/ 2092 h 2454"/>
                <a:gd name="T40" fmla="*/ 314 w 2084"/>
                <a:gd name="T41" fmla="*/ 1851 h 2454"/>
                <a:gd name="T42" fmla="*/ 246 w 2084"/>
                <a:gd name="T43" fmla="*/ 1624 h 2454"/>
                <a:gd name="T44" fmla="*/ 141 w 2084"/>
                <a:gd name="T45" fmla="*/ 1417 h 2454"/>
                <a:gd name="T46" fmla="*/ 0 w 2084"/>
                <a:gd name="T47" fmla="*/ 1234 h 2454"/>
                <a:gd name="T48" fmla="*/ 416 w 2084"/>
                <a:gd name="T49" fmla="*/ 877 h 2454"/>
                <a:gd name="T50" fmla="*/ 481 w 2084"/>
                <a:gd name="T51" fmla="*/ 940 h 2454"/>
                <a:gd name="T52" fmla="*/ 566 w 2084"/>
                <a:gd name="T53" fmla="*/ 979 h 2454"/>
                <a:gd name="T54" fmla="*/ 657 w 2084"/>
                <a:gd name="T55" fmla="*/ 986 h 2454"/>
                <a:gd name="T56" fmla="*/ 745 w 2084"/>
                <a:gd name="T57" fmla="*/ 964 h 2454"/>
                <a:gd name="T58" fmla="*/ 823 w 2084"/>
                <a:gd name="T59" fmla="*/ 908 h 2454"/>
                <a:gd name="T60" fmla="*/ 878 w 2084"/>
                <a:gd name="T61" fmla="*/ 831 h 2454"/>
                <a:gd name="T62" fmla="*/ 901 w 2084"/>
                <a:gd name="T63" fmla="*/ 742 h 2454"/>
                <a:gd name="T64" fmla="*/ 893 w 2084"/>
                <a:gd name="T65" fmla="*/ 651 h 2454"/>
                <a:gd name="T66" fmla="*/ 854 w 2084"/>
                <a:gd name="T67" fmla="*/ 566 h 2454"/>
                <a:gd name="T68" fmla="*/ 791 w 2084"/>
                <a:gd name="T69" fmla="*/ 501 h 2454"/>
                <a:gd name="T70" fmla="*/ 1233 w 2084"/>
                <a:gd name="T71" fmla="*/ 0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4" h="2454">
                  <a:moveTo>
                    <a:pt x="1233" y="0"/>
                  </a:moveTo>
                  <a:lnTo>
                    <a:pt x="1352" y="128"/>
                  </a:lnTo>
                  <a:lnTo>
                    <a:pt x="1461" y="265"/>
                  </a:lnTo>
                  <a:lnTo>
                    <a:pt x="1563" y="405"/>
                  </a:lnTo>
                  <a:lnTo>
                    <a:pt x="1655" y="553"/>
                  </a:lnTo>
                  <a:lnTo>
                    <a:pt x="1742" y="707"/>
                  </a:lnTo>
                  <a:lnTo>
                    <a:pt x="1818" y="864"/>
                  </a:lnTo>
                  <a:lnTo>
                    <a:pt x="1886" y="1028"/>
                  </a:lnTo>
                  <a:lnTo>
                    <a:pt x="1943" y="1195"/>
                  </a:lnTo>
                  <a:lnTo>
                    <a:pt x="1992" y="1367"/>
                  </a:lnTo>
                  <a:lnTo>
                    <a:pt x="2030" y="1544"/>
                  </a:lnTo>
                  <a:lnTo>
                    <a:pt x="2060" y="1724"/>
                  </a:lnTo>
                  <a:lnTo>
                    <a:pt x="2077" y="1907"/>
                  </a:lnTo>
                  <a:lnTo>
                    <a:pt x="2084" y="2092"/>
                  </a:lnTo>
                  <a:lnTo>
                    <a:pt x="1254" y="2092"/>
                  </a:lnTo>
                  <a:lnTo>
                    <a:pt x="1281" y="2116"/>
                  </a:lnTo>
                  <a:lnTo>
                    <a:pt x="1306" y="2145"/>
                  </a:lnTo>
                  <a:lnTo>
                    <a:pt x="1322" y="2179"/>
                  </a:lnTo>
                  <a:lnTo>
                    <a:pt x="1333" y="2216"/>
                  </a:lnTo>
                  <a:lnTo>
                    <a:pt x="1337" y="2254"/>
                  </a:lnTo>
                  <a:lnTo>
                    <a:pt x="1331" y="2301"/>
                  </a:lnTo>
                  <a:lnTo>
                    <a:pt x="1317" y="2343"/>
                  </a:lnTo>
                  <a:lnTo>
                    <a:pt x="1294" y="2380"/>
                  </a:lnTo>
                  <a:lnTo>
                    <a:pt x="1263" y="2410"/>
                  </a:lnTo>
                  <a:lnTo>
                    <a:pt x="1226" y="2434"/>
                  </a:lnTo>
                  <a:lnTo>
                    <a:pt x="1183" y="2449"/>
                  </a:lnTo>
                  <a:lnTo>
                    <a:pt x="1139" y="2454"/>
                  </a:lnTo>
                  <a:lnTo>
                    <a:pt x="1093" y="2449"/>
                  </a:lnTo>
                  <a:lnTo>
                    <a:pt x="1050" y="2434"/>
                  </a:lnTo>
                  <a:lnTo>
                    <a:pt x="1013" y="2410"/>
                  </a:lnTo>
                  <a:lnTo>
                    <a:pt x="984" y="2380"/>
                  </a:lnTo>
                  <a:lnTo>
                    <a:pt x="960" y="2343"/>
                  </a:lnTo>
                  <a:lnTo>
                    <a:pt x="945" y="2301"/>
                  </a:lnTo>
                  <a:lnTo>
                    <a:pt x="939" y="2254"/>
                  </a:lnTo>
                  <a:lnTo>
                    <a:pt x="943" y="2216"/>
                  </a:lnTo>
                  <a:lnTo>
                    <a:pt x="954" y="2179"/>
                  </a:lnTo>
                  <a:lnTo>
                    <a:pt x="973" y="2145"/>
                  </a:lnTo>
                  <a:lnTo>
                    <a:pt x="997" y="2116"/>
                  </a:lnTo>
                  <a:lnTo>
                    <a:pt x="1024" y="2092"/>
                  </a:lnTo>
                  <a:lnTo>
                    <a:pt x="340" y="2092"/>
                  </a:lnTo>
                  <a:lnTo>
                    <a:pt x="333" y="1970"/>
                  </a:lnTo>
                  <a:lnTo>
                    <a:pt x="314" y="1851"/>
                  </a:lnTo>
                  <a:lnTo>
                    <a:pt x="285" y="1735"/>
                  </a:lnTo>
                  <a:lnTo>
                    <a:pt x="246" y="1624"/>
                  </a:lnTo>
                  <a:lnTo>
                    <a:pt x="198" y="1518"/>
                  </a:lnTo>
                  <a:lnTo>
                    <a:pt x="141" y="1417"/>
                  </a:lnTo>
                  <a:lnTo>
                    <a:pt x="74" y="1322"/>
                  </a:lnTo>
                  <a:lnTo>
                    <a:pt x="0" y="1234"/>
                  </a:lnTo>
                  <a:lnTo>
                    <a:pt x="394" y="840"/>
                  </a:lnTo>
                  <a:lnTo>
                    <a:pt x="416" y="877"/>
                  </a:lnTo>
                  <a:lnTo>
                    <a:pt x="444" y="908"/>
                  </a:lnTo>
                  <a:lnTo>
                    <a:pt x="481" y="940"/>
                  </a:lnTo>
                  <a:lnTo>
                    <a:pt x="522" y="964"/>
                  </a:lnTo>
                  <a:lnTo>
                    <a:pt x="566" y="979"/>
                  </a:lnTo>
                  <a:lnTo>
                    <a:pt x="610" y="986"/>
                  </a:lnTo>
                  <a:lnTo>
                    <a:pt x="657" y="986"/>
                  </a:lnTo>
                  <a:lnTo>
                    <a:pt x="701" y="979"/>
                  </a:lnTo>
                  <a:lnTo>
                    <a:pt x="745" y="964"/>
                  </a:lnTo>
                  <a:lnTo>
                    <a:pt x="786" y="940"/>
                  </a:lnTo>
                  <a:lnTo>
                    <a:pt x="823" y="908"/>
                  </a:lnTo>
                  <a:lnTo>
                    <a:pt x="854" y="871"/>
                  </a:lnTo>
                  <a:lnTo>
                    <a:pt x="878" y="831"/>
                  </a:lnTo>
                  <a:lnTo>
                    <a:pt x="893" y="786"/>
                  </a:lnTo>
                  <a:lnTo>
                    <a:pt x="901" y="742"/>
                  </a:lnTo>
                  <a:lnTo>
                    <a:pt x="901" y="696"/>
                  </a:lnTo>
                  <a:lnTo>
                    <a:pt x="893" y="651"/>
                  </a:lnTo>
                  <a:lnTo>
                    <a:pt x="878" y="607"/>
                  </a:lnTo>
                  <a:lnTo>
                    <a:pt x="854" y="566"/>
                  </a:lnTo>
                  <a:lnTo>
                    <a:pt x="823" y="529"/>
                  </a:lnTo>
                  <a:lnTo>
                    <a:pt x="791" y="501"/>
                  </a:lnTo>
                  <a:lnTo>
                    <a:pt x="755" y="479"/>
                  </a:lnTo>
                  <a:lnTo>
                    <a:pt x="1233" y="0"/>
                  </a:lnTo>
                  <a:close/>
                </a:path>
              </a:pathLst>
            </a:custGeom>
            <a:solidFill>
              <a:srgbClr val="00B05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TextBox 22"/>
            <p:cNvSpPr txBox="1"/>
            <p:nvPr/>
          </p:nvSpPr>
          <p:spPr>
            <a:xfrm>
              <a:off x="7169387" y="3289299"/>
              <a:ext cx="894051" cy="246221"/>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Integración</a:t>
              </a:r>
            </a:p>
          </p:txBody>
        </p:sp>
        <p:grpSp>
          <p:nvGrpSpPr>
            <p:cNvPr id="30" name="Group 29"/>
            <p:cNvGrpSpPr>
              <a:grpSpLocks noChangeAspect="1"/>
            </p:cNvGrpSpPr>
            <p:nvPr/>
          </p:nvGrpSpPr>
          <p:grpSpPr>
            <a:xfrm>
              <a:off x="6880008" y="3321598"/>
              <a:ext cx="302431" cy="304920"/>
              <a:chOff x="4892479" y="2838888"/>
              <a:chExt cx="371104" cy="374159"/>
            </a:xfrm>
            <a:solidFill>
              <a:schemeClr val="bg1"/>
            </a:solidFill>
          </p:grpSpPr>
          <p:sp>
            <p:nvSpPr>
              <p:cNvPr id="84" name="Freeform 11"/>
              <p:cNvSpPr>
                <a:spLocks noEditPoints="1"/>
              </p:cNvSpPr>
              <p:nvPr/>
            </p:nvSpPr>
            <p:spPr bwMode="auto">
              <a:xfrm>
                <a:off x="4892479" y="2838888"/>
                <a:ext cx="371104" cy="374159"/>
              </a:xfrm>
              <a:custGeom>
                <a:avLst/>
                <a:gdLst/>
                <a:ahLst/>
                <a:cxnLst>
                  <a:cxn ang="0">
                    <a:pos x="288" y="198"/>
                  </a:cxn>
                  <a:cxn ang="0">
                    <a:pos x="173" y="336"/>
                  </a:cxn>
                  <a:cxn ang="0">
                    <a:pos x="173" y="522"/>
                  </a:cxn>
                  <a:cxn ang="0">
                    <a:pos x="288" y="658"/>
                  </a:cxn>
                  <a:cxn ang="0">
                    <a:pos x="470" y="690"/>
                  </a:cxn>
                  <a:cxn ang="0">
                    <a:pos x="625" y="600"/>
                  </a:cxn>
                  <a:cxn ang="0">
                    <a:pos x="688" y="429"/>
                  </a:cxn>
                  <a:cxn ang="0">
                    <a:pos x="625" y="256"/>
                  </a:cxn>
                  <a:cxn ang="0">
                    <a:pos x="470" y="166"/>
                  </a:cxn>
                  <a:cxn ang="0">
                    <a:pos x="596" y="36"/>
                  </a:cxn>
                  <a:cxn ang="0">
                    <a:pos x="622" y="47"/>
                  </a:cxn>
                  <a:cxn ang="0">
                    <a:pos x="631" y="111"/>
                  </a:cxn>
                  <a:cxn ang="0">
                    <a:pos x="630" y="154"/>
                  </a:cxn>
                  <a:cxn ang="0">
                    <a:pos x="679" y="203"/>
                  </a:cxn>
                  <a:cxn ang="0">
                    <a:pos x="774" y="218"/>
                  </a:cxn>
                  <a:cxn ang="0">
                    <a:pos x="805" y="232"/>
                  </a:cxn>
                  <a:cxn ang="0">
                    <a:pos x="826" y="294"/>
                  </a:cxn>
                  <a:cxn ang="0">
                    <a:pos x="846" y="368"/>
                  </a:cxn>
                  <a:cxn ang="0">
                    <a:pos x="846" y="421"/>
                  </a:cxn>
                  <a:cxn ang="0">
                    <a:pos x="782" y="459"/>
                  </a:cxn>
                  <a:cxn ang="0">
                    <a:pos x="738" y="564"/>
                  </a:cxn>
                  <a:cxn ang="0">
                    <a:pos x="764" y="603"/>
                  </a:cxn>
                  <a:cxn ang="0">
                    <a:pos x="782" y="662"/>
                  </a:cxn>
                  <a:cxn ang="0">
                    <a:pos x="682" y="768"/>
                  </a:cxn>
                  <a:cxn ang="0">
                    <a:pos x="662" y="786"/>
                  </a:cxn>
                  <a:cxn ang="0">
                    <a:pos x="615" y="777"/>
                  </a:cxn>
                  <a:cxn ang="0">
                    <a:pos x="574" y="748"/>
                  </a:cxn>
                  <a:cxn ang="0">
                    <a:pos x="554" y="745"/>
                  </a:cxn>
                  <a:cxn ang="0">
                    <a:pos x="481" y="760"/>
                  </a:cxn>
                  <a:cxn ang="0">
                    <a:pos x="461" y="771"/>
                  </a:cxn>
                  <a:cxn ang="0">
                    <a:pos x="438" y="822"/>
                  </a:cxn>
                  <a:cxn ang="0">
                    <a:pos x="242" y="815"/>
                  </a:cxn>
                  <a:cxn ang="0">
                    <a:pos x="224" y="798"/>
                  </a:cxn>
                  <a:cxn ang="0">
                    <a:pos x="224" y="722"/>
                  </a:cxn>
                  <a:cxn ang="0">
                    <a:pos x="202" y="677"/>
                  </a:cxn>
                  <a:cxn ang="0">
                    <a:pos x="155" y="630"/>
                  </a:cxn>
                  <a:cxn ang="0">
                    <a:pos x="119" y="630"/>
                  </a:cxn>
                  <a:cxn ang="0">
                    <a:pos x="52" y="627"/>
                  </a:cxn>
                  <a:cxn ang="0">
                    <a:pos x="21" y="539"/>
                  </a:cxn>
                  <a:cxn ang="0">
                    <a:pos x="8" y="487"/>
                  </a:cxn>
                  <a:cxn ang="0">
                    <a:pos x="1" y="444"/>
                  </a:cxn>
                  <a:cxn ang="0">
                    <a:pos x="73" y="400"/>
                  </a:cxn>
                  <a:cxn ang="0">
                    <a:pos x="99" y="352"/>
                  </a:cxn>
                  <a:cxn ang="0">
                    <a:pos x="114" y="294"/>
                  </a:cxn>
                  <a:cxn ang="0">
                    <a:pos x="68" y="226"/>
                  </a:cxn>
                  <a:cxn ang="0">
                    <a:pos x="64" y="201"/>
                  </a:cxn>
                  <a:cxn ang="0">
                    <a:pos x="189" y="70"/>
                  </a:cxn>
                  <a:cxn ang="0">
                    <a:pos x="227" y="73"/>
                  </a:cxn>
                  <a:cxn ang="0">
                    <a:pos x="297" y="116"/>
                  </a:cxn>
                  <a:cxn ang="0">
                    <a:pos x="373" y="96"/>
                  </a:cxn>
                  <a:cxn ang="0">
                    <a:pos x="399" y="73"/>
                  </a:cxn>
                  <a:cxn ang="0">
                    <a:pos x="412" y="41"/>
                  </a:cxn>
                  <a:cxn ang="0">
                    <a:pos x="431" y="6"/>
                  </a:cxn>
                </a:cxnLst>
                <a:rect l="0" t="0" r="r" b="b"/>
                <a:pathLst>
                  <a:path w="851" h="858">
                    <a:moveTo>
                      <a:pt x="421" y="161"/>
                    </a:moveTo>
                    <a:lnTo>
                      <a:pt x="374" y="166"/>
                    </a:lnTo>
                    <a:lnTo>
                      <a:pt x="329" y="178"/>
                    </a:lnTo>
                    <a:lnTo>
                      <a:pt x="288" y="198"/>
                    </a:lnTo>
                    <a:lnTo>
                      <a:pt x="251" y="224"/>
                    </a:lnTo>
                    <a:lnTo>
                      <a:pt x="219" y="256"/>
                    </a:lnTo>
                    <a:lnTo>
                      <a:pt x="193" y="294"/>
                    </a:lnTo>
                    <a:lnTo>
                      <a:pt x="173" y="336"/>
                    </a:lnTo>
                    <a:lnTo>
                      <a:pt x="161" y="380"/>
                    </a:lnTo>
                    <a:lnTo>
                      <a:pt x="157" y="429"/>
                    </a:lnTo>
                    <a:lnTo>
                      <a:pt x="161" y="476"/>
                    </a:lnTo>
                    <a:lnTo>
                      <a:pt x="173" y="522"/>
                    </a:lnTo>
                    <a:lnTo>
                      <a:pt x="193" y="563"/>
                    </a:lnTo>
                    <a:lnTo>
                      <a:pt x="219" y="600"/>
                    </a:lnTo>
                    <a:lnTo>
                      <a:pt x="251" y="632"/>
                    </a:lnTo>
                    <a:lnTo>
                      <a:pt x="288" y="658"/>
                    </a:lnTo>
                    <a:lnTo>
                      <a:pt x="329" y="677"/>
                    </a:lnTo>
                    <a:lnTo>
                      <a:pt x="374" y="690"/>
                    </a:lnTo>
                    <a:lnTo>
                      <a:pt x="421" y="694"/>
                    </a:lnTo>
                    <a:lnTo>
                      <a:pt x="470" y="690"/>
                    </a:lnTo>
                    <a:lnTo>
                      <a:pt x="514" y="677"/>
                    </a:lnTo>
                    <a:lnTo>
                      <a:pt x="555" y="658"/>
                    </a:lnTo>
                    <a:lnTo>
                      <a:pt x="593" y="632"/>
                    </a:lnTo>
                    <a:lnTo>
                      <a:pt x="625" y="600"/>
                    </a:lnTo>
                    <a:lnTo>
                      <a:pt x="651" y="563"/>
                    </a:lnTo>
                    <a:lnTo>
                      <a:pt x="671" y="522"/>
                    </a:lnTo>
                    <a:lnTo>
                      <a:pt x="683" y="476"/>
                    </a:lnTo>
                    <a:lnTo>
                      <a:pt x="688" y="429"/>
                    </a:lnTo>
                    <a:lnTo>
                      <a:pt x="683" y="380"/>
                    </a:lnTo>
                    <a:lnTo>
                      <a:pt x="671" y="336"/>
                    </a:lnTo>
                    <a:lnTo>
                      <a:pt x="651" y="294"/>
                    </a:lnTo>
                    <a:lnTo>
                      <a:pt x="625" y="256"/>
                    </a:lnTo>
                    <a:lnTo>
                      <a:pt x="593" y="224"/>
                    </a:lnTo>
                    <a:lnTo>
                      <a:pt x="555" y="198"/>
                    </a:lnTo>
                    <a:lnTo>
                      <a:pt x="514" y="178"/>
                    </a:lnTo>
                    <a:lnTo>
                      <a:pt x="470" y="166"/>
                    </a:lnTo>
                    <a:lnTo>
                      <a:pt x="421" y="161"/>
                    </a:lnTo>
                    <a:close/>
                    <a:moveTo>
                      <a:pt x="452" y="0"/>
                    </a:moveTo>
                    <a:lnTo>
                      <a:pt x="467" y="1"/>
                    </a:lnTo>
                    <a:lnTo>
                      <a:pt x="596" y="36"/>
                    </a:lnTo>
                    <a:lnTo>
                      <a:pt x="599" y="36"/>
                    </a:lnTo>
                    <a:lnTo>
                      <a:pt x="606" y="38"/>
                    </a:lnTo>
                    <a:lnTo>
                      <a:pt x="613" y="41"/>
                    </a:lnTo>
                    <a:lnTo>
                      <a:pt x="622" y="47"/>
                    </a:lnTo>
                    <a:lnTo>
                      <a:pt x="630" y="58"/>
                    </a:lnTo>
                    <a:lnTo>
                      <a:pt x="633" y="71"/>
                    </a:lnTo>
                    <a:lnTo>
                      <a:pt x="633" y="91"/>
                    </a:lnTo>
                    <a:lnTo>
                      <a:pt x="631" y="111"/>
                    </a:lnTo>
                    <a:lnTo>
                      <a:pt x="630" y="128"/>
                    </a:lnTo>
                    <a:lnTo>
                      <a:pt x="628" y="139"/>
                    </a:lnTo>
                    <a:lnTo>
                      <a:pt x="628" y="146"/>
                    </a:lnTo>
                    <a:lnTo>
                      <a:pt x="630" y="154"/>
                    </a:lnTo>
                    <a:lnTo>
                      <a:pt x="634" y="163"/>
                    </a:lnTo>
                    <a:lnTo>
                      <a:pt x="656" y="181"/>
                    </a:lnTo>
                    <a:lnTo>
                      <a:pt x="666" y="192"/>
                    </a:lnTo>
                    <a:lnTo>
                      <a:pt x="679" y="203"/>
                    </a:lnTo>
                    <a:lnTo>
                      <a:pt x="688" y="213"/>
                    </a:lnTo>
                    <a:lnTo>
                      <a:pt x="694" y="221"/>
                    </a:lnTo>
                    <a:lnTo>
                      <a:pt x="697" y="224"/>
                    </a:lnTo>
                    <a:lnTo>
                      <a:pt x="774" y="218"/>
                    </a:lnTo>
                    <a:lnTo>
                      <a:pt x="778" y="218"/>
                    </a:lnTo>
                    <a:lnTo>
                      <a:pt x="785" y="220"/>
                    </a:lnTo>
                    <a:lnTo>
                      <a:pt x="796" y="223"/>
                    </a:lnTo>
                    <a:lnTo>
                      <a:pt x="805" y="232"/>
                    </a:lnTo>
                    <a:lnTo>
                      <a:pt x="813" y="245"/>
                    </a:lnTo>
                    <a:lnTo>
                      <a:pt x="816" y="258"/>
                    </a:lnTo>
                    <a:lnTo>
                      <a:pt x="820" y="274"/>
                    </a:lnTo>
                    <a:lnTo>
                      <a:pt x="826" y="294"/>
                    </a:lnTo>
                    <a:lnTo>
                      <a:pt x="831" y="314"/>
                    </a:lnTo>
                    <a:lnTo>
                      <a:pt x="837" y="334"/>
                    </a:lnTo>
                    <a:lnTo>
                      <a:pt x="841" y="352"/>
                    </a:lnTo>
                    <a:lnTo>
                      <a:pt x="846" y="368"/>
                    </a:lnTo>
                    <a:lnTo>
                      <a:pt x="848" y="378"/>
                    </a:lnTo>
                    <a:lnTo>
                      <a:pt x="851" y="384"/>
                    </a:lnTo>
                    <a:lnTo>
                      <a:pt x="851" y="407"/>
                    </a:lnTo>
                    <a:lnTo>
                      <a:pt x="846" y="421"/>
                    </a:lnTo>
                    <a:lnTo>
                      <a:pt x="835" y="433"/>
                    </a:lnTo>
                    <a:lnTo>
                      <a:pt x="808" y="448"/>
                    </a:lnTo>
                    <a:lnTo>
                      <a:pt x="794" y="455"/>
                    </a:lnTo>
                    <a:lnTo>
                      <a:pt x="782" y="459"/>
                    </a:lnTo>
                    <a:lnTo>
                      <a:pt x="773" y="462"/>
                    </a:lnTo>
                    <a:lnTo>
                      <a:pt x="770" y="464"/>
                    </a:lnTo>
                    <a:lnTo>
                      <a:pt x="738" y="560"/>
                    </a:lnTo>
                    <a:lnTo>
                      <a:pt x="738" y="564"/>
                    </a:lnTo>
                    <a:lnTo>
                      <a:pt x="741" y="569"/>
                    </a:lnTo>
                    <a:lnTo>
                      <a:pt x="746" y="578"/>
                    </a:lnTo>
                    <a:lnTo>
                      <a:pt x="753" y="590"/>
                    </a:lnTo>
                    <a:lnTo>
                      <a:pt x="764" y="603"/>
                    </a:lnTo>
                    <a:lnTo>
                      <a:pt x="773" y="615"/>
                    </a:lnTo>
                    <a:lnTo>
                      <a:pt x="781" y="630"/>
                    </a:lnTo>
                    <a:lnTo>
                      <a:pt x="785" y="645"/>
                    </a:lnTo>
                    <a:lnTo>
                      <a:pt x="782" y="662"/>
                    </a:lnTo>
                    <a:lnTo>
                      <a:pt x="771" y="679"/>
                    </a:lnTo>
                    <a:lnTo>
                      <a:pt x="703" y="748"/>
                    </a:lnTo>
                    <a:lnTo>
                      <a:pt x="691" y="758"/>
                    </a:lnTo>
                    <a:lnTo>
                      <a:pt x="682" y="768"/>
                    </a:lnTo>
                    <a:lnTo>
                      <a:pt x="676" y="775"/>
                    </a:lnTo>
                    <a:lnTo>
                      <a:pt x="673" y="777"/>
                    </a:lnTo>
                    <a:lnTo>
                      <a:pt x="668" y="781"/>
                    </a:lnTo>
                    <a:lnTo>
                      <a:pt x="662" y="786"/>
                    </a:lnTo>
                    <a:lnTo>
                      <a:pt x="654" y="789"/>
                    </a:lnTo>
                    <a:lnTo>
                      <a:pt x="644" y="789"/>
                    </a:lnTo>
                    <a:lnTo>
                      <a:pt x="630" y="786"/>
                    </a:lnTo>
                    <a:lnTo>
                      <a:pt x="615" y="777"/>
                    </a:lnTo>
                    <a:lnTo>
                      <a:pt x="598" y="764"/>
                    </a:lnTo>
                    <a:lnTo>
                      <a:pt x="586" y="755"/>
                    </a:lnTo>
                    <a:lnTo>
                      <a:pt x="578" y="751"/>
                    </a:lnTo>
                    <a:lnTo>
                      <a:pt x="574" y="748"/>
                    </a:lnTo>
                    <a:lnTo>
                      <a:pt x="571" y="746"/>
                    </a:lnTo>
                    <a:lnTo>
                      <a:pt x="568" y="746"/>
                    </a:lnTo>
                    <a:lnTo>
                      <a:pt x="561" y="745"/>
                    </a:lnTo>
                    <a:lnTo>
                      <a:pt x="554" y="745"/>
                    </a:lnTo>
                    <a:lnTo>
                      <a:pt x="546" y="746"/>
                    </a:lnTo>
                    <a:lnTo>
                      <a:pt x="539" y="749"/>
                    </a:lnTo>
                    <a:lnTo>
                      <a:pt x="493" y="758"/>
                    </a:lnTo>
                    <a:lnTo>
                      <a:pt x="481" y="760"/>
                    </a:lnTo>
                    <a:lnTo>
                      <a:pt x="476" y="761"/>
                    </a:lnTo>
                    <a:lnTo>
                      <a:pt x="472" y="761"/>
                    </a:lnTo>
                    <a:lnTo>
                      <a:pt x="469" y="763"/>
                    </a:lnTo>
                    <a:lnTo>
                      <a:pt x="461" y="771"/>
                    </a:lnTo>
                    <a:lnTo>
                      <a:pt x="458" y="777"/>
                    </a:lnTo>
                    <a:lnTo>
                      <a:pt x="453" y="789"/>
                    </a:lnTo>
                    <a:lnTo>
                      <a:pt x="447" y="804"/>
                    </a:lnTo>
                    <a:lnTo>
                      <a:pt x="438" y="822"/>
                    </a:lnTo>
                    <a:lnTo>
                      <a:pt x="428" y="838"/>
                    </a:lnTo>
                    <a:lnTo>
                      <a:pt x="417" y="851"/>
                    </a:lnTo>
                    <a:lnTo>
                      <a:pt x="403" y="858"/>
                    </a:lnTo>
                    <a:lnTo>
                      <a:pt x="242" y="815"/>
                    </a:lnTo>
                    <a:lnTo>
                      <a:pt x="240" y="813"/>
                    </a:lnTo>
                    <a:lnTo>
                      <a:pt x="236" y="812"/>
                    </a:lnTo>
                    <a:lnTo>
                      <a:pt x="230" y="806"/>
                    </a:lnTo>
                    <a:lnTo>
                      <a:pt x="224" y="798"/>
                    </a:lnTo>
                    <a:lnTo>
                      <a:pt x="221" y="786"/>
                    </a:lnTo>
                    <a:lnTo>
                      <a:pt x="219" y="771"/>
                    </a:lnTo>
                    <a:lnTo>
                      <a:pt x="222" y="737"/>
                    </a:lnTo>
                    <a:lnTo>
                      <a:pt x="224" y="722"/>
                    </a:lnTo>
                    <a:lnTo>
                      <a:pt x="224" y="708"/>
                    </a:lnTo>
                    <a:lnTo>
                      <a:pt x="219" y="694"/>
                    </a:lnTo>
                    <a:lnTo>
                      <a:pt x="211" y="685"/>
                    </a:lnTo>
                    <a:lnTo>
                      <a:pt x="202" y="677"/>
                    </a:lnTo>
                    <a:lnTo>
                      <a:pt x="192" y="668"/>
                    </a:lnTo>
                    <a:lnTo>
                      <a:pt x="172" y="648"/>
                    </a:lnTo>
                    <a:lnTo>
                      <a:pt x="164" y="639"/>
                    </a:lnTo>
                    <a:lnTo>
                      <a:pt x="155" y="630"/>
                    </a:lnTo>
                    <a:lnTo>
                      <a:pt x="151" y="627"/>
                    </a:lnTo>
                    <a:lnTo>
                      <a:pt x="141" y="626"/>
                    </a:lnTo>
                    <a:lnTo>
                      <a:pt x="129" y="627"/>
                    </a:lnTo>
                    <a:lnTo>
                      <a:pt x="119" y="630"/>
                    </a:lnTo>
                    <a:lnTo>
                      <a:pt x="88" y="633"/>
                    </a:lnTo>
                    <a:lnTo>
                      <a:pt x="71" y="633"/>
                    </a:lnTo>
                    <a:lnTo>
                      <a:pt x="59" y="632"/>
                    </a:lnTo>
                    <a:lnTo>
                      <a:pt x="52" y="627"/>
                    </a:lnTo>
                    <a:lnTo>
                      <a:pt x="47" y="619"/>
                    </a:lnTo>
                    <a:lnTo>
                      <a:pt x="30" y="569"/>
                    </a:lnTo>
                    <a:lnTo>
                      <a:pt x="26" y="552"/>
                    </a:lnTo>
                    <a:lnTo>
                      <a:pt x="21" y="539"/>
                    </a:lnTo>
                    <a:lnTo>
                      <a:pt x="20" y="529"/>
                    </a:lnTo>
                    <a:lnTo>
                      <a:pt x="17" y="519"/>
                    </a:lnTo>
                    <a:lnTo>
                      <a:pt x="12" y="503"/>
                    </a:lnTo>
                    <a:lnTo>
                      <a:pt x="8" y="487"/>
                    </a:lnTo>
                    <a:lnTo>
                      <a:pt x="5" y="470"/>
                    </a:lnTo>
                    <a:lnTo>
                      <a:pt x="1" y="456"/>
                    </a:lnTo>
                    <a:lnTo>
                      <a:pt x="0" y="448"/>
                    </a:lnTo>
                    <a:lnTo>
                      <a:pt x="1" y="444"/>
                    </a:lnTo>
                    <a:lnTo>
                      <a:pt x="17" y="429"/>
                    </a:lnTo>
                    <a:lnTo>
                      <a:pt x="32" y="419"/>
                    </a:lnTo>
                    <a:lnTo>
                      <a:pt x="59" y="407"/>
                    </a:lnTo>
                    <a:lnTo>
                      <a:pt x="73" y="400"/>
                    </a:lnTo>
                    <a:lnTo>
                      <a:pt x="85" y="390"/>
                    </a:lnTo>
                    <a:lnTo>
                      <a:pt x="93" y="381"/>
                    </a:lnTo>
                    <a:lnTo>
                      <a:pt x="96" y="369"/>
                    </a:lnTo>
                    <a:lnTo>
                      <a:pt x="99" y="352"/>
                    </a:lnTo>
                    <a:lnTo>
                      <a:pt x="103" y="334"/>
                    </a:lnTo>
                    <a:lnTo>
                      <a:pt x="108" y="317"/>
                    </a:lnTo>
                    <a:lnTo>
                      <a:pt x="113" y="303"/>
                    </a:lnTo>
                    <a:lnTo>
                      <a:pt x="114" y="294"/>
                    </a:lnTo>
                    <a:lnTo>
                      <a:pt x="108" y="279"/>
                    </a:lnTo>
                    <a:lnTo>
                      <a:pt x="103" y="273"/>
                    </a:lnTo>
                    <a:lnTo>
                      <a:pt x="102" y="270"/>
                    </a:lnTo>
                    <a:lnTo>
                      <a:pt x="68" y="226"/>
                    </a:lnTo>
                    <a:lnTo>
                      <a:pt x="67" y="224"/>
                    </a:lnTo>
                    <a:lnTo>
                      <a:pt x="64" y="220"/>
                    </a:lnTo>
                    <a:lnTo>
                      <a:pt x="62" y="212"/>
                    </a:lnTo>
                    <a:lnTo>
                      <a:pt x="64" y="201"/>
                    </a:lnTo>
                    <a:lnTo>
                      <a:pt x="70" y="191"/>
                    </a:lnTo>
                    <a:lnTo>
                      <a:pt x="183" y="74"/>
                    </a:lnTo>
                    <a:lnTo>
                      <a:pt x="184" y="73"/>
                    </a:lnTo>
                    <a:lnTo>
                      <a:pt x="189" y="70"/>
                    </a:lnTo>
                    <a:lnTo>
                      <a:pt x="195" y="65"/>
                    </a:lnTo>
                    <a:lnTo>
                      <a:pt x="204" y="64"/>
                    </a:lnTo>
                    <a:lnTo>
                      <a:pt x="215" y="65"/>
                    </a:lnTo>
                    <a:lnTo>
                      <a:pt x="227" y="73"/>
                    </a:lnTo>
                    <a:lnTo>
                      <a:pt x="280" y="111"/>
                    </a:lnTo>
                    <a:lnTo>
                      <a:pt x="281" y="113"/>
                    </a:lnTo>
                    <a:lnTo>
                      <a:pt x="288" y="114"/>
                    </a:lnTo>
                    <a:lnTo>
                      <a:pt x="297" y="116"/>
                    </a:lnTo>
                    <a:lnTo>
                      <a:pt x="312" y="113"/>
                    </a:lnTo>
                    <a:lnTo>
                      <a:pt x="358" y="99"/>
                    </a:lnTo>
                    <a:lnTo>
                      <a:pt x="368" y="97"/>
                    </a:lnTo>
                    <a:lnTo>
                      <a:pt x="373" y="96"/>
                    </a:lnTo>
                    <a:lnTo>
                      <a:pt x="376" y="96"/>
                    </a:lnTo>
                    <a:lnTo>
                      <a:pt x="382" y="94"/>
                    </a:lnTo>
                    <a:lnTo>
                      <a:pt x="390" y="88"/>
                    </a:lnTo>
                    <a:lnTo>
                      <a:pt x="399" y="73"/>
                    </a:lnTo>
                    <a:lnTo>
                      <a:pt x="400" y="70"/>
                    </a:lnTo>
                    <a:lnTo>
                      <a:pt x="403" y="62"/>
                    </a:lnTo>
                    <a:lnTo>
                      <a:pt x="408" y="53"/>
                    </a:lnTo>
                    <a:lnTo>
                      <a:pt x="412" y="41"/>
                    </a:lnTo>
                    <a:lnTo>
                      <a:pt x="417" y="30"/>
                    </a:lnTo>
                    <a:lnTo>
                      <a:pt x="420" y="21"/>
                    </a:lnTo>
                    <a:lnTo>
                      <a:pt x="425" y="13"/>
                    </a:lnTo>
                    <a:lnTo>
                      <a:pt x="431" y="6"/>
                    </a:lnTo>
                    <a:lnTo>
                      <a:pt x="440" y="1"/>
                    </a:lnTo>
                    <a:lnTo>
                      <a:pt x="452"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85" name="Freeform 12"/>
              <p:cNvSpPr>
                <a:spLocks noEditPoints="1"/>
              </p:cNvSpPr>
              <p:nvPr/>
            </p:nvSpPr>
            <p:spPr bwMode="auto">
              <a:xfrm>
                <a:off x="4986672" y="2935262"/>
                <a:ext cx="182281" cy="183155"/>
              </a:xfrm>
              <a:custGeom>
                <a:avLst/>
                <a:gdLst/>
                <a:ahLst/>
                <a:cxnLst>
                  <a:cxn ang="0">
                    <a:pos x="209" y="104"/>
                  </a:cxn>
                  <a:cxn ang="0">
                    <a:pos x="181" y="107"/>
                  </a:cxn>
                  <a:cxn ang="0">
                    <a:pos x="155" y="118"/>
                  </a:cxn>
                  <a:cxn ang="0">
                    <a:pos x="134" y="134"/>
                  </a:cxn>
                  <a:cxn ang="0">
                    <a:pos x="117" y="157"/>
                  </a:cxn>
                  <a:cxn ang="0">
                    <a:pos x="107" y="182"/>
                  </a:cxn>
                  <a:cxn ang="0">
                    <a:pos x="102" y="211"/>
                  </a:cxn>
                  <a:cxn ang="0">
                    <a:pos x="107" y="238"/>
                  </a:cxn>
                  <a:cxn ang="0">
                    <a:pos x="117" y="264"/>
                  </a:cxn>
                  <a:cxn ang="0">
                    <a:pos x="134" y="285"/>
                  </a:cxn>
                  <a:cxn ang="0">
                    <a:pos x="155" y="302"/>
                  </a:cxn>
                  <a:cxn ang="0">
                    <a:pos x="181" y="313"/>
                  </a:cxn>
                  <a:cxn ang="0">
                    <a:pos x="209" y="318"/>
                  </a:cxn>
                  <a:cxn ang="0">
                    <a:pos x="237" y="313"/>
                  </a:cxn>
                  <a:cxn ang="0">
                    <a:pos x="262" y="302"/>
                  </a:cxn>
                  <a:cxn ang="0">
                    <a:pos x="285" y="285"/>
                  </a:cxn>
                  <a:cxn ang="0">
                    <a:pos x="301" y="264"/>
                  </a:cxn>
                  <a:cxn ang="0">
                    <a:pos x="312" y="238"/>
                  </a:cxn>
                  <a:cxn ang="0">
                    <a:pos x="315" y="211"/>
                  </a:cxn>
                  <a:cxn ang="0">
                    <a:pos x="312" y="182"/>
                  </a:cxn>
                  <a:cxn ang="0">
                    <a:pos x="301" y="157"/>
                  </a:cxn>
                  <a:cxn ang="0">
                    <a:pos x="285" y="134"/>
                  </a:cxn>
                  <a:cxn ang="0">
                    <a:pos x="262" y="118"/>
                  </a:cxn>
                  <a:cxn ang="0">
                    <a:pos x="237" y="107"/>
                  </a:cxn>
                  <a:cxn ang="0">
                    <a:pos x="209" y="104"/>
                  </a:cxn>
                  <a:cxn ang="0">
                    <a:pos x="209" y="0"/>
                  </a:cxn>
                  <a:cxn ang="0">
                    <a:pos x="251" y="5"/>
                  </a:cxn>
                  <a:cxn ang="0">
                    <a:pos x="291" y="17"/>
                  </a:cxn>
                  <a:cxn ang="0">
                    <a:pos x="326" y="37"/>
                  </a:cxn>
                  <a:cxn ang="0">
                    <a:pos x="358" y="63"/>
                  </a:cxn>
                  <a:cxn ang="0">
                    <a:pos x="382" y="93"/>
                  </a:cxn>
                  <a:cxn ang="0">
                    <a:pos x="402" y="128"/>
                  </a:cxn>
                  <a:cxn ang="0">
                    <a:pos x="414" y="168"/>
                  </a:cxn>
                  <a:cxn ang="0">
                    <a:pos x="418" y="211"/>
                  </a:cxn>
                  <a:cxn ang="0">
                    <a:pos x="414" y="252"/>
                  </a:cxn>
                  <a:cxn ang="0">
                    <a:pos x="402" y="292"/>
                  </a:cxn>
                  <a:cxn ang="0">
                    <a:pos x="382" y="327"/>
                  </a:cxn>
                  <a:cxn ang="0">
                    <a:pos x="358" y="359"/>
                  </a:cxn>
                  <a:cxn ang="0">
                    <a:pos x="326" y="383"/>
                  </a:cxn>
                  <a:cxn ang="0">
                    <a:pos x="291" y="403"/>
                  </a:cxn>
                  <a:cxn ang="0">
                    <a:pos x="251" y="415"/>
                  </a:cxn>
                  <a:cxn ang="0">
                    <a:pos x="209" y="420"/>
                  </a:cxn>
                  <a:cxn ang="0">
                    <a:pos x="167" y="415"/>
                  </a:cxn>
                  <a:cxn ang="0">
                    <a:pos x="128" y="403"/>
                  </a:cxn>
                  <a:cxn ang="0">
                    <a:pos x="93" y="383"/>
                  </a:cxn>
                  <a:cxn ang="0">
                    <a:pos x="61" y="359"/>
                  </a:cxn>
                  <a:cxn ang="0">
                    <a:pos x="37" y="327"/>
                  </a:cxn>
                  <a:cxn ang="0">
                    <a:pos x="17" y="292"/>
                  </a:cxn>
                  <a:cxn ang="0">
                    <a:pos x="5" y="252"/>
                  </a:cxn>
                  <a:cxn ang="0">
                    <a:pos x="0" y="211"/>
                  </a:cxn>
                  <a:cxn ang="0">
                    <a:pos x="5" y="168"/>
                  </a:cxn>
                  <a:cxn ang="0">
                    <a:pos x="17" y="128"/>
                  </a:cxn>
                  <a:cxn ang="0">
                    <a:pos x="37" y="93"/>
                  </a:cxn>
                  <a:cxn ang="0">
                    <a:pos x="61" y="63"/>
                  </a:cxn>
                  <a:cxn ang="0">
                    <a:pos x="93" y="37"/>
                  </a:cxn>
                  <a:cxn ang="0">
                    <a:pos x="128" y="17"/>
                  </a:cxn>
                  <a:cxn ang="0">
                    <a:pos x="167" y="5"/>
                  </a:cxn>
                  <a:cxn ang="0">
                    <a:pos x="209" y="0"/>
                  </a:cxn>
                </a:cxnLst>
                <a:rect l="0" t="0" r="r" b="b"/>
                <a:pathLst>
                  <a:path w="418" h="420">
                    <a:moveTo>
                      <a:pt x="209" y="104"/>
                    </a:moveTo>
                    <a:lnTo>
                      <a:pt x="181" y="107"/>
                    </a:lnTo>
                    <a:lnTo>
                      <a:pt x="155" y="118"/>
                    </a:lnTo>
                    <a:lnTo>
                      <a:pt x="134" y="134"/>
                    </a:lnTo>
                    <a:lnTo>
                      <a:pt x="117" y="157"/>
                    </a:lnTo>
                    <a:lnTo>
                      <a:pt x="107" y="182"/>
                    </a:lnTo>
                    <a:lnTo>
                      <a:pt x="102" y="211"/>
                    </a:lnTo>
                    <a:lnTo>
                      <a:pt x="107" y="238"/>
                    </a:lnTo>
                    <a:lnTo>
                      <a:pt x="117" y="264"/>
                    </a:lnTo>
                    <a:lnTo>
                      <a:pt x="134" y="285"/>
                    </a:lnTo>
                    <a:lnTo>
                      <a:pt x="155" y="302"/>
                    </a:lnTo>
                    <a:lnTo>
                      <a:pt x="181" y="313"/>
                    </a:lnTo>
                    <a:lnTo>
                      <a:pt x="209" y="318"/>
                    </a:lnTo>
                    <a:lnTo>
                      <a:pt x="237" y="313"/>
                    </a:lnTo>
                    <a:lnTo>
                      <a:pt x="262" y="302"/>
                    </a:lnTo>
                    <a:lnTo>
                      <a:pt x="285" y="285"/>
                    </a:lnTo>
                    <a:lnTo>
                      <a:pt x="301" y="264"/>
                    </a:lnTo>
                    <a:lnTo>
                      <a:pt x="312" y="238"/>
                    </a:lnTo>
                    <a:lnTo>
                      <a:pt x="315" y="211"/>
                    </a:lnTo>
                    <a:lnTo>
                      <a:pt x="312" y="182"/>
                    </a:lnTo>
                    <a:lnTo>
                      <a:pt x="301" y="157"/>
                    </a:lnTo>
                    <a:lnTo>
                      <a:pt x="285" y="134"/>
                    </a:lnTo>
                    <a:lnTo>
                      <a:pt x="262" y="118"/>
                    </a:lnTo>
                    <a:lnTo>
                      <a:pt x="237" y="107"/>
                    </a:lnTo>
                    <a:lnTo>
                      <a:pt x="209" y="104"/>
                    </a:lnTo>
                    <a:close/>
                    <a:moveTo>
                      <a:pt x="209" y="0"/>
                    </a:moveTo>
                    <a:lnTo>
                      <a:pt x="251" y="5"/>
                    </a:lnTo>
                    <a:lnTo>
                      <a:pt x="291" y="17"/>
                    </a:lnTo>
                    <a:lnTo>
                      <a:pt x="326" y="37"/>
                    </a:lnTo>
                    <a:lnTo>
                      <a:pt x="358" y="63"/>
                    </a:lnTo>
                    <a:lnTo>
                      <a:pt x="382" y="93"/>
                    </a:lnTo>
                    <a:lnTo>
                      <a:pt x="402" y="128"/>
                    </a:lnTo>
                    <a:lnTo>
                      <a:pt x="414" y="168"/>
                    </a:lnTo>
                    <a:lnTo>
                      <a:pt x="418" y="211"/>
                    </a:lnTo>
                    <a:lnTo>
                      <a:pt x="414" y="252"/>
                    </a:lnTo>
                    <a:lnTo>
                      <a:pt x="402" y="292"/>
                    </a:lnTo>
                    <a:lnTo>
                      <a:pt x="382" y="327"/>
                    </a:lnTo>
                    <a:lnTo>
                      <a:pt x="358" y="359"/>
                    </a:lnTo>
                    <a:lnTo>
                      <a:pt x="326" y="383"/>
                    </a:lnTo>
                    <a:lnTo>
                      <a:pt x="291" y="403"/>
                    </a:lnTo>
                    <a:lnTo>
                      <a:pt x="251" y="415"/>
                    </a:lnTo>
                    <a:lnTo>
                      <a:pt x="209" y="420"/>
                    </a:lnTo>
                    <a:lnTo>
                      <a:pt x="167" y="415"/>
                    </a:lnTo>
                    <a:lnTo>
                      <a:pt x="128" y="403"/>
                    </a:lnTo>
                    <a:lnTo>
                      <a:pt x="93" y="383"/>
                    </a:lnTo>
                    <a:lnTo>
                      <a:pt x="61" y="359"/>
                    </a:lnTo>
                    <a:lnTo>
                      <a:pt x="37" y="327"/>
                    </a:lnTo>
                    <a:lnTo>
                      <a:pt x="17" y="292"/>
                    </a:lnTo>
                    <a:lnTo>
                      <a:pt x="5" y="252"/>
                    </a:lnTo>
                    <a:lnTo>
                      <a:pt x="0" y="211"/>
                    </a:lnTo>
                    <a:lnTo>
                      <a:pt x="5" y="168"/>
                    </a:lnTo>
                    <a:lnTo>
                      <a:pt x="17" y="128"/>
                    </a:lnTo>
                    <a:lnTo>
                      <a:pt x="37" y="93"/>
                    </a:lnTo>
                    <a:lnTo>
                      <a:pt x="61" y="63"/>
                    </a:lnTo>
                    <a:lnTo>
                      <a:pt x="93" y="37"/>
                    </a:lnTo>
                    <a:lnTo>
                      <a:pt x="128" y="17"/>
                    </a:lnTo>
                    <a:lnTo>
                      <a:pt x="167" y="5"/>
                    </a:lnTo>
                    <a:lnTo>
                      <a:pt x="209"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grpSp>
      </p:grpSp>
      <p:grpSp>
        <p:nvGrpSpPr>
          <p:cNvPr id="92" name="Group 91"/>
          <p:cNvGrpSpPr/>
          <p:nvPr/>
        </p:nvGrpSpPr>
        <p:grpSpPr>
          <a:xfrm>
            <a:off x="6706633" y="3999682"/>
            <a:ext cx="1294496" cy="1273715"/>
            <a:chOff x="6706633" y="3999682"/>
            <a:chExt cx="1294496" cy="1273715"/>
          </a:xfrm>
        </p:grpSpPr>
        <p:sp>
          <p:nvSpPr>
            <p:cNvPr id="12" name="Freeform 33"/>
            <p:cNvSpPr>
              <a:spLocks/>
            </p:cNvSpPr>
            <p:nvPr/>
          </p:nvSpPr>
          <p:spPr bwMode="auto">
            <a:xfrm>
              <a:off x="6706633" y="3999682"/>
              <a:ext cx="1294496" cy="1273715"/>
            </a:xfrm>
            <a:custGeom>
              <a:avLst/>
              <a:gdLst>
                <a:gd name="T0" fmla="*/ 921 w 2119"/>
                <a:gd name="T1" fmla="*/ 0 h 2083"/>
                <a:gd name="T2" fmla="*/ 908 w 2119"/>
                <a:gd name="T3" fmla="*/ 85 h 2083"/>
                <a:gd name="T4" fmla="*/ 928 w 2119"/>
                <a:gd name="T5" fmla="*/ 188 h 2083"/>
                <a:gd name="T6" fmla="*/ 986 w 2119"/>
                <a:gd name="T7" fmla="*/ 275 h 2083"/>
                <a:gd name="T8" fmla="*/ 1071 w 2119"/>
                <a:gd name="T9" fmla="*/ 332 h 2083"/>
                <a:gd name="T10" fmla="*/ 1176 w 2119"/>
                <a:gd name="T11" fmla="*/ 353 h 2083"/>
                <a:gd name="T12" fmla="*/ 1280 w 2119"/>
                <a:gd name="T13" fmla="*/ 332 h 2083"/>
                <a:gd name="T14" fmla="*/ 1367 w 2119"/>
                <a:gd name="T15" fmla="*/ 275 h 2083"/>
                <a:gd name="T16" fmla="*/ 1424 w 2119"/>
                <a:gd name="T17" fmla="*/ 188 h 2083"/>
                <a:gd name="T18" fmla="*/ 1444 w 2119"/>
                <a:gd name="T19" fmla="*/ 85 h 2083"/>
                <a:gd name="T20" fmla="*/ 1431 w 2119"/>
                <a:gd name="T21" fmla="*/ 0 h 2083"/>
                <a:gd name="T22" fmla="*/ 2110 w 2119"/>
                <a:gd name="T23" fmla="*/ 186 h 2083"/>
                <a:gd name="T24" fmla="*/ 2058 w 2119"/>
                <a:gd name="T25" fmla="*/ 549 h 2083"/>
                <a:gd name="T26" fmla="*/ 1966 w 2119"/>
                <a:gd name="T27" fmla="*/ 896 h 2083"/>
                <a:gd name="T28" fmla="*/ 1834 w 2119"/>
                <a:gd name="T29" fmla="*/ 1226 h 2083"/>
                <a:gd name="T30" fmla="*/ 1666 w 2119"/>
                <a:gd name="T31" fmla="*/ 1536 h 2083"/>
                <a:gd name="T32" fmla="*/ 1465 w 2119"/>
                <a:gd name="T33" fmla="*/ 1823 h 2083"/>
                <a:gd name="T34" fmla="*/ 1233 w 2119"/>
                <a:gd name="T35" fmla="*/ 2083 h 2083"/>
                <a:gd name="T36" fmla="*/ 634 w 2119"/>
                <a:gd name="T37" fmla="*/ 1486 h 2083"/>
                <a:gd name="T38" fmla="*/ 640 w 2119"/>
                <a:gd name="T39" fmla="*/ 1532 h 2083"/>
                <a:gd name="T40" fmla="*/ 620 w 2119"/>
                <a:gd name="T41" fmla="*/ 1619 h 2083"/>
                <a:gd name="T42" fmla="*/ 566 w 2119"/>
                <a:gd name="T43" fmla="*/ 1688 h 2083"/>
                <a:gd name="T44" fmla="*/ 488 w 2119"/>
                <a:gd name="T45" fmla="*/ 1727 h 2083"/>
                <a:gd name="T46" fmla="*/ 396 w 2119"/>
                <a:gd name="T47" fmla="*/ 1727 h 2083"/>
                <a:gd name="T48" fmla="*/ 318 w 2119"/>
                <a:gd name="T49" fmla="*/ 1688 h 2083"/>
                <a:gd name="T50" fmla="*/ 263 w 2119"/>
                <a:gd name="T51" fmla="*/ 1619 h 2083"/>
                <a:gd name="T52" fmla="*/ 242 w 2119"/>
                <a:gd name="T53" fmla="*/ 1532 h 2083"/>
                <a:gd name="T54" fmla="*/ 263 w 2119"/>
                <a:gd name="T55" fmla="*/ 1446 h 2083"/>
                <a:gd name="T56" fmla="*/ 318 w 2119"/>
                <a:gd name="T57" fmla="*/ 1377 h 2083"/>
                <a:gd name="T58" fmla="*/ 396 w 2119"/>
                <a:gd name="T59" fmla="*/ 1338 h 2083"/>
                <a:gd name="T60" fmla="*/ 466 w 2119"/>
                <a:gd name="T61" fmla="*/ 1335 h 2083"/>
                <a:gd name="T62" fmla="*/ 414 w 2119"/>
                <a:gd name="T63" fmla="*/ 1266 h 2083"/>
                <a:gd name="T64" fmla="*/ 80 w 2119"/>
                <a:gd name="T65" fmla="*/ 765 h 2083"/>
                <a:gd name="T66" fmla="*/ 211 w 2119"/>
                <a:gd name="T67" fmla="*/ 573 h 2083"/>
                <a:gd name="T68" fmla="*/ 307 w 2119"/>
                <a:gd name="T69" fmla="*/ 356 h 2083"/>
                <a:gd name="T70" fmla="*/ 364 w 2119"/>
                <a:gd name="T71" fmla="*/ 123 h 20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19" h="2083">
                  <a:moveTo>
                    <a:pt x="375" y="0"/>
                  </a:moveTo>
                  <a:lnTo>
                    <a:pt x="921" y="0"/>
                  </a:lnTo>
                  <a:lnTo>
                    <a:pt x="910" y="42"/>
                  </a:lnTo>
                  <a:lnTo>
                    <a:pt x="908" y="85"/>
                  </a:lnTo>
                  <a:lnTo>
                    <a:pt x="912" y="138"/>
                  </a:lnTo>
                  <a:lnTo>
                    <a:pt x="928" y="188"/>
                  </a:lnTo>
                  <a:lnTo>
                    <a:pt x="952" y="234"/>
                  </a:lnTo>
                  <a:lnTo>
                    <a:pt x="986" y="275"/>
                  </a:lnTo>
                  <a:lnTo>
                    <a:pt x="1026" y="307"/>
                  </a:lnTo>
                  <a:lnTo>
                    <a:pt x="1071" y="332"/>
                  </a:lnTo>
                  <a:lnTo>
                    <a:pt x="1122" y="347"/>
                  </a:lnTo>
                  <a:lnTo>
                    <a:pt x="1176" y="353"/>
                  </a:lnTo>
                  <a:lnTo>
                    <a:pt x="1230" y="347"/>
                  </a:lnTo>
                  <a:lnTo>
                    <a:pt x="1280" y="332"/>
                  </a:lnTo>
                  <a:lnTo>
                    <a:pt x="1326" y="307"/>
                  </a:lnTo>
                  <a:lnTo>
                    <a:pt x="1367" y="275"/>
                  </a:lnTo>
                  <a:lnTo>
                    <a:pt x="1398" y="234"/>
                  </a:lnTo>
                  <a:lnTo>
                    <a:pt x="1424" y="188"/>
                  </a:lnTo>
                  <a:lnTo>
                    <a:pt x="1439" y="138"/>
                  </a:lnTo>
                  <a:lnTo>
                    <a:pt x="1444" y="85"/>
                  </a:lnTo>
                  <a:lnTo>
                    <a:pt x="1441" y="42"/>
                  </a:lnTo>
                  <a:lnTo>
                    <a:pt x="1431" y="0"/>
                  </a:lnTo>
                  <a:lnTo>
                    <a:pt x="2119" y="0"/>
                  </a:lnTo>
                  <a:lnTo>
                    <a:pt x="2110" y="186"/>
                  </a:lnTo>
                  <a:lnTo>
                    <a:pt x="2090" y="369"/>
                  </a:lnTo>
                  <a:lnTo>
                    <a:pt x="2058" y="549"/>
                  </a:lnTo>
                  <a:lnTo>
                    <a:pt x="2017" y="724"/>
                  </a:lnTo>
                  <a:lnTo>
                    <a:pt x="1966" y="896"/>
                  </a:lnTo>
                  <a:lnTo>
                    <a:pt x="1905" y="1065"/>
                  </a:lnTo>
                  <a:lnTo>
                    <a:pt x="1834" y="1226"/>
                  </a:lnTo>
                  <a:lnTo>
                    <a:pt x="1755" y="1385"/>
                  </a:lnTo>
                  <a:lnTo>
                    <a:pt x="1666" y="1536"/>
                  </a:lnTo>
                  <a:lnTo>
                    <a:pt x="1570" y="1682"/>
                  </a:lnTo>
                  <a:lnTo>
                    <a:pt x="1465" y="1823"/>
                  </a:lnTo>
                  <a:lnTo>
                    <a:pt x="1354" y="1958"/>
                  </a:lnTo>
                  <a:lnTo>
                    <a:pt x="1233" y="2083"/>
                  </a:lnTo>
                  <a:lnTo>
                    <a:pt x="710" y="1560"/>
                  </a:lnTo>
                  <a:lnTo>
                    <a:pt x="634" y="1486"/>
                  </a:lnTo>
                  <a:lnTo>
                    <a:pt x="640" y="1508"/>
                  </a:lnTo>
                  <a:lnTo>
                    <a:pt x="640" y="1532"/>
                  </a:lnTo>
                  <a:lnTo>
                    <a:pt x="636" y="1579"/>
                  </a:lnTo>
                  <a:lnTo>
                    <a:pt x="620" y="1619"/>
                  </a:lnTo>
                  <a:lnTo>
                    <a:pt x="597" y="1656"/>
                  </a:lnTo>
                  <a:lnTo>
                    <a:pt x="566" y="1688"/>
                  </a:lnTo>
                  <a:lnTo>
                    <a:pt x="529" y="1712"/>
                  </a:lnTo>
                  <a:lnTo>
                    <a:pt x="488" y="1727"/>
                  </a:lnTo>
                  <a:lnTo>
                    <a:pt x="442" y="1732"/>
                  </a:lnTo>
                  <a:lnTo>
                    <a:pt x="396" y="1727"/>
                  </a:lnTo>
                  <a:lnTo>
                    <a:pt x="355" y="1712"/>
                  </a:lnTo>
                  <a:lnTo>
                    <a:pt x="318" y="1688"/>
                  </a:lnTo>
                  <a:lnTo>
                    <a:pt x="287" y="1656"/>
                  </a:lnTo>
                  <a:lnTo>
                    <a:pt x="263" y="1619"/>
                  </a:lnTo>
                  <a:lnTo>
                    <a:pt x="248" y="1579"/>
                  </a:lnTo>
                  <a:lnTo>
                    <a:pt x="242" y="1532"/>
                  </a:lnTo>
                  <a:lnTo>
                    <a:pt x="248" y="1486"/>
                  </a:lnTo>
                  <a:lnTo>
                    <a:pt x="263" y="1446"/>
                  </a:lnTo>
                  <a:lnTo>
                    <a:pt x="287" y="1409"/>
                  </a:lnTo>
                  <a:lnTo>
                    <a:pt x="318" y="1377"/>
                  </a:lnTo>
                  <a:lnTo>
                    <a:pt x="355" y="1355"/>
                  </a:lnTo>
                  <a:lnTo>
                    <a:pt x="396" y="1338"/>
                  </a:lnTo>
                  <a:lnTo>
                    <a:pt x="442" y="1335"/>
                  </a:lnTo>
                  <a:lnTo>
                    <a:pt x="466" y="1335"/>
                  </a:lnTo>
                  <a:lnTo>
                    <a:pt x="488" y="1340"/>
                  </a:lnTo>
                  <a:lnTo>
                    <a:pt x="414" y="1266"/>
                  </a:lnTo>
                  <a:lnTo>
                    <a:pt x="0" y="852"/>
                  </a:lnTo>
                  <a:lnTo>
                    <a:pt x="80" y="765"/>
                  </a:lnTo>
                  <a:lnTo>
                    <a:pt x="150" y="671"/>
                  </a:lnTo>
                  <a:lnTo>
                    <a:pt x="211" y="573"/>
                  </a:lnTo>
                  <a:lnTo>
                    <a:pt x="265" y="467"/>
                  </a:lnTo>
                  <a:lnTo>
                    <a:pt x="307" y="356"/>
                  </a:lnTo>
                  <a:lnTo>
                    <a:pt x="340" y="242"/>
                  </a:lnTo>
                  <a:lnTo>
                    <a:pt x="364" y="123"/>
                  </a:lnTo>
                  <a:lnTo>
                    <a:pt x="375"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TextBox 23"/>
            <p:cNvSpPr txBox="1"/>
            <p:nvPr/>
          </p:nvSpPr>
          <p:spPr>
            <a:xfrm>
              <a:off x="7076622" y="4346771"/>
              <a:ext cx="919071" cy="400110"/>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Marco inter-generacional</a:t>
              </a:r>
            </a:p>
          </p:txBody>
        </p:sp>
        <p:grpSp>
          <p:nvGrpSpPr>
            <p:cNvPr id="31" name="Group 30"/>
            <p:cNvGrpSpPr>
              <a:grpSpLocks noChangeAspect="1"/>
            </p:cNvGrpSpPr>
            <p:nvPr/>
          </p:nvGrpSpPr>
          <p:grpSpPr>
            <a:xfrm>
              <a:off x="6905329" y="4153404"/>
              <a:ext cx="222388" cy="304920"/>
              <a:chOff x="5891213" y="646113"/>
              <a:chExt cx="868363" cy="1190626"/>
            </a:xfrm>
            <a:solidFill>
              <a:schemeClr val="bg1"/>
            </a:solidFill>
          </p:grpSpPr>
          <p:sp>
            <p:nvSpPr>
              <p:cNvPr id="76" name="Freeform 12"/>
              <p:cNvSpPr>
                <a:spLocks noEditPoints="1"/>
              </p:cNvSpPr>
              <p:nvPr/>
            </p:nvSpPr>
            <p:spPr bwMode="auto">
              <a:xfrm>
                <a:off x="5891213" y="1006476"/>
                <a:ext cx="831850" cy="830263"/>
              </a:xfrm>
              <a:custGeom>
                <a:avLst/>
                <a:gdLst/>
                <a:ahLst/>
                <a:cxnLst>
                  <a:cxn ang="0">
                    <a:pos x="224" y="55"/>
                  </a:cxn>
                  <a:cxn ang="0">
                    <a:pos x="155" y="80"/>
                  </a:cxn>
                  <a:cxn ang="0">
                    <a:pos x="101" y="126"/>
                  </a:cxn>
                  <a:cxn ang="0">
                    <a:pos x="64" y="188"/>
                  </a:cxn>
                  <a:cxn ang="0">
                    <a:pos x="51" y="262"/>
                  </a:cxn>
                  <a:cxn ang="0">
                    <a:pos x="64" y="335"/>
                  </a:cxn>
                  <a:cxn ang="0">
                    <a:pos x="101" y="397"/>
                  </a:cxn>
                  <a:cxn ang="0">
                    <a:pos x="155" y="443"/>
                  </a:cxn>
                  <a:cxn ang="0">
                    <a:pos x="224" y="468"/>
                  </a:cxn>
                  <a:cxn ang="0">
                    <a:pos x="300" y="468"/>
                  </a:cxn>
                  <a:cxn ang="0">
                    <a:pos x="368" y="443"/>
                  </a:cxn>
                  <a:cxn ang="0">
                    <a:pos x="423" y="397"/>
                  </a:cxn>
                  <a:cxn ang="0">
                    <a:pos x="458" y="335"/>
                  </a:cxn>
                  <a:cxn ang="0">
                    <a:pos x="471" y="262"/>
                  </a:cxn>
                  <a:cxn ang="0">
                    <a:pos x="458" y="188"/>
                  </a:cxn>
                  <a:cxn ang="0">
                    <a:pos x="423" y="126"/>
                  </a:cxn>
                  <a:cxn ang="0">
                    <a:pos x="368" y="80"/>
                  </a:cxn>
                  <a:cxn ang="0">
                    <a:pos x="300" y="55"/>
                  </a:cxn>
                  <a:cxn ang="0">
                    <a:pos x="261" y="0"/>
                  </a:cxn>
                  <a:cxn ang="0">
                    <a:pos x="344" y="12"/>
                  </a:cxn>
                  <a:cxn ang="0">
                    <a:pos x="416" y="51"/>
                  </a:cxn>
                  <a:cxn ang="0">
                    <a:pos x="473" y="107"/>
                  </a:cxn>
                  <a:cxn ang="0">
                    <a:pos x="511" y="179"/>
                  </a:cxn>
                  <a:cxn ang="0">
                    <a:pos x="524" y="262"/>
                  </a:cxn>
                  <a:cxn ang="0">
                    <a:pos x="511" y="344"/>
                  </a:cxn>
                  <a:cxn ang="0">
                    <a:pos x="473" y="416"/>
                  </a:cxn>
                  <a:cxn ang="0">
                    <a:pos x="416" y="472"/>
                  </a:cxn>
                  <a:cxn ang="0">
                    <a:pos x="344" y="511"/>
                  </a:cxn>
                  <a:cxn ang="0">
                    <a:pos x="261" y="523"/>
                  </a:cxn>
                  <a:cxn ang="0">
                    <a:pos x="179" y="511"/>
                  </a:cxn>
                  <a:cxn ang="0">
                    <a:pos x="108" y="472"/>
                  </a:cxn>
                  <a:cxn ang="0">
                    <a:pos x="51" y="416"/>
                  </a:cxn>
                  <a:cxn ang="0">
                    <a:pos x="13" y="344"/>
                  </a:cxn>
                  <a:cxn ang="0">
                    <a:pos x="0" y="262"/>
                  </a:cxn>
                  <a:cxn ang="0">
                    <a:pos x="13" y="179"/>
                  </a:cxn>
                  <a:cxn ang="0">
                    <a:pos x="51" y="107"/>
                  </a:cxn>
                  <a:cxn ang="0">
                    <a:pos x="108" y="51"/>
                  </a:cxn>
                  <a:cxn ang="0">
                    <a:pos x="179" y="12"/>
                  </a:cxn>
                  <a:cxn ang="0">
                    <a:pos x="261" y="0"/>
                  </a:cxn>
                </a:cxnLst>
                <a:rect l="0" t="0" r="r" b="b"/>
                <a:pathLst>
                  <a:path w="524" h="523">
                    <a:moveTo>
                      <a:pt x="261" y="51"/>
                    </a:moveTo>
                    <a:lnTo>
                      <a:pt x="224" y="55"/>
                    </a:lnTo>
                    <a:lnTo>
                      <a:pt x="188" y="64"/>
                    </a:lnTo>
                    <a:lnTo>
                      <a:pt x="155" y="80"/>
                    </a:lnTo>
                    <a:lnTo>
                      <a:pt x="127" y="101"/>
                    </a:lnTo>
                    <a:lnTo>
                      <a:pt x="101" y="126"/>
                    </a:lnTo>
                    <a:lnTo>
                      <a:pt x="81" y="156"/>
                    </a:lnTo>
                    <a:lnTo>
                      <a:pt x="64" y="188"/>
                    </a:lnTo>
                    <a:lnTo>
                      <a:pt x="55" y="224"/>
                    </a:lnTo>
                    <a:lnTo>
                      <a:pt x="51" y="262"/>
                    </a:lnTo>
                    <a:lnTo>
                      <a:pt x="55" y="299"/>
                    </a:lnTo>
                    <a:lnTo>
                      <a:pt x="64" y="335"/>
                    </a:lnTo>
                    <a:lnTo>
                      <a:pt x="81" y="368"/>
                    </a:lnTo>
                    <a:lnTo>
                      <a:pt x="101" y="397"/>
                    </a:lnTo>
                    <a:lnTo>
                      <a:pt x="127" y="422"/>
                    </a:lnTo>
                    <a:lnTo>
                      <a:pt x="155" y="443"/>
                    </a:lnTo>
                    <a:lnTo>
                      <a:pt x="188" y="459"/>
                    </a:lnTo>
                    <a:lnTo>
                      <a:pt x="224" y="468"/>
                    </a:lnTo>
                    <a:lnTo>
                      <a:pt x="261" y="472"/>
                    </a:lnTo>
                    <a:lnTo>
                      <a:pt x="300" y="468"/>
                    </a:lnTo>
                    <a:lnTo>
                      <a:pt x="334" y="459"/>
                    </a:lnTo>
                    <a:lnTo>
                      <a:pt x="368" y="443"/>
                    </a:lnTo>
                    <a:lnTo>
                      <a:pt x="397" y="422"/>
                    </a:lnTo>
                    <a:lnTo>
                      <a:pt x="423" y="397"/>
                    </a:lnTo>
                    <a:lnTo>
                      <a:pt x="443" y="368"/>
                    </a:lnTo>
                    <a:lnTo>
                      <a:pt x="458" y="335"/>
                    </a:lnTo>
                    <a:lnTo>
                      <a:pt x="467" y="299"/>
                    </a:lnTo>
                    <a:lnTo>
                      <a:pt x="471" y="262"/>
                    </a:lnTo>
                    <a:lnTo>
                      <a:pt x="467" y="224"/>
                    </a:lnTo>
                    <a:lnTo>
                      <a:pt x="458" y="188"/>
                    </a:lnTo>
                    <a:lnTo>
                      <a:pt x="443" y="156"/>
                    </a:lnTo>
                    <a:lnTo>
                      <a:pt x="423" y="126"/>
                    </a:lnTo>
                    <a:lnTo>
                      <a:pt x="397" y="101"/>
                    </a:lnTo>
                    <a:lnTo>
                      <a:pt x="368" y="80"/>
                    </a:lnTo>
                    <a:lnTo>
                      <a:pt x="334" y="64"/>
                    </a:lnTo>
                    <a:lnTo>
                      <a:pt x="300" y="55"/>
                    </a:lnTo>
                    <a:lnTo>
                      <a:pt x="261" y="51"/>
                    </a:lnTo>
                    <a:close/>
                    <a:moveTo>
                      <a:pt x="261" y="0"/>
                    </a:moveTo>
                    <a:lnTo>
                      <a:pt x="304" y="3"/>
                    </a:lnTo>
                    <a:lnTo>
                      <a:pt x="344" y="12"/>
                    </a:lnTo>
                    <a:lnTo>
                      <a:pt x="382" y="29"/>
                    </a:lnTo>
                    <a:lnTo>
                      <a:pt x="416" y="51"/>
                    </a:lnTo>
                    <a:lnTo>
                      <a:pt x="447" y="76"/>
                    </a:lnTo>
                    <a:lnTo>
                      <a:pt x="473" y="107"/>
                    </a:lnTo>
                    <a:lnTo>
                      <a:pt x="494" y="142"/>
                    </a:lnTo>
                    <a:lnTo>
                      <a:pt x="511" y="179"/>
                    </a:lnTo>
                    <a:lnTo>
                      <a:pt x="520" y="220"/>
                    </a:lnTo>
                    <a:lnTo>
                      <a:pt x="524" y="262"/>
                    </a:lnTo>
                    <a:lnTo>
                      <a:pt x="520" y="304"/>
                    </a:lnTo>
                    <a:lnTo>
                      <a:pt x="511" y="344"/>
                    </a:lnTo>
                    <a:lnTo>
                      <a:pt x="494" y="381"/>
                    </a:lnTo>
                    <a:lnTo>
                      <a:pt x="473" y="416"/>
                    </a:lnTo>
                    <a:lnTo>
                      <a:pt x="447" y="446"/>
                    </a:lnTo>
                    <a:lnTo>
                      <a:pt x="416" y="472"/>
                    </a:lnTo>
                    <a:lnTo>
                      <a:pt x="382" y="494"/>
                    </a:lnTo>
                    <a:lnTo>
                      <a:pt x="344" y="511"/>
                    </a:lnTo>
                    <a:lnTo>
                      <a:pt x="304" y="519"/>
                    </a:lnTo>
                    <a:lnTo>
                      <a:pt x="261" y="523"/>
                    </a:lnTo>
                    <a:lnTo>
                      <a:pt x="219" y="519"/>
                    </a:lnTo>
                    <a:lnTo>
                      <a:pt x="179" y="511"/>
                    </a:lnTo>
                    <a:lnTo>
                      <a:pt x="142" y="494"/>
                    </a:lnTo>
                    <a:lnTo>
                      <a:pt x="108" y="472"/>
                    </a:lnTo>
                    <a:lnTo>
                      <a:pt x="77" y="446"/>
                    </a:lnTo>
                    <a:lnTo>
                      <a:pt x="51" y="416"/>
                    </a:lnTo>
                    <a:lnTo>
                      <a:pt x="29" y="381"/>
                    </a:lnTo>
                    <a:lnTo>
                      <a:pt x="13" y="344"/>
                    </a:lnTo>
                    <a:lnTo>
                      <a:pt x="4" y="304"/>
                    </a:lnTo>
                    <a:lnTo>
                      <a:pt x="0" y="262"/>
                    </a:lnTo>
                    <a:lnTo>
                      <a:pt x="4" y="220"/>
                    </a:lnTo>
                    <a:lnTo>
                      <a:pt x="13" y="179"/>
                    </a:lnTo>
                    <a:lnTo>
                      <a:pt x="29" y="142"/>
                    </a:lnTo>
                    <a:lnTo>
                      <a:pt x="51" y="107"/>
                    </a:lnTo>
                    <a:lnTo>
                      <a:pt x="77" y="76"/>
                    </a:lnTo>
                    <a:lnTo>
                      <a:pt x="108" y="51"/>
                    </a:lnTo>
                    <a:lnTo>
                      <a:pt x="142" y="29"/>
                    </a:lnTo>
                    <a:lnTo>
                      <a:pt x="179" y="12"/>
                    </a:lnTo>
                    <a:lnTo>
                      <a:pt x="219" y="3"/>
                    </a:lnTo>
                    <a:lnTo>
                      <a:pt x="261"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7" name="Freeform 13"/>
              <p:cNvSpPr>
                <a:spLocks noEditPoints="1"/>
              </p:cNvSpPr>
              <p:nvPr/>
            </p:nvSpPr>
            <p:spPr bwMode="auto">
              <a:xfrm>
                <a:off x="6081713" y="646113"/>
                <a:ext cx="447675" cy="319088"/>
              </a:xfrm>
              <a:custGeom>
                <a:avLst/>
                <a:gdLst/>
                <a:ahLst/>
                <a:cxnLst>
                  <a:cxn ang="0">
                    <a:pos x="113" y="23"/>
                  </a:cxn>
                  <a:cxn ang="0">
                    <a:pos x="66" y="38"/>
                  </a:cxn>
                  <a:cxn ang="0">
                    <a:pos x="34" y="65"/>
                  </a:cxn>
                  <a:cxn ang="0">
                    <a:pos x="21" y="101"/>
                  </a:cxn>
                  <a:cxn ang="0">
                    <a:pos x="35" y="138"/>
                  </a:cxn>
                  <a:cxn ang="0">
                    <a:pos x="71" y="165"/>
                  </a:cxn>
                  <a:cxn ang="0">
                    <a:pos x="123" y="179"/>
                  </a:cxn>
                  <a:cxn ang="0">
                    <a:pos x="104" y="141"/>
                  </a:cxn>
                  <a:cxn ang="0">
                    <a:pos x="86" y="133"/>
                  </a:cxn>
                  <a:cxn ang="0">
                    <a:pos x="80" y="116"/>
                  </a:cxn>
                  <a:cxn ang="0">
                    <a:pos x="86" y="98"/>
                  </a:cxn>
                  <a:cxn ang="0">
                    <a:pos x="104" y="91"/>
                  </a:cxn>
                  <a:cxn ang="0">
                    <a:pos x="191" y="95"/>
                  </a:cxn>
                  <a:cxn ang="0">
                    <a:pos x="204" y="116"/>
                  </a:cxn>
                  <a:cxn ang="0">
                    <a:pos x="191" y="137"/>
                  </a:cxn>
                  <a:cxn ang="0">
                    <a:pos x="159" y="141"/>
                  </a:cxn>
                  <a:cxn ang="0">
                    <a:pos x="187" y="174"/>
                  </a:cxn>
                  <a:cxn ang="0">
                    <a:pos x="232" y="154"/>
                  </a:cxn>
                  <a:cxn ang="0">
                    <a:pos x="258" y="120"/>
                  </a:cxn>
                  <a:cxn ang="0">
                    <a:pos x="259" y="82"/>
                  </a:cxn>
                  <a:cxn ang="0">
                    <a:pos x="235" y="51"/>
                  </a:cxn>
                  <a:cxn ang="0">
                    <a:pos x="194" y="28"/>
                  </a:cxn>
                  <a:cxn ang="0">
                    <a:pos x="141" y="20"/>
                  </a:cxn>
                  <a:cxn ang="0">
                    <a:pos x="173" y="2"/>
                  </a:cxn>
                  <a:cxn ang="0">
                    <a:pos x="230" y="22"/>
                  </a:cxn>
                  <a:cxn ang="0">
                    <a:pos x="268" y="56"/>
                  </a:cxn>
                  <a:cxn ang="0">
                    <a:pos x="282" y="101"/>
                  </a:cxn>
                  <a:cxn ang="0">
                    <a:pos x="268" y="145"/>
                  </a:cxn>
                  <a:cxn ang="0">
                    <a:pos x="230" y="179"/>
                  </a:cxn>
                  <a:cxn ang="0">
                    <a:pos x="173" y="198"/>
                  </a:cxn>
                  <a:cxn ang="0">
                    <a:pos x="109" y="198"/>
                  </a:cxn>
                  <a:cxn ang="0">
                    <a:pos x="54" y="179"/>
                  </a:cxn>
                  <a:cxn ang="0">
                    <a:pos x="14" y="145"/>
                  </a:cxn>
                  <a:cxn ang="0">
                    <a:pos x="0" y="101"/>
                  </a:cxn>
                  <a:cxn ang="0">
                    <a:pos x="14" y="56"/>
                  </a:cxn>
                  <a:cxn ang="0">
                    <a:pos x="54" y="22"/>
                  </a:cxn>
                  <a:cxn ang="0">
                    <a:pos x="109" y="2"/>
                  </a:cxn>
                </a:cxnLst>
                <a:rect l="0" t="0" r="r" b="b"/>
                <a:pathLst>
                  <a:path w="282" h="201">
                    <a:moveTo>
                      <a:pt x="141" y="20"/>
                    </a:moveTo>
                    <a:lnTo>
                      <a:pt x="113" y="23"/>
                    </a:lnTo>
                    <a:lnTo>
                      <a:pt x="89" y="28"/>
                    </a:lnTo>
                    <a:lnTo>
                      <a:pt x="66" y="38"/>
                    </a:lnTo>
                    <a:lnTo>
                      <a:pt x="48" y="51"/>
                    </a:lnTo>
                    <a:lnTo>
                      <a:pt x="34" y="65"/>
                    </a:lnTo>
                    <a:lnTo>
                      <a:pt x="23" y="82"/>
                    </a:lnTo>
                    <a:lnTo>
                      <a:pt x="21" y="101"/>
                    </a:lnTo>
                    <a:lnTo>
                      <a:pt x="25" y="120"/>
                    </a:lnTo>
                    <a:lnTo>
                      <a:pt x="35" y="138"/>
                    </a:lnTo>
                    <a:lnTo>
                      <a:pt x="50" y="154"/>
                    </a:lnTo>
                    <a:lnTo>
                      <a:pt x="71" y="165"/>
                    </a:lnTo>
                    <a:lnTo>
                      <a:pt x="95" y="174"/>
                    </a:lnTo>
                    <a:lnTo>
                      <a:pt x="123" y="179"/>
                    </a:lnTo>
                    <a:lnTo>
                      <a:pt x="123" y="141"/>
                    </a:lnTo>
                    <a:lnTo>
                      <a:pt x="104" y="141"/>
                    </a:lnTo>
                    <a:lnTo>
                      <a:pt x="94" y="138"/>
                    </a:lnTo>
                    <a:lnTo>
                      <a:pt x="86" y="133"/>
                    </a:lnTo>
                    <a:lnTo>
                      <a:pt x="81" y="125"/>
                    </a:lnTo>
                    <a:lnTo>
                      <a:pt x="80" y="116"/>
                    </a:lnTo>
                    <a:lnTo>
                      <a:pt x="81" y="106"/>
                    </a:lnTo>
                    <a:lnTo>
                      <a:pt x="86" y="98"/>
                    </a:lnTo>
                    <a:lnTo>
                      <a:pt x="94" y="93"/>
                    </a:lnTo>
                    <a:lnTo>
                      <a:pt x="104" y="91"/>
                    </a:lnTo>
                    <a:lnTo>
                      <a:pt x="178" y="91"/>
                    </a:lnTo>
                    <a:lnTo>
                      <a:pt x="191" y="95"/>
                    </a:lnTo>
                    <a:lnTo>
                      <a:pt x="200" y="104"/>
                    </a:lnTo>
                    <a:lnTo>
                      <a:pt x="204" y="116"/>
                    </a:lnTo>
                    <a:lnTo>
                      <a:pt x="200" y="128"/>
                    </a:lnTo>
                    <a:lnTo>
                      <a:pt x="191" y="137"/>
                    </a:lnTo>
                    <a:lnTo>
                      <a:pt x="178" y="141"/>
                    </a:lnTo>
                    <a:lnTo>
                      <a:pt x="159" y="141"/>
                    </a:lnTo>
                    <a:lnTo>
                      <a:pt x="159" y="179"/>
                    </a:lnTo>
                    <a:lnTo>
                      <a:pt x="187" y="174"/>
                    </a:lnTo>
                    <a:lnTo>
                      <a:pt x="212" y="165"/>
                    </a:lnTo>
                    <a:lnTo>
                      <a:pt x="232" y="154"/>
                    </a:lnTo>
                    <a:lnTo>
                      <a:pt x="248" y="138"/>
                    </a:lnTo>
                    <a:lnTo>
                      <a:pt x="258" y="120"/>
                    </a:lnTo>
                    <a:lnTo>
                      <a:pt x="262" y="101"/>
                    </a:lnTo>
                    <a:lnTo>
                      <a:pt x="259" y="82"/>
                    </a:lnTo>
                    <a:lnTo>
                      <a:pt x="249" y="65"/>
                    </a:lnTo>
                    <a:lnTo>
                      <a:pt x="235" y="51"/>
                    </a:lnTo>
                    <a:lnTo>
                      <a:pt x="217" y="38"/>
                    </a:lnTo>
                    <a:lnTo>
                      <a:pt x="194" y="28"/>
                    </a:lnTo>
                    <a:lnTo>
                      <a:pt x="169" y="23"/>
                    </a:lnTo>
                    <a:lnTo>
                      <a:pt x="141" y="20"/>
                    </a:lnTo>
                    <a:close/>
                    <a:moveTo>
                      <a:pt x="141" y="0"/>
                    </a:moveTo>
                    <a:lnTo>
                      <a:pt x="173" y="2"/>
                    </a:lnTo>
                    <a:lnTo>
                      <a:pt x="203" y="10"/>
                    </a:lnTo>
                    <a:lnTo>
                      <a:pt x="230" y="22"/>
                    </a:lnTo>
                    <a:lnTo>
                      <a:pt x="251" y="37"/>
                    </a:lnTo>
                    <a:lnTo>
                      <a:pt x="268" y="56"/>
                    </a:lnTo>
                    <a:lnTo>
                      <a:pt x="278" y="78"/>
                    </a:lnTo>
                    <a:lnTo>
                      <a:pt x="282" y="101"/>
                    </a:lnTo>
                    <a:lnTo>
                      <a:pt x="278" y="124"/>
                    </a:lnTo>
                    <a:lnTo>
                      <a:pt x="268" y="145"/>
                    </a:lnTo>
                    <a:lnTo>
                      <a:pt x="251" y="164"/>
                    </a:lnTo>
                    <a:lnTo>
                      <a:pt x="230" y="179"/>
                    </a:lnTo>
                    <a:lnTo>
                      <a:pt x="203" y="191"/>
                    </a:lnTo>
                    <a:lnTo>
                      <a:pt x="173" y="198"/>
                    </a:lnTo>
                    <a:lnTo>
                      <a:pt x="141" y="201"/>
                    </a:lnTo>
                    <a:lnTo>
                      <a:pt x="109" y="198"/>
                    </a:lnTo>
                    <a:lnTo>
                      <a:pt x="80" y="191"/>
                    </a:lnTo>
                    <a:lnTo>
                      <a:pt x="54" y="179"/>
                    </a:lnTo>
                    <a:lnTo>
                      <a:pt x="31" y="164"/>
                    </a:lnTo>
                    <a:lnTo>
                      <a:pt x="14" y="145"/>
                    </a:lnTo>
                    <a:lnTo>
                      <a:pt x="4" y="124"/>
                    </a:lnTo>
                    <a:lnTo>
                      <a:pt x="0" y="101"/>
                    </a:lnTo>
                    <a:lnTo>
                      <a:pt x="4" y="78"/>
                    </a:lnTo>
                    <a:lnTo>
                      <a:pt x="14" y="56"/>
                    </a:lnTo>
                    <a:lnTo>
                      <a:pt x="31" y="37"/>
                    </a:lnTo>
                    <a:lnTo>
                      <a:pt x="54" y="22"/>
                    </a:lnTo>
                    <a:lnTo>
                      <a:pt x="80" y="10"/>
                    </a:lnTo>
                    <a:lnTo>
                      <a:pt x="109" y="2"/>
                    </a:lnTo>
                    <a:lnTo>
                      <a:pt x="141"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8" name="Freeform 14"/>
              <p:cNvSpPr>
                <a:spLocks/>
              </p:cNvSpPr>
              <p:nvPr/>
            </p:nvSpPr>
            <p:spPr bwMode="auto">
              <a:xfrm>
                <a:off x="6218238" y="1196976"/>
                <a:ext cx="315913" cy="317500"/>
              </a:xfrm>
              <a:custGeom>
                <a:avLst/>
                <a:gdLst/>
                <a:ahLst/>
                <a:cxnLst>
                  <a:cxn ang="0">
                    <a:pos x="196" y="0"/>
                  </a:cxn>
                  <a:cxn ang="0">
                    <a:pos x="199" y="4"/>
                  </a:cxn>
                  <a:cxn ang="0">
                    <a:pos x="80" y="137"/>
                  </a:cxn>
                  <a:cxn ang="0">
                    <a:pos x="80" y="142"/>
                  </a:cxn>
                  <a:cxn ang="0">
                    <a:pos x="78" y="151"/>
                  </a:cxn>
                  <a:cxn ang="0">
                    <a:pos x="73" y="159"/>
                  </a:cxn>
                  <a:cxn ang="0">
                    <a:pos x="65" y="164"/>
                  </a:cxn>
                  <a:cxn ang="0">
                    <a:pos x="55" y="166"/>
                  </a:cxn>
                  <a:cxn ang="0">
                    <a:pos x="54" y="165"/>
                  </a:cxn>
                  <a:cxn ang="0">
                    <a:pos x="53" y="165"/>
                  </a:cxn>
                  <a:cxn ang="0">
                    <a:pos x="23" y="200"/>
                  </a:cxn>
                  <a:cxn ang="0">
                    <a:pos x="0" y="177"/>
                  </a:cxn>
                  <a:cxn ang="0">
                    <a:pos x="32" y="147"/>
                  </a:cxn>
                  <a:cxn ang="0">
                    <a:pos x="32" y="146"/>
                  </a:cxn>
                  <a:cxn ang="0">
                    <a:pos x="31" y="143"/>
                  </a:cxn>
                  <a:cxn ang="0">
                    <a:pos x="31" y="142"/>
                  </a:cxn>
                  <a:cxn ang="0">
                    <a:pos x="33" y="132"/>
                  </a:cxn>
                  <a:cxn ang="0">
                    <a:pos x="39" y="124"/>
                  </a:cxn>
                  <a:cxn ang="0">
                    <a:pos x="46" y="119"/>
                  </a:cxn>
                  <a:cxn ang="0">
                    <a:pos x="55" y="118"/>
                  </a:cxn>
                  <a:cxn ang="0">
                    <a:pos x="60" y="118"/>
                  </a:cxn>
                  <a:cxn ang="0">
                    <a:pos x="64" y="119"/>
                  </a:cxn>
                  <a:cxn ang="0">
                    <a:pos x="196" y="0"/>
                  </a:cxn>
                </a:cxnLst>
                <a:rect l="0" t="0" r="r" b="b"/>
                <a:pathLst>
                  <a:path w="199" h="200">
                    <a:moveTo>
                      <a:pt x="196" y="0"/>
                    </a:moveTo>
                    <a:lnTo>
                      <a:pt x="199" y="4"/>
                    </a:lnTo>
                    <a:lnTo>
                      <a:pt x="80" y="137"/>
                    </a:lnTo>
                    <a:lnTo>
                      <a:pt x="80" y="142"/>
                    </a:lnTo>
                    <a:lnTo>
                      <a:pt x="78" y="151"/>
                    </a:lnTo>
                    <a:lnTo>
                      <a:pt x="73" y="159"/>
                    </a:lnTo>
                    <a:lnTo>
                      <a:pt x="65" y="164"/>
                    </a:lnTo>
                    <a:lnTo>
                      <a:pt x="55" y="166"/>
                    </a:lnTo>
                    <a:lnTo>
                      <a:pt x="54" y="165"/>
                    </a:lnTo>
                    <a:lnTo>
                      <a:pt x="53" y="165"/>
                    </a:lnTo>
                    <a:lnTo>
                      <a:pt x="23" y="200"/>
                    </a:lnTo>
                    <a:lnTo>
                      <a:pt x="0" y="177"/>
                    </a:lnTo>
                    <a:lnTo>
                      <a:pt x="32" y="147"/>
                    </a:lnTo>
                    <a:lnTo>
                      <a:pt x="32" y="146"/>
                    </a:lnTo>
                    <a:lnTo>
                      <a:pt x="31" y="143"/>
                    </a:lnTo>
                    <a:lnTo>
                      <a:pt x="31" y="142"/>
                    </a:lnTo>
                    <a:lnTo>
                      <a:pt x="33" y="132"/>
                    </a:lnTo>
                    <a:lnTo>
                      <a:pt x="39" y="124"/>
                    </a:lnTo>
                    <a:lnTo>
                      <a:pt x="46" y="119"/>
                    </a:lnTo>
                    <a:lnTo>
                      <a:pt x="55" y="118"/>
                    </a:lnTo>
                    <a:lnTo>
                      <a:pt x="60" y="118"/>
                    </a:lnTo>
                    <a:lnTo>
                      <a:pt x="64" y="119"/>
                    </a:lnTo>
                    <a:lnTo>
                      <a:pt x="196"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9" name="Rectangle 15"/>
              <p:cNvSpPr>
                <a:spLocks noChangeArrowheads="1"/>
              </p:cNvSpPr>
              <p:nvPr/>
            </p:nvSpPr>
            <p:spPr bwMode="auto">
              <a:xfrm>
                <a:off x="6281738" y="1622426"/>
                <a:ext cx="58738" cy="101600"/>
              </a:xfrm>
              <a:prstGeom prst="rect">
                <a:avLst/>
              </a:prstGeom>
              <a:grpFill/>
              <a:ln w="0">
                <a:noFill/>
                <a:prstDash val="solid"/>
                <a:miter lim="800000"/>
                <a:headEnd/>
                <a:tailEnd/>
              </a:ln>
            </p:spPr>
            <p:txBody>
              <a:bodyPr vert="horz" wrap="square" lIns="68598" tIns="34299" rIns="68598" bIns="34299" numCol="1" anchor="t" anchorCtr="0" compatLnSpc="1">
                <a:prstTxWarp prst="textNoShape">
                  <a:avLst/>
                </a:prstTxWarp>
              </a:bodyPr>
              <a:lstStyle/>
              <a:p>
                <a:endParaRPr lang="en-US" sz="1800"/>
              </a:p>
            </p:txBody>
          </p:sp>
          <p:sp>
            <p:nvSpPr>
              <p:cNvPr id="80" name="Rectangle 16"/>
              <p:cNvSpPr>
                <a:spLocks noChangeArrowheads="1"/>
              </p:cNvSpPr>
              <p:nvPr/>
            </p:nvSpPr>
            <p:spPr bwMode="auto">
              <a:xfrm>
                <a:off x="6281738" y="1127126"/>
                <a:ext cx="58738" cy="101600"/>
              </a:xfrm>
              <a:prstGeom prst="rect">
                <a:avLst/>
              </a:prstGeom>
              <a:grpFill/>
              <a:ln w="0">
                <a:noFill/>
                <a:prstDash val="solid"/>
                <a:miter lim="800000"/>
                <a:headEnd/>
                <a:tailEnd/>
              </a:ln>
            </p:spPr>
            <p:txBody>
              <a:bodyPr vert="horz" wrap="square" lIns="68598" tIns="34299" rIns="68598" bIns="34299" numCol="1" anchor="t" anchorCtr="0" compatLnSpc="1">
                <a:prstTxWarp prst="textNoShape">
                  <a:avLst/>
                </a:prstTxWarp>
              </a:bodyPr>
              <a:lstStyle/>
              <a:p>
                <a:endParaRPr lang="en-US" sz="1800"/>
              </a:p>
            </p:txBody>
          </p:sp>
          <p:sp>
            <p:nvSpPr>
              <p:cNvPr id="81" name="Rectangle 17"/>
              <p:cNvSpPr>
                <a:spLocks noChangeArrowheads="1"/>
              </p:cNvSpPr>
              <p:nvPr/>
            </p:nvSpPr>
            <p:spPr bwMode="auto">
              <a:xfrm>
                <a:off x="6005513" y="1395413"/>
                <a:ext cx="98425" cy="61913"/>
              </a:xfrm>
              <a:prstGeom prst="rect">
                <a:avLst/>
              </a:prstGeom>
              <a:grpFill/>
              <a:ln w="0">
                <a:noFill/>
                <a:prstDash val="solid"/>
                <a:miter lim="800000"/>
                <a:headEnd/>
                <a:tailEnd/>
              </a:ln>
            </p:spPr>
            <p:txBody>
              <a:bodyPr vert="horz" wrap="square" lIns="68598" tIns="34299" rIns="68598" bIns="34299" numCol="1" anchor="t" anchorCtr="0" compatLnSpc="1">
                <a:prstTxWarp prst="textNoShape">
                  <a:avLst/>
                </a:prstTxWarp>
              </a:bodyPr>
              <a:lstStyle/>
              <a:p>
                <a:endParaRPr lang="en-US" sz="1800"/>
              </a:p>
            </p:txBody>
          </p:sp>
          <p:sp>
            <p:nvSpPr>
              <p:cNvPr id="82" name="Rectangle 18"/>
              <p:cNvSpPr>
                <a:spLocks noChangeArrowheads="1"/>
              </p:cNvSpPr>
              <p:nvPr/>
            </p:nvSpPr>
            <p:spPr bwMode="auto">
              <a:xfrm>
                <a:off x="6499225" y="1395413"/>
                <a:ext cx="100013" cy="61913"/>
              </a:xfrm>
              <a:prstGeom prst="rect">
                <a:avLst/>
              </a:prstGeom>
              <a:grpFill/>
              <a:ln w="0">
                <a:noFill/>
                <a:prstDash val="solid"/>
                <a:miter lim="800000"/>
                <a:headEnd/>
                <a:tailEnd/>
              </a:ln>
            </p:spPr>
            <p:txBody>
              <a:bodyPr vert="horz" wrap="square" lIns="68598" tIns="34299" rIns="68598" bIns="34299" numCol="1" anchor="t" anchorCtr="0" compatLnSpc="1">
                <a:prstTxWarp prst="textNoShape">
                  <a:avLst/>
                </a:prstTxWarp>
              </a:bodyPr>
              <a:lstStyle/>
              <a:p>
                <a:endParaRPr lang="en-US" sz="1800"/>
              </a:p>
            </p:txBody>
          </p:sp>
          <p:sp>
            <p:nvSpPr>
              <p:cNvPr id="83" name="Freeform 19"/>
              <p:cNvSpPr>
                <a:spLocks/>
              </p:cNvSpPr>
              <p:nvPr/>
            </p:nvSpPr>
            <p:spPr bwMode="auto">
              <a:xfrm>
                <a:off x="6621463" y="968376"/>
                <a:ext cx="138113" cy="139700"/>
              </a:xfrm>
              <a:custGeom>
                <a:avLst/>
                <a:gdLst/>
                <a:ahLst/>
                <a:cxnLst>
                  <a:cxn ang="0">
                    <a:pos x="30" y="0"/>
                  </a:cxn>
                  <a:cxn ang="0">
                    <a:pos x="39" y="6"/>
                  </a:cxn>
                  <a:cxn ang="0">
                    <a:pos x="82" y="44"/>
                  </a:cxn>
                  <a:cxn ang="0">
                    <a:pos x="87" y="53"/>
                  </a:cxn>
                  <a:cxn ang="0">
                    <a:pos x="87" y="63"/>
                  </a:cxn>
                  <a:cxn ang="0">
                    <a:pos x="82" y="72"/>
                  </a:cxn>
                  <a:cxn ang="0">
                    <a:pos x="74" y="77"/>
                  </a:cxn>
                  <a:cxn ang="0">
                    <a:pos x="64" y="77"/>
                  </a:cxn>
                  <a:cxn ang="0">
                    <a:pos x="55" y="73"/>
                  </a:cxn>
                  <a:cxn ang="0">
                    <a:pos x="54" y="72"/>
                  </a:cxn>
                  <a:cxn ang="0">
                    <a:pos x="39" y="88"/>
                  </a:cxn>
                  <a:cxn ang="0">
                    <a:pos x="0" y="50"/>
                  </a:cxn>
                  <a:cxn ang="0">
                    <a:pos x="14" y="35"/>
                  </a:cxn>
                  <a:cxn ang="0">
                    <a:pos x="13" y="35"/>
                  </a:cxn>
                  <a:cxn ang="0">
                    <a:pos x="7" y="26"/>
                  </a:cxn>
                  <a:cxn ang="0">
                    <a:pos x="7" y="16"/>
                  </a:cxn>
                  <a:cxn ang="0">
                    <a:pos x="13" y="7"/>
                  </a:cxn>
                  <a:cxn ang="0">
                    <a:pos x="20" y="2"/>
                  </a:cxn>
                  <a:cxn ang="0">
                    <a:pos x="30" y="0"/>
                  </a:cxn>
                </a:cxnLst>
                <a:rect l="0" t="0" r="r" b="b"/>
                <a:pathLst>
                  <a:path w="87" h="88">
                    <a:moveTo>
                      <a:pt x="30" y="0"/>
                    </a:moveTo>
                    <a:lnTo>
                      <a:pt x="39" y="6"/>
                    </a:lnTo>
                    <a:lnTo>
                      <a:pt x="82" y="44"/>
                    </a:lnTo>
                    <a:lnTo>
                      <a:pt x="87" y="53"/>
                    </a:lnTo>
                    <a:lnTo>
                      <a:pt x="87" y="63"/>
                    </a:lnTo>
                    <a:lnTo>
                      <a:pt x="82" y="72"/>
                    </a:lnTo>
                    <a:lnTo>
                      <a:pt x="74" y="77"/>
                    </a:lnTo>
                    <a:lnTo>
                      <a:pt x="64" y="77"/>
                    </a:lnTo>
                    <a:lnTo>
                      <a:pt x="55" y="73"/>
                    </a:lnTo>
                    <a:lnTo>
                      <a:pt x="54" y="72"/>
                    </a:lnTo>
                    <a:lnTo>
                      <a:pt x="39" y="88"/>
                    </a:lnTo>
                    <a:lnTo>
                      <a:pt x="0" y="50"/>
                    </a:lnTo>
                    <a:lnTo>
                      <a:pt x="14" y="35"/>
                    </a:lnTo>
                    <a:lnTo>
                      <a:pt x="13" y="35"/>
                    </a:lnTo>
                    <a:lnTo>
                      <a:pt x="7" y="26"/>
                    </a:lnTo>
                    <a:lnTo>
                      <a:pt x="7" y="16"/>
                    </a:lnTo>
                    <a:lnTo>
                      <a:pt x="13" y="7"/>
                    </a:lnTo>
                    <a:lnTo>
                      <a:pt x="20" y="2"/>
                    </a:lnTo>
                    <a:lnTo>
                      <a:pt x="30"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grpSp>
      </p:grpSp>
      <p:grpSp>
        <p:nvGrpSpPr>
          <p:cNvPr id="32" name="Group 31"/>
          <p:cNvGrpSpPr>
            <a:grpSpLocks noChangeAspect="1"/>
          </p:cNvGrpSpPr>
          <p:nvPr/>
        </p:nvGrpSpPr>
        <p:grpSpPr>
          <a:xfrm>
            <a:off x="5589981" y="4719084"/>
            <a:ext cx="261872" cy="277200"/>
            <a:chOff x="2170372" y="5531617"/>
            <a:chExt cx="374103" cy="396000"/>
          </a:xfrm>
          <a:solidFill>
            <a:schemeClr val="bg1"/>
          </a:solidFill>
        </p:grpSpPr>
        <p:sp>
          <p:nvSpPr>
            <p:cNvPr id="67" name="Freeform 39"/>
            <p:cNvSpPr>
              <a:spLocks/>
            </p:cNvSpPr>
            <p:nvPr/>
          </p:nvSpPr>
          <p:spPr bwMode="auto">
            <a:xfrm>
              <a:off x="2190391" y="5816262"/>
              <a:ext cx="50673" cy="50047"/>
            </a:xfrm>
            <a:custGeom>
              <a:avLst/>
              <a:gdLst/>
              <a:ahLst/>
              <a:cxnLst>
                <a:cxn ang="0">
                  <a:pos x="41" y="0"/>
                </a:cxn>
                <a:cxn ang="0">
                  <a:pos x="57" y="2"/>
                </a:cxn>
                <a:cxn ang="0">
                  <a:pos x="69" y="11"/>
                </a:cxn>
                <a:cxn ang="0">
                  <a:pos x="78" y="24"/>
                </a:cxn>
                <a:cxn ang="0">
                  <a:pos x="81" y="41"/>
                </a:cxn>
                <a:cxn ang="0">
                  <a:pos x="78" y="56"/>
                </a:cxn>
                <a:cxn ang="0">
                  <a:pos x="69" y="69"/>
                </a:cxn>
                <a:cxn ang="0">
                  <a:pos x="57" y="78"/>
                </a:cxn>
                <a:cxn ang="0">
                  <a:pos x="41" y="80"/>
                </a:cxn>
                <a:cxn ang="0">
                  <a:pos x="25" y="78"/>
                </a:cxn>
                <a:cxn ang="0">
                  <a:pos x="12" y="69"/>
                </a:cxn>
                <a:cxn ang="0">
                  <a:pos x="3" y="56"/>
                </a:cxn>
                <a:cxn ang="0">
                  <a:pos x="0" y="41"/>
                </a:cxn>
                <a:cxn ang="0">
                  <a:pos x="3" y="24"/>
                </a:cxn>
                <a:cxn ang="0">
                  <a:pos x="12" y="11"/>
                </a:cxn>
                <a:cxn ang="0">
                  <a:pos x="25" y="2"/>
                </a:cxn>
                <a:cxn ang="0">
                  <a:pos x="41" y="0"/>
                </a:cxn>
              </a:cxnLst>
              <a:rect l="0" t="0" r="r" b="b"/>
              <a:pathLst>
                <a:path w="81" h="80">
                  <a:moveTo>
                    <a:pt x="41" y="0"/>
                  </a:moveTo>
                  <a:lnTo>
                    <a:pt x="57" y="2"/>
                  </a:lnTo>
                  <a:lnTo>
                    <a:pt x="69" y="11"/>
                  </a:lnTo>
                  <a:lnTo>
                    <a:pt x="78" y="24"/>
                  </a:lnTo>
                  <a:lnTo>
                    <a:pt x="81" y="41"/>
                  </a:lnTo>
                  <a:lnTo>
                    <a:pt x="78" y="56"/>
                  </a:lnTo>
                  <a:lnTo>
                    <a:pt x="69" y="69"/>
                  </a:lnTo>
                  <a:lnTo>
                    <a:pt x="57" y="78"/>
                  </a:lnTo>
                  <a:lnTo>
                    <a:pt x="41" y="80"/>
                  </a:lnTo>
                  <a:lnTo>
                    <a:pt x="25" y="78"/>
                  </a:lnTo>
                  <a:lnTo>
                    <a:pt x="12" y="69"/>
                  </a:lnTo>
                  <a:lnTo>
                    <a:pt x="3" y="56"/>
                  </a:lnTo>
                  <a:lnTo>
                    <a:pt x="0" y="41"/>
                  </a:lnTo>
                  <a:lnTo>
                    <a:pt x="3" y="24"/>
                  </a:lnTo>
                  <a:lnTo>
                    <a:pt x="12" y="11"/>
                  </a:lnTo>
                  <a:lnTo>
                    <a:pt x="25" y="2"/>
                  </a:lnTo>
                  <a:lnTo>
                    <a:pt x="41"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8" name="Freeform 40"/>
            <p:cNvSpPr>
              <a:spLocks/>
            </p:cNvSpPr>
            <p:nvPr/>
          </p:nvSpPr>
          <p:spPr bwMode="auto">
            <a:xfrm>
              <a:off x="2170372" y="5877570"/>
              <a:ext cx="91336" cy="50047"/>
            </a:xfrm>
            <a:custGeom>
              <a:avLst/>
              <a:gdLst/>
              <a:ahLst/>
              <a:cxnLst>
                <a:cxn ang="0">
                  <a:pos x="33" y="0"/>
                </a:cxn>
                <a:cxn ang="0">
                  <a:pos x="73" y="59"/>
                </a:cxn>
                <a:cxn ang="0">
                  <a:pos x="113" y="0"/>
                </a:cxn>
                <a:cxn ang="0">
                  <a:pos x="126" y="9"/>
                </a:cxn>
                <a:cxn ang="0">
                  <a:pos x="137" y="22"/>
                </a:cxn>
                <a:cxn ang="0">
                  <a:pos x="144" y="37"/>
                </a:cxn>
                <a:cxn ang="0">
                  <a:pos x="146" y="55"/>
                </a:cxn>
                <a:cxn ang="0">
                  <a:pos x="146" y="80"/>
                </a:cxn>
                <a:cxn ang="0">
                  <a:pos x="0" y="80"/>
                </a:cxn>
                <a:cxn ang="0">
                  <a:pos x="0" y="55"/>
                </a:cxn>
                <a:cxn ang="0">
                  <a:pos x="3" y="37"/>
                </a:cxn>
                <a:cxn ang="0">
                  <a:pos x="9" y="22"/>
                </a:cxn>
                <a:cxn ang="0">
                  <a:pos x="19" y="9"/>
                </a:cxn>
                <a:cxn ang="0">
                  <a:pos x="33" y="0"/>
                </a:cxn>
              </a:cxnLst>
              <a:rect l="0" t="0" r="r" b="b"/>
              <a:pathLst>
                <a:path w="146" h="80">
                  <a:moveTo>
                    <a:pt x="33" y="0"/>
                  </a:moveTo>
                  <a:lnTo>
                    <a:pt x="73" y="59"/>
                  </a:lnTo>
                  <a:lnTo>
                    <a:pt x="113" y="0"/>
                  </a:lnTo>
                  <a:lnTo>
                    <a:pt x="126" y="9"/>
                  </a:lnTo>
                  <a:lnTo>
                    <a:pt x="137" y="22"/>
                  </a:lnTo>
                  <a:lnTo>
                    <a:pt x="144" y="37"/>
                  </a:lnTo>
                  <a:lnTo>
                    <a:pt x="146" y="55"/>
                  </a:lnTo>
                  <a:lnTo>
                    <a:pt x="146" y="80"/>
                  </a:lnTo>
                  <a:lnTo>
                    <a:pt x="0" y="80"/>
                  </a:lnTo>
                  <a:lnTo>
                    <a:pt x="0" y="55"/>
                  </a:lnTo>
                  <a:lnTo>
                    <a:pt x="3" y="37"/>
                  </a:lnTo>
                  <a:lnTo>
                    <a:pt x="9" y="22"/>
                  </a:lnTo>
                  <a:lnTo>
                    <a:pt x="19" y="9"/>
                  </a:lnTo>
                  <a:lnTo>
                    <a:pt x="33"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9" name="Freeform 41"/>
            <p:cNvSpPr>
              <a:spLocks/>
            </p:cNvSpPr>
            <p:nvPr/>
          </p:nvSpPr>
          <p:spPr bwMode="auto">
            <a:xfrm>
              <a:off x="2332400" y="5816262"/>
              <a:ext cx="50673" cy="50047"/>
            </a:xfrm>
            <a:custGeom>
              <a:avLst/>
              <a:gdLst/>
              <a:ahLst/>
              <a:cxnLst>
                <a:cxn ang="0">
                  <a:pos x="40" y="0"/>
                </a:cxn>
                <a:cxn ang="0">
                  <a:pos x="56" y="2"/>
                </a:cxn>
                <a:cxn ang="0">
                  <a:pos x="69" y="11"/>
                </a:cxn>
                <a:cxn ang="0">
                  <a:pos x="78" y="24"/>
                </a:cxn>
                <a:cxn ang="0">
                  <a:pos x="81" y="41"/>
                </a:cxn>
                <a:cxn ang="0">
                  <a:pos x="78" y="56"/>
                </a:cxn>
                <a:cxn ang="0">
                  <a:pos x="69" y="69"/>
                </a:cxn>
                <a:cxn ang="0">
                  <a:pos x="56" y="78"/>
                </a:cxn>
                <a:cxn ang="0">
                  <a:pos x="40" y="80"/>
                </a:cxn>
                <a:cxn ang="0">
                  <a:pos x="24" y="78"/>
                </a:cxn>
                <a:cxn ang="0">
                  <a:pos x="11" y="69"/>
                </a:cxn>
                <a:cxn ang="0">
                  <a:pos x="2" y="56"/>
                </a:cxn>
                <a:cxn ang="0">
                  <a:pos x="0" y="41"/>
                </a:cxn>
                <a:cxn ang="0">
                  <a:pos x="2" y="24"/>
                </a:cxn>
                <a:cxn ang="0">
                  <a:pos x="11" y="11"/>
                </a:cxn>
                <a:cxn ang="0">
                  <a:pos x="24" y="2"/>
                </a:cxn>
                <a:cxn ang="0">
                  <a:pos x="40" y="0"/>
                </a:cxn>
              </a:cxnLst>
              <a:rect l="0" t="0" r="r" b="b"/>
              <a:pathLst>
                <a:path w="81" h="80">
                  <a:moveTo>
                    <a:pt x="40" y="0"/>
                  </a:moveTo>
                  <a:lnTo>
                    <a:pt x="56" y="2"/>
                  </a:lnTo>
                  <a:lnTo>
                    <a:pt x="69" y="11"/>
                  </a:lnTo>
                  <a:lnTo>
                    <a:pt x="78" y="24"/>
                  </a:lnTo>
                  <a:lnTo>
                    <a:pt x="81" y="41"/>
                  </a:lnTo>
                  <a:lnTo>
                    <a:pt x="78" y="56"/>
                  </a:lnTo>
                  <a:lnTo>
                    <a:pt x="69" y="69"/>
                  </a:lnTo>
                  <a:lnTo>
                    <a:pt x="56" y="78"/>
                  </a:lnTo>
                  <a:lnTo>
                    <a:pt x="40" y="80"/>
                  </a:lnTo>
                  <a:lnTo>
                    <a:pt x="24" y="78"/>
                  </a:lnTo>
                  <a:lnTo>
                    <a:pt x="11" y="69"/>
                  </a:lnTo>
                  <a:lnTo>
                    <a:pt x="2" y="56"/>
                  </a:lnTo>
                  <a:lnTo>
                    <a:pt x="0" y="41"/>
                  </a:lnTo>
                  <a:lnTo>
                    <a:pt x="2" y="24"/>
                  </a:lnTo>
                  <a:lnTo>
                    <a:pt x="11" y="11"/>
                  </a:lnTo>
                  <a:lnTo>
                    <a:pt x="24" y="2"/>
                  </a:lnTo>
                  <a:lnTo>
                    <a:pt x="40"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0" name="Freeform 42"/>
            <p:cNvSpPr>
              <a:spLocks/>
            </p:cNvSpPr>
            <p:nvPr/>
          </p:nvSpPr>
          <p:spPr bwMode="auto">
            <a:xfrm>
              <a:off x="2311755" y="5877570"/>
              <a:ext cx="91962" cy="50047"/>
            </a:xfrm>
            <a:custGeom>
              <a:avLst/>
              <a:gdLst/>
              <a:ahLst/>
              <a:cxnLst>
                <a:cxn ang="0">
                  <a:pos x="34" y="0"/>
                </a:cxn>
                <a:cxn ang="0">
                  <a:pos x="74" y="59"/>
                </a:cxn>
                <a:cxn ang="0">
                  <a:pos x="112" y="0"/>
                </a:cxn>
                <a:cxn ang="0">
                  <a:pos x="126" y="9"/>
                </a:cxn>
                <a:cxn ang="0">
                  <a:pos x="137" y="22"/>
                </a:cxn>
                <a:cxn ang="0">
                  <a:pos x="144" y="37"/>
                </a:cxn>
                <a:cxn ang="0">
                  <a:pos x="147" y="55"/>
                </a:cxn>
                <a:cxn ang="0">
                  <a:pos x="147" y="80"/>
                </a:cxn>
                <a:cxn ang="0">
                  <a:pos x="0" y="80"/>
                </a:cxn>
                <a:cxn ang="0">
                  <a:pos x="0" y="55"/>
                </a:cxn>
                <a:cxn ang="0">
                  <a:pos x="2" y="37"/>
                </a:cxn>
                <a:cxn ang="0">
                  <a:pos x="9" y="22"/>
                </a:cxn>
                <a:cxn ang="0">
                  <a:pos x="20" y="9"/>
                </a:cxn>
                <a:cxn ang="0">
                  <a:pos x="34" y="0"/>
                </a:cxn>
              </a:cxnLst>
              <a:rect l="0" t="0" r="r" b="b"/>
              <a:pathLst>
                <a:path w="147" h="80">
                  <a:moveTo>
                    <a:pt x="34" y="0"/>
                  </a:moveTo>
                  <a:lnTo>
                    <a:pt x="74" y="59"/>
                  </a:lnTo>
                  <a:lnTo>
                    <a:pt x="112" y="0"/>
                  </a:lnTo>
                  <a:lnTo>
                    <a:pt x="126" y="9"/>
                  </a:lnTo>
                  <a:lnTo>
                    <a:pt x="137" y="22"/>
                  </a:lnTo>
                  <a:lnTo>
                    <a:pt x="144" y="37"/>
                  </a:lnTo>
                  <a:lnTo>
                    <a:pt x="147" y="55"/>
                  </a:lnTo>
                  <a:lnTo>
                    <a:pt x="147" y="80"/>
                  </a:lnTo>
                  <a:lnTo>
                    <a:pt x="0" y="80"/>
                  </a:lnTo>
                  <a:lnTo>
                    <a:pt x="0" y="55"/>
                  </a:lnTo>
                  <a:lnTo>
                    <a:pt x="2" y="37"/>
                  </a:lnTo>
                  <a:lnTo>
                    <a:pt x="9" y="22"/>
                  </a:lnTo>
                  <a:lnTo>
                    <a:pt x="20" y="9"/>
                  </a:lnTo>
                  <a:lnTo>
                    <a:pt x="3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1" name="Freeform 43"/>
            <p:cNvSpPr>
              <a:spLocks/>
            </p:cNvSpPr>
            <p:nvPr/>
          </p:nvSpPr>
          <p:spPr bwMode="auto">
            <a:xfrm>
              <a:off x="2474409" y="5816262"/>
              <a:ext cx="50047" cy="50047"/>
            </a:xfrm>
            <a:custGeom>
              <a:avLst/>
              <a:gdLst/>
              <a:ahLst/>
              <a:cxnLst>
                <a:cxn ang="0">
                  <a:pos x="39" y="0"/>
                </a:cxn>
                <a:cxn ang="0">
                  <a:pos x="56" y="2"/>
                </a:cxn>
                <a:cxn ang="0">
                  <a:pos x="69" y="11"/>
                </a:cxn>
                <a:cxn ang="0">
                  <a:pos x="78" y="24"/>
                </a:cxn>
                <a:cxn ang="0">
                  <a:pos x="80" y="41"/>
                </a:cxn>
                <a:cxn ang="0">
                  <a:pos x="78" y="56"/>
                </a:cxn>
                <a:cxn ang="0">
                  <a:pos x="69" y="69"/>
                </a:cxn>
                <a:cxn ang="0">
                  <a:pos x="56" y="78"/>
                </a:cxn>
                <a:cxn ang="0">
                  <a:pos x="39" y="80"/>
                </a:cxn>
                <a:cxn ang="0">
                  <a:pos x="24" y="78"/>
                </a:cxn>
                <a:cxn ang="0">
                  <a:pos x="11" y="69"/>
                </a:cxn>
                <a:cxn ang="0">
                  <a:pos x="2" y="56"/>
                </a:cxn>
                <a:cxn ang="0">
                  <a:pos x="0" y="41"/>
                </a:cxn>
                <a:cxn ang="0">
                  <a:pos x="2" y="24"/>
                </a:cxn>
                <a:cxn ang="0">
                  <a:pos x="11" y="11"/>
                </a:cxn>
                <a:cxn ang="0">
                  <a:pos x="24" y="2"/>
                </a:cxn>
                <a:cxn ang="0">
                  <a:pos x="39" y="0"/>
                </a:cxn>
              </a:cxnLst>
              <a:rect l="0" t="0" r="r" b="b"/>
              <a:pathLst>
                <a:path w="80" h="80">
                  <a:moveTo>
                    <a:pt x="39" y="0"/>
                  </a:moveTo>
                  <a:lnTo>
                    <a:pt x="56" y="2"/>
                  </a:lnTo>
                  <a:lnTo>
                    <a:pt x="69" y="11"/>
                  </a:lnTo>
                  <a:lnTo>
                    <a:pt x="78" y="24"/>
                  </a:lnTo>
                  <a:lnTo>
                    <a:pt x="80" y="41"/>
                  </a:lnTo>
                  <a:lnTo>
                    <a:pt x="78" y="56"/>
                  </a:lnTo>
                  <a:lnTo>
                    <a:pt x="69" y="69"/>
                  </a:lnTo>
                  <a:lnTo>
                    <a:pt x="56" y="78"/>
                  </a:lnTo>
                  <a:lnTo>
                    <a:pt x="39" y="80"/>
                  </a:lnTo>
                  <a:lnTo>
                    <a:pt x="24" y="78"/>
                  </a:lnTo>
                  <a:lnTo>
                    <a:pt x="11" y="69"/>
                  </a:lnTo>
                  <a:lnTo>
                    <a:pt x="2" y="56"/>
                  </a:lnTo>
                  <a:lnTo>
                    <a:pt x="0" y="41"/>
                  </a:lnTo>
                  <a:lnTo>
                    <a:pt x="2" y="24"/>
                  </a:lnTo>
                  <a:lnTo>
                    <a:pt x="11" y="11"/>
                  </a:lnTo>
                  <a:lnTo>
                    <a:pt x="24" y="2"/>
                  </a:lnTo>
                  <a:lnTo>
                    <a:pt x="39"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2" name="Freeform 44"/>
            <p:cNvSpPr>
              <a:spLocks/>
            </p:cNvSpPr>
            <p:nvPr/>
          </p:nvSpPr>
          <p:spPr bwMode="auto">
            <a:xfrm>
              <a:off x="2453139" y="5877570"/>
              <a:ext cx="91336" cy="50047"/>
            </a:xfrm>
            <a:custGeom>
              <a:avLst/>
              <a:gdLst/>
              <a:ahLst/>
              <a:cxnLst>
                <a:cxn ang="0">
                  <a:pos x="34" y="0"/>
                </a:cxn>
                <a:cxn ang="0">
                  <a:pos x="75" y="59"/>
                </a:cxn>
                <a:cxn ang="0">
                  <a:pos x="113" y="0"/>
                </a:cxn>
                <a:cxn ang="0">
                  <a:pos x="127" y="9"/>
                </a:cxn>
                <a:cxn ang="0">
                  <a:pos x="137" y="22"/>
                </a:cxn>
                <a:cxn ang="0">
                  <a:pos x="144" y="37"/>
                </a:cxn>
                <a:cxn ang="0">
                  <a:pos x="146" y="55"/>
                </a:cxn>
                <a:cxn ang="0">
                  <a:pos x="146" y="80"/>
                </a:cxn>
                <a:cxn ang="0">
                  <a:pos x="0" y="80"/>
                </a:cxn>
                <a:cxn ang="0">
                  <a:pos x="0" y="55"/>
                </a:cxn>
                <a:cxn ang="0">
                  <a:pos x="3" y="37"/>
                </a:cxn>
                <a:cxn ang="0">
                  <a:pos x="9" y="22"/>
                </a:cxn>
                <a:cxn ang="0">
                  <a:pos x="21" y="9"/>
                </a:cxn>
                <a:cxn ang="0">
                  <a:pos x="34" y="0"/>
                </a:cxn>
              </a:cxnLst>
              <a:rect l="0" t="0" r="r" b="b"/>
              <a:pathLst>
                <a:path w="146" h="80">
                  <a:moveTo>
                    <a:pt x="34" y="0"/>
                  </a:moveTo>
                  <a:lnTo>
                    <a:pt x="75" y="59"/>
                  </a:lnTo>
                  <a:lnTo>
                    <a:pt x="113" y="0"/>
                  </a:lnTo>
                  <a:lnTo>
                    <a:pt x="127" y="9"/>
                  </a:lnTo>
                  <a:lnTo>
                    <a:pt x="137" y="22"/>
                  </a:lnTo>
                  <a:lnTo>
                    <a:pt x="144" y="37"/>
                  </a:lnTo>
                  <a:lnTo>
                    <a:pt x="146" y="55"/>
                  </a:lnTo>
                  <a:lnTo>
                    <a:pt x="146" y="80"/>
                  </a:lnTo>
                  <a:lnTo>
                    <a:pt x="0" y="80"/>
                  </a:lnTo>
                  <a:lnTo>
                    <a:pt x="0" y="55"/>
                  </a:lnTo>
                  <a:lnTo>
                    <a:pt x="3" y="37"/>
                  </a:lnTo>
                  <a:lnTo>
                    <a:pt x="9" y="22"/>
                  </a:lnTo>
                  <a:lnTo>
                    <a:pt x="21" y="9"/>
                  </a:lnTo>
                  <a:lnTo>
                    <a:pt x="3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3" name="Freeform 45"/>
            <p:cNvSpPr>
              <a:spLocks/>
            </p:cNvSpPr>
            <p:nvPr/>
          </p:nvSpPr>
          <p:spPr bwMode="auto">
            <a:xfrm>
              <a:off x="2316134" y="5531617"/>
              <a:ext cx="83204" cy="83204"/>
            </a:xfrm>
            <a:custGeom>
              <a:avLst/>
              <a:gdLst/>
              <a:ahLst/>
              <a:cxnLst>
                <a:cxn ang="0">
                  <a:pos x="67" y="0"/>
                </a:cxn>
                <a:cxn ang="0">
                  <a:pos x="89" y="4"/>
                </a:cxn>
                <a:cxn ang="0">
                  <a:pos x="107" y="13"/>
                </a:cxn>
                <a:cxn ang="0">
                  <a:pos x="121" y="27"/>
                </a:cxn>
                <a:cxn ang="0">
                  <a:pos x="130" y="45"/>
                </a:cxn>
                <a:cxn ang="0">
                  <a:pos x="133" y="67"/>
                </a:cxn>
                <a:cxn ang="0">
                  <a:pos x="130" y="87"/>
                </a:cxn>
                <a:cxn ang="0">
                  <a:pos x="121" y="105"/>
                </a:cxn>
                <a:cxn ang="0">
                  <a:pos x="107" y="120"/>
                </a:cxn>
                <a:cxn ang="0">
                  <a:pos x="89" y="129"/>
                </a:cxn>
                <a:cxn ang="0">
                  <a:pos x="67" y="133"/>
                </a:cxn>
                <a:cxn ang="0">
                  <a:pos x="45" y="129"/>
                </a:cxn>
                <a:cxn ang="0">
                  <a:pos x="27" y="120"/>
                </a:cxn>
                <a:cxn ang="0">
                  <a:pos x="13" y="105"/>
                </a:cxn>
                <a:cxn ang="0">
                  <a:pos x="4" y="87"/>
                </a:cxn>
                <a:cxn ang="0">
                  <a:pos x="0" y="67"/>
                </a:cxn>
                <a:cxn ang="0">
                  <a:pos x="4" y="45"/>
                </a:cxn>
                <a:cxn ang="0">
                  <a:pos x="13" y="27"/>
                </a:cxn>
                <a:cxn ang="0">
                  <a:pos x="27" y="13"/>
                </a:cxn>
                <a:cxn ang="0">
                  <a:pos x="45" y="4"/>
                </a:cxn>
                <a:cxn ang="0">
                  <a:pos x="67" y="0"/>
                </a:cxn>
              </a:cxnLst>
              <a:rect l="0" t="0" r="r" b="b"/>
              <a:pathLst>
                <a:path w="133" h="133">
                  <a:moveTo>
                    <a:pt x="67" y="0"/>
                  </a:moveTo>
                  <a:lnTo>
                    <a:pt x="89" y="4"/>
                  </a:lnTo>
                  <a:lnTo>
                    <a:pt x="107" y="13"/>
                  </a:lnTo>
                  <a:lnTo>
                    <a:pt x="121" y="27"/>
                  </a:lnTo>
                  <a:lnTo>
                    <a:pt x="130" y="45"/>
                  </a:lnTo>
                  <a:lnTo>
                    <a:pt x="133" y="67"/>
                  </a:lnTo>
                  <a:lnTo>
                    <a:pt x="130" y="87"/>
                  </a:lnTo>
                  <a:lnTo>
                    <a:pt x="121" y="105"/>
                  </a:lnTo>
                  <a:lnTo>
                    <a:pt x="107" y="120"/>
                  </a:lnTo>
                  <a:lnTo>
                    <a:pt x="89" y="129"/>
                  </a:lnTo>
                  <a:lnTo>
                    <a:pt x="67" y="133"/>
                  </a:lnTo>
                  <a:lnTo>
                    <a:pt x="45" y="129"/>
                  </a:lnTo>
                  <a:lnTo>
                    <a:pt x="27" y="120"/>
                  </a:lnTo>
                  <a:lnTo>
                    <a:pt x="13" y="105"/>
                  </a:lnTo>
                  <a:lnTo>
                    <a:pt x="4" y="87"/>
                  </a:lnTo>
                  <a:lnTo>
                    <a:pt x="0" y="67"/>
                  </a:lnTo>
                  <a:lnTo>
                    <a:pt x="4" y="45"/>
                  </a:lnTo>
                  <a:lnTo>
                    <a:pt x="13" y="27"/>
                  </a:lnTo>
                  <a:lnTo>
                    <a:pt x="27" y="13"/>
                  </a:lnTo>
                  <a:lnTo>
                    <a:pt x="45" y="4"/>
                  </a:lnTo>
                  <a:lnTo>
                    <a:pt x="6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4" name="Freeform 46"/>
            <p:cNvSpPr>
              <a:spLocks/>
            </p:cNvSpPr>
            <p:nvPr/>
          </p:nvSpPr>
          <p:spPr bwMode="auto">
            <a:xfrm>
              <a:off x="2282352" y="5632338"/>
              <a:ext cx="150767" cy="81953"/>
            </a:xfrm>
            <a:custGeom>
              <a:avLst/>
              <a:gdLst/>
              <a:ahLst/>
              <a:cxnLst>
                <a:cxn ang="0">
                  <a:pos x="56" y="0"/>
                </a:cxn>
                <a:cxn ang="0">
                  <a:pos x="122" y="98"/>
                </a:cxn>
                <a:cxn ang="0">
                  <a:pos x="186" y="0"/>
                </a:cxn>
                <a:cxn ang="0">
                  <a:pos x="204" y="12"/>
                </a:cxn>
                <a:cxn ang="0">
                  <a:pos x="219" y="29"/>
                </a:cxn>
                <a:cxn ang="0">
                  <a:pos x="231" y="46"/>
                </a:cxn>
                <a:cxn ang="0">
                  <a:pos x="239" y="68"/>
                </a:cxn>
                <a:cxn ang="0">
                  <a:pos x="241" y="91"/>
                </a:cxn>
                <a:cxn ang="0">
                  <a:pos x="241" y="131"/>
                </a:cxn>
                <a:cxn ang="0">
                  <a:pos x="0" y="131"/>
                </a:cxn>
                <a:cxn ang="0">
                  <a:pos x="0" y="91"/>
                </a:cxn>
                <a:cxn ang="0">
                  <a:pos x="3" y="68"/>
                </a:cxn>
                <a:cxn ang="0">
                  <a:pos x="11" y="46"/>
                </a:cxn>
                <a:cxn ang="0">
                  <a:pos x="22" y="29"/>
                </a:cxn>
                <a:cxn ang="0">
                  <a:pos x="38" y="12"/>
                </a:cxn>
                <a:cxn ang="0">
                  <a:pos x="56" y="0"/>
                </a:cxn>
              </a:cxnLst>
              <a:rect l="0" t="0" r="r" b="b"/>
              <a:pathLst>
                <a:path w="241" h="131">
                  <a:moveTo>
                    <a:pt x="56" y="0"/>
                  </a:moveTo>
                  <a:lnTo>
                    <a:pt x="122" y="98"/>
                  </a:lnTo>
                  <a:lnTo>
                    <a:pt x="186" y="0"/>
                  </a:lnTo>
                  <a:lnTo>
                    <a:pt x="204" y="12"/>
                  </a:lnTo>
                  <a:lnTo>
                    <a:pt x="219" y="29"/>
                  </a:lnTo>
                  <a:lnTo>
                    <a:pt x="231" y="46"/>
                  </a:lnTo>
                  <a:lnTo>
                    <a:pt x="239" y="68"/>
                  </a:lnTo>
                  <a:lnTo>
                    <a:pt x="241" y="91"/>
                  </a:lnTo>
                  <a:lnTo>
                    <a:pt x="241" y="131"/>
                  </a:lnTo>
                  <a:lnTo>
                    <a:pt x="0" y="131"/>
                  </a:lnTo>
                  <a:lnTo>
                    <a:pt x="0" y="91"/>
                  </a:lnTo>
                  <a:lnTo>
                    <a:pt x="3" y="68"/>
                  </a:lnTo>
                  <a:lnTo>
                    <a:pt x="11" y="46"/>
                  </a:lnTo>
                  <a:lnTo>
                    <a:pt x="22" y="29"/>
                  </a:lnTo>
                  <a:lnTo>
                    <a:pt x="38" y="12"/>
                  </a:lnTo>
                  <a:lnTo>
                    <a:pt x="56"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75" name="Freeform 47"/>
            <p:cNvSpPr>
              <a:spLocks/>
            </p:cNvSpPr>
            <p:nvPr/>
          </p:nvSpPr>
          <p:spPr bwMode="auto">
            <a:xfrm>
              <a:off x="2202277" y="5734309"/>
              <a:ext cx="308416" cy="71943"/>
            </a:xfrm>
            <a:custGeom>
              <a:avLst/>
              <a:gdLst/>
              <a:ahLst/>
              <a:cxnLst>
                <a:cxn ang="0">
                  <a:pos x="235" y="0"/>
                </a:cxn>
                <a:cxn ang="0">
                  <a:pos x="272" y="0"/>
                </a:cxn>
                <a:cxn ang="0">
                  <a:pos x="272" y="35"/>
                </a:cxn>
                <a:cxn ang="0">
                  <a:pos x="493" y="35"/>
                </a:cxn>
                <a:cxn ang="0">
                  <a:pos x="493" y="115"/>
                </a:cxn>
                <a:cxn ang="0">
                  <a:pos x="455" y="115"/>
                </a:cxn>
                <a:cxn ang="0">
                  <a:pos x="455" y="72"/>
                </a:cxn>
                <a:cxn ang="0">
                  <a:pos x="272" y="72"/>
                </a:cxn>
                <a:cxn ang="0">
                  <a:pos x="272" y="115"/>
                </a:cxn>
                <a:cxn ang="0">
                  <a:pos x="235" y="115"/>
                </a:cxn>
                <a:cxn ang="0">
                  <a:pos x="235" y="72"/>
                </a:cxn>
                <a:cxn ang="0">
                  <a:pos x="38" y="72"/>
                </a:cxn>
                <a:cxn ang="0">
                  <a:pos x="38" y="115"/>
                </a:cxn>
                <a:cxn ang="0">
                  <a:pos x="0" y="115"/>
                </a:cxn>
                <a:cxn ang="0">
                  <a:pos x="0" y="35"/>
                </a:cxn>
                <a:cxn ang="0">
                  <a:pos x="235" y="35"/>
                </a:cxn>
                <a:cxn ang="0">
                  <a:pos x="235" y="0"/>
                </a:cxn>
              </a:cxnLst>
              <a:rect l="0" t="0" r="r" b="b"/>
              <a:pathLst>
                <a:path w="493" h="115">
                  <a:moveTo>
                    <a:pt x="235" y="0"/>
                  </a:moveTo>
                  <a:lnTo>
                    <a:pt x="272" y="0"/>
                  </a:lnTo>
                  <a:lnTo>
                    <a:pt x="272" y="35"/>
                  </a:lnTo>
                  <a:lnTo>
                    <a:pt x="493" y="35"/>
                  </a:lnTo>
                  <a:lnTo>
                    <a:pt x="493" y="115"/>
                  </a:lnTo>
                  <a:lnTo>
                    <a:pt x="455" y="115"/>
                  </a:lnTo>
                  <a:lnTo>
                    <a:pt x="455" y="72"/>
                  </a:lnTo>
                  <a:lnTo>
                    <a:pt x="272" y="72"/>
                  </a:lnTo>
                  <a:lnTo>
                    <a:pt x="272" y="115"/>
                  </a:lnTo>
                  <a:lnTo>
                    <a:pt x="235" y="115"/>
                  </a:lnTo>
                  <a:lnTo>
                    <a:pt x="235" y="72"/>
                  </a:lnTo>
                  <a:lnTo>
                    <a:pt x="38" y="72"/>
                  </a:lnTo>
                  <a:lnTo>
                    <a:pt x="38" y="115"/>
                  </a:lnTo>
                  <a:lnTo>
                    <a:pt x="0" y="115"/>
                  </a:lnTo>
                  <a:lnTo>
                    <a:pt x="0" y="35"/>
                  </a:lnTo>
                  <a:lnTo>
                    <a:pt x="235" y="35"/>
                  </a:lnTo>
                  <a:lnTo>
                    <a:pt x="235"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grpSp>
      <p:grpSp>
        <p:nvGrpSpPr>
          <p:cNvPr id="93" name="Group 92"/>
          <p:cNvGrpSpPr/>
          <p:nvPr/>
        </p:nvGrpSpPr>
        <p:grpSpPr>
          <a:xfrm>
            <a:off x="5942644" y="4557079"/>
            <a:ext cx="1479075" cy="1266381"/>
            <a:chOff x="5942644" y="4557079"/>
            <a:chExt cx="1479075" cy="1266381"/>
          </a:xfrm>
        </p:grpSpPr>
        <p:sp>
          <p:nvSpPr>
            <p:cNvPr id="11" name="Freeform 32"/>
            <p:cNvSpPr>
              <a:spLocks/>
            </p:cNvSpPr>
            <p:nvPr/>
          </p:nvSpPr>
          <p:spPr bwMode="auto">
            <a:xfrm>
              <a:off x="5942644" y="4557079"/>
              <a:ext cx="1479075" cy="1266381"/>
            </a:xfrm>
            <a:custGeom>
              <a:avLst/>
              <a:gdLst>
                <a:gd name="T0" fmla="*/ 1570 w 2421"/>
                <a:gd name="T1" fmla="*/ 383 h 2073"/>
                <a:gd name="T2" fmla="*/ 1502 w 2421"/>
                <a:gd name="T3" fmla="*/ 433 h 2073"/>
                <a:gd name="T4" fmla="*/ 1446 w 2421"/>
                <a:gd name="T5" fmla="*/ 511 h 2073"/>
                <a:gd name="T6" fmla="*/ 1424 w 2421"/>
                <a:gd name="T7" fmla="*/ 599 h 2073"/>
                <a:gd name="T8" fmla="*/ 1431 w 2421"/>
                <a:gd name="T9" fmla="*/ 692 h 2073"/>
                <a:gd name="T10" fmla="*/ 1470 w 2421"/>
                <a:gd name="T11" fmla="*/ 775 h 2073"/>
                <a:gd name="T12" fmla="*/ 1539 w 2421"/>
                <a:gd name="T13" fmla="*/ 843 h 2073"/>
                <a:gd name="T14" fmla="*/ 1624 w 2421"/>
                <a:gd name="T15" fmla="*/ 882 h 2073"/>
                <a:gd name="T16" fmla="*/ 1714 w 2421"/>
                <a:gd name="T17" fmla="*/ 890 h 2073"/>
                <a:gd name="T18" fmla="*/ 1803 w 2421"/>
                <a:gd name="T19" fmla="*/ 867 h 2073"/>
                <a:gd name="T20" fmla="*/ 1881 w 2421"/>
                <a:gd name="T21" fmla="*/ 814 h 2073"/>
                <a:gd name="T22" fmla="*/ 1931 w 2421"/>
                <a:gd name="T23" fmla="*/ 744 h 2073"/>
                <a:gd name="T24" fmla="*/ 2295 w 2421"/>
                <a:gd name="T25" fmla="*/ 1348 h 2073"/>
                <a:gd name="T26" fmla="*/ 2023 w 2421"/>
                <a:gd name="T27" fmla="*/ 1553 h 2073"/>
                <a:gd name="T28" fmla="*/ 1729 w 2421"/>
                <a:gd name="T29" fmla="*/ 1729 h 2073"/>
                <a:gd name="T30" fmla="*/ 1415 w 2421"/>
                <a:gd name="T31" fmla="*/ 1871 h 2073"/>
                <a:gd name="T32" fmla="*/ 1082 w 2421"/>
                <a:gd name="T33" fmla="*/ 1977 h 2073"/>
                <a:gd name="T34" fmla="*/ 734 w 2421"/>
                <a:gd name="T35" fmla="*/ 2045 h 2073"/>
                <a:gd name="T36" fmla="*/ 374 w 2421"/>
                <a:gd name="T37" fmla="*/ 2073 h 2073"/>
                <a:gd name="T38" fmla="*/ 350 w 2421"/>
                <a:gd name="T39" fmla="*/ 1313 h 2073"/>
                <a:gd name="T40" fmla="*/ 283 w 2421"/>
                <a:gd name="T41" fmla="*/ 1365 h 2073"/>
                <a:gd name="T42" fmla="*/ 198 w 2421"/>
                <a:gd name="T43" fmla="*/ 1385 h 2073"/>
                <a:gd name="T44" fmla="*/ 111 w 2421"/>
                <a:gd name="T45" fmla="*/ 1365 h 2073"/>
                <a:gd name="T46" fmla="*/ 43 w 2421"/>
                <a:gd name="T47" fmla="*/ 1309 h 2073"/>
                <a:gd name="T48" fmla="*/ 4 w 2421"/>
                <a:gd name="T49" fmla="*/ 1232 h 2073"/>
                <a:gd name="T50" fmla="*/ 4 w 2421"/>
                <a:gd name="T51" fmla="*/ 1139 h 2073"/>
                <a:gd name="T52" fmla="*/ 43 w 2421"/>
                <a:gd name="T53" fmla="*/ 1062 h 2073"/>
                <a:gd name="T54" fmla="*/ 111 w 2421"/>
                <a:gd name="T55" fmla="*/ 1006 h 2073"/>
                <a:gd name="T56" fmla="*/ 198 w 2421"/>
                <a:gd name="T57" fmla="*/ 988 h 2073"/>
                <a:gd name="T58" fmla="*/ 283 w 2421"/>
                <a:gd name="T59" fmla="*/ 1006 h 2073"/>
                <a:gd name="T60" fmla="*/ 350 w 2421"/>
                <a:gd name="T61" fmla="*/ 1058 h 2073"/>
                <a:gd name="T62" fmla="*/ 374 w 2421"/>
                <a:gd name="T63" fmla="*/ 329 h 2073"/>
                <a:gd name="T64" fmla="*/ 603 w 2421"/>
                <a:gd name="T65" fmla="*/ 300 h 2073"/>
                <a:gd name="T66" fmla="*/ 816 w 2421"/>
                <a:gd name="T67" fmla="*/ 233 h 2073"/>
                <a:gd name="T68" fmla="*/ 1012 w 2421"/>
                <a:gd name="T69" fmla="*/ 131 h 2073"/>
                <a:gd name="T70" fmla="*/ 1187 w 2421"/>
                <a:gd name="T71"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21" h="2073">
                  <a:moveTo>
                    <a:pt x="1187" y="0"/>
                  </a:moveTo>
                  <a:lnTo>
                    <a:pt x="1570" y="383"/>
                  </a:lnTo>
                  <a:lnTo>
                    <a:pt x="1533" y="405"/>
                  </a:lnTo>
                  <a:lnTo>
                    <a:pt x="1502" y="433"/>
                  </a:lnTo>
                  <a:lnTo>
                    <a:pt x="1470" y="470"/>
                  </a:lnTo>
                  <a:lnTo>
                    <a:pt x="1446" y="511"/>
                  </a:lnTo>
                  <a:lnTo>
                    <a:pt x="1431" y="555"/>
                  </a:lnTo>
                  <a:lnTo>
                    <a:pt x="1424" y="599"/>
                  </a:lnTo>
                  <a:lnTo>
                    <a:pt x="1424" y="646"/>
                  </a:lnTo>
                  <a:lnTo>
                    <a:pt x="1431" y="692"/>
                  </a:lnTo>
                  <a:lnTo>
                    <a:pt x="1446" y="734"/>
                  </a:lnTo>
                  <a:lnTo>
                    <a:pt x="1470" y="775"/>
                  </a:lnTo>
                  <a:lnTo>
                    <a:pt x="1502" y="814"/>
                  </a:lnTo>
                  <a:lnTo>
                    <a:pt x="1539" y="843"/>
                  </a:lnTo>
                  <a:lnTo>
                    <a:pt x="1579" y="867"/>
                  </a:lnTo>
                  <a:lnTo>
                    <a:pt x="1624" y="882"/>
                  </a:lnTo>
                  <a:lnTo>
                    <a:pt x="1668" y="890"/>
                  </a:lnTo>
                  <a:lnTo>
                    <a:pt x="1714" y="890"/>
                  </a:lnTo>
                  <a:lnTo>
                    <a:pt x="1760" y="882"/>
                  </a:lnTo>
                  <a:lnTo>
                    <a:pt x="1803" y="867"/>
                  </a:lnTo>
                  <a:lnTo>
                    <a:pt x="1844" y="843"/>
                  </a:lnTo>
                  <a:lnTo>
                    <a:pt x="1881" y="814"/>
                  </a:lnTo>
                  <a:lnTo>
                    <a:pt x="1908" y="780"/>
                  </a:lnTo>
                  <a:lnTo>
                    <a:pt x="1931" y="744"/>
                  </a:lnTo>
                  <a:lnTo>
                    <a:pt x="2421" y="1234"/>
                  </a:lnTo>
                  <a:lnTo>
                    <a:pt x="2295" y="1348"/>
                  </a:lnTo>
                  <a:lnTo>
                    <a:pt x="2162" y="1455"/>
                  </a:lnTo>
                  <a:lnTo>
                    <a:pt x="2023" y="1553"/>
                  </a:lnTo>
                  <a:lnTo>
                    <a:pt x="1879" y="1646"/>
                  </a:lnTo>
                  <a:lnTo>
                    <a:pt x="1729" y="1729"/>
                  </a:lnTo>
                  <a:lnTo>
                    <a:pt x="1574" y="1805"/>
                  </a:lnTo>
                  <a:lnTo>
                    <a:pt x="1415" y="1871"/>
                  </a:lnTo>
                  <a:lnTo>
                    <a:pt x="1250" y="1929"/>
                  </a:lnTo>
                  <a:lnTo>
                    <a:pt x="1082" y="1977"/>
                  </a:lnTo>
                  <a:lnTo>
                    <a:pt x="910" y="2016"/>
                  </a:lnTo>
                  <a:lnTo>
                    <a:pt x="734" y="2045"/>
                  </a:lnTo>
                  <a:lnTo>
                    <a:pt x="557" y="2064"/>
                  </a:lnTo>
                  <a:lnTo>
                    <a:pt x="374" y="2073"/>
                  </a:lnTo>
                  <a:lnTo>
                    <a:pt x="374" y="1278"/>
                  </a:lnTo>
                  <a:lnTo>
                    <a:pt x="350" y="1313"/>
                  </a:lnTo>
                  <a:lnTo>
                    <a:pt x="318" y="1343"/>
                  </a:lnTo>
                  <a:lnTo>
                    <a:pt x="283" y="1365"/>
                  </a:lnTo>
                  <a:lnTo>
                    <a:pt x="242" y="1380"/>
                  </a:lnTo>
                  <a:lnTo>
                    <a:pt x="198" y="1385"/>
                  </a:lnTo>
                  <a:lnTo>
                    <a:pt x="152" y="1380"/>
                  </a:lnTo>
                  <a:lnTo>
                    <a:pt x="111" y="1365"/>
                  </a:lnTo>
                  <a:lnTo>
                    <a:pt x="74" y="1341"/>
                  </a:lnTo>
                  <a:lnTo>
                    <a:pt x="43" y="1309"/>
                  </a:lnTo>
                  <a:lnTo>
                    <a:pt x="19" y="1272"/>
                  </a:lnTo>
                  <a:lnTo>
                    <a:pt x="4" y="1232"/>
                  </a:lnTo>
                  <a:lnTo>
                    <a:pt x="0" y="1185"/>
                  </a:lnTo>
                  <a:lnTo>
                    <a:pt x="4" y="1139"/>
                  </a:lnTo>
                  <a:lnTo>
                    <a:pt x="19" y="1099"/>
                  </a:lnTo>
                  <a:lnTo>
                    <a:pt x="43" y="1062"/>
                  </a:lnTo>
                  <a:lnTo>
                    <a:pt x="74" y="1030"/>
                  </a:lnTo>
                  <a:lnTo>
                    <a:pt x="111" y="1006"/>
                  </a:lnTo>
                  <a:lnTo>
                    <a:pt x="152" y="991"/>
                  </a:lnTo>
                  <a:lnTo>
                    <a:pt x="198" y="988"/>
                  </a:lnTo>
                  <a:lnTo>
                    <a:pt x="242" y="991"/>
                  </a:lnTo>
                  <a:lnTo>
                    <a:pt x="283" y="1006"/>
                  </a:lnTo>
                  <a:lnTo>
                    <a:pt x="318" y="1028"/>
                  </a:lnTo>
                  <a:lnTo>
                    <a:pt x="350" y="1058"/>
                  </a:lnTo>
                  <a:lnTo>
                    <a:pt x="374" y="1093"/>
                  </a:lnTo>
                  <a:lnTo>
                    <a:pt x="374" y="329"/>
                  </a:lnTo>
                  <a:lnTo>
                    <a:pt x="490" y="318"/>
                  </a:lnTo>
                  <a:lnTo>
                    <a:pt x="603" y="300"/>
                  </a:lnTo>
                  <a:lnTo>
                    <a:pt x="710" y="270"/>
                  </a:lnTo>
                  <a:lnTo>
                    <a:pt x="816" y="233"/>
                  </a:lnTo>
                  <a:lnTo>
                    <a:pt x="917" y="185"/>
                  </a:lnTo>
                  <a:lnTo>
                    <a:pt x="1012" y="131"/>
                  </a:lnTo>
                  <a:lnTo>
                    <a:pt x="1102" y="69"/>
                  </a:lnTo>
                  <a:lnTo>
                    <a:pt x="1187" y="0"/>
                  </a:lnTo>
                  <a:close/>
                </a:path>
              </a:pathLst>
            </a:custGeom>
            <a:solidFill>
              <a:srgbClr val="FF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TextBox 24"/>
            <p:cNvSpPr txBox="1"/>
            <p:nvPr/>
          </p:nvSpPr>
          <p:spPr>
            <a:xfrm>
              <a:off x="6280632" y="5112228"/>
              <a:ext cx="826068" cy="400110"/>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Efectos de las políticas</a:t>
              </a:r>
            </a:p>
          </p:txBody>
        </p:sp>
        <p:grpSp>
          <p:nvGrpSpPr>
            <p:cNvPr id="33" name="Group 32"/>
            <p:cNvGrpSpPr>
              <a:grpSpLocks noChangeAspect="1"/>
            </p:cNvGrpSpPr>
            <p:nvPr/>
          </p:nvGrpSpPr>
          <p:grpSpPr>
            <a:xfrm>
              <a:off x="6347255" y="4724858"/>
              <a:ext cx="261000" cy="277200"/>
              <a:chOff x="4929188" y="4579938"/>
              <a:chExt cx="920749" cy="977901"/>
            </a:xfrm>
            <a:solidFill>
              <a:schemeClr val="bg1"/>
            </a:solidFill>
          </p:grpSpPr>
          <p:sp>
            <p:nvSpPr>
              <p:cNvPr id="65" name="Freeform 64"/>
              <p:cNvSpPr>
                <a:spLocks noEditPoints="1"/>
              </p:cNvSpPr>
              <p:nvPr/>
            </p:nvSpPr>
            <p:spPr bwMode="auto">
              <a:xfrm>
                <a:off x="4929188" y="5067301"/>
                <a:ext cx="214312" cy="490538"/>
              </a:xfrm>
              <a:custGeom>
                <a:avLst/>
                <a:gdLst>
                  <a:gd name="T0" fmla="*/ 67 w 135"/>
                  <a:gd name="T1" fmla="*/ 26 h 309"/>
                  <a:gd name="T2" fmla="*/ 53 w 135"/>
                  <a:gd name="T3" fmla="*/ 28 h 309"/>
                  <a:gd name="T4" fmla="*/ 42 w 135"/>
                  <a:gd name="T5" fmla="*/ 36 h 309"/>
                  <a:gd name="T6" fmla="*/ 35 w 135"/>
                  <a:gd name="T7" fmla="*/ 47 h 309"/>
                  <a:gd name="T8" fmla="*/ 32 w 135"/>
                  <a:gd name="T9" fmla="*/ 61 h 309"/>
                  <a:gd name="T10" fmla="*/ 35 w 135"/>
                  <a:gd name="T11" fmla="*/ 74 h 309"/>
                  <a:gd name="T12" fmla="*/ 42 w 135"/>
                  <a:gd name="T13" fmla="*/ 85 h 309"/>
                  <a:gd name="T14" fmla="*/ 53 w 135"/>
                  <a:gd name="T15" fmla="*/ 93 h 309"/>
                  <a:gd name="T16" fmla="*/ 67 w 135"/>
                  <a:gd name="T17" fmla="*/ 97 h 309"/>
                  <a:gd name="T18" fmla="*/ 82 w 135"/>
                  <a:gd name="T19" fmla="*/ 93 h 309"/>
                  <a:gd name="T20" fmla="*/ 93 w 135"/>
                  <a:gd name="T21" fmla="*/ 85 h 309"/>
                  <a:gd name="T22" fmla="*/ 100 w 135"/>
                  <a:gd name="T23" fmla="*/ 74 h 309"/>
                  <a:gd name="T24" fmla="*/ 103 w 135"/>
                  <a:gd name="T25" fmla="*/ 61 h 309"/>
                  <a:gd name="T26" fmla="*/ 100 w 135"/>
                  <a:gd name="T27" fmla="*/ 47 h 309"/>
                  <a:gd name="T28" fmla="*/ 93 w 135"/>
                  <a:gd name="T29" fmla="*/ 36 h 309"/>
                  <a:gd name="T30" fmla="*/ 82 w 135"/>
                  <a:gd name="T31" fmla="*/ 28 h 309"/>
                  <a:gd name="T32" fmla="*/ 67 w 135"/>
                  <a:gd name="T33" fmla="*/ 26 h 309"/>
                  <a:gd name="T34" fmla="*/ 0 w 135"/>
                  <a:gd name="T35" fmla="*/ 0 h 309"/>
                  <a:gd name="T36" fmla="*/ 135 w 135"/>
                  <a:gd name="T37" fmla="*/ 0 h 309"/>
                  <a:gd name="T38" fmla="*/ 135 w 135"/>
                  <a:gd name="T39" fmla="*/ 309 h 309"/>
                  <a:gd name="T40" fmla="*/ 0 w 135"/>
                  <a:gd name="T41" fmla="*/ 309 h 309"/>
                  <a:gd name="T42" fmla="*/ 0 w 135"/>
                  <a:gd name="T43" fmla="*/ 0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5" h="309">
                    <a:moveTo>
                      <a:pt x="67" y="26"/>
                    </a:moveTo>
                    <a:lnTo>
                      <a:pt x="53" y="28"/>
                    </a:lnTo>
                    <a:lnTo>
                      <a:pt x="42" y="36"/>
                    </a:lnTo>
                    <a:lnTo>
                      <a:pt x="35" y="47"/>
                    </a:lnTo>
                    <a:lnTo>
                      <a:pt x="32" y="61"/>
                    </a:lnTo>
                    <a:lnTo>
                      <a:pt x="35" y="74"/>
                    </a:lnTo>
                    <a:lnTo>
                      <a:pt x="42" y="85"/>
                    </a:lnTo>
                    <a:lnTo>
                      <a:pt x="53" y="93"/>
                    </a:lnTo>
                    <a:lnTo>
                      <a:pt x="67" y="97"/>
                    </a:lnTo>
                    <a:lnTo>
                      <a:pt x="82" y="93"/>
                    </a:lnTo>
                    <a:lnTo>
                      <a:pt x="93" y="85"/>
                    </a:lnTo>
                    <a:lnTo>
                      <a:pt x="100" y="74"/>
                    </a:lnTo>
                    <a:lnTo>
                      <a:pt x="103" y="61"/>
                    </a:lnTo>
                    <a:lnTo>
                      <a:pt x="100" y="47"/>
                    </a:lnTo>
                    <a:lnTo>
                      <a:pt x="93" y="36"/>
                    </a:lnTo>
                    <a:lnTo>
                      <a:pt x="82" y="28"/>
                    </a:lnTo>
                    <a:lnTo>
                      <a:pt x="67" y="26"/>
                    </a:lnTo>
                    <a:close/>
                    <a:moveTo>
                      <a:pt x="0" y="0"/>
                    </a:moveTo>
                    <a:lnTo>
                      <a:pt x="135" y="0"/>
                    </a:lnTo>
                    <a:lnTo>
                      <a:pt x="135" y="309"/>
                    </a:lnTo>
                    <a:lnTo>
                      <a:pt x="0" y="3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5184775" y="4579938"/>
                <a:ext cx="665162" cy="935038"/>
              </a:xfrm>
              <a:custGeom>
                <a:avLst/>
                <a:gdLst>
                  <a:gd name="T0" fmla="*/ 208 w 419"/>
                  <a:gd name="T1" fmla="*/ 0 h 589"/>
                  <a:gd name="T2" fmla="*/ 223 w 419"/>
                  <a:gd name="T3" fmla="*/ 6 h 589"/>
                  <a:gd name="T4" fmla="*/ 229 w 419"/>
                  <a:gd name="T5" fmla="*/ 11 h 589"/>
                  <a:gd name="T6" fmla="*/ 265 w 419"/>
                  <a:gd name="T7" fmla="*/ 64 h 589"/>
                  <a:gd name="T8" fmla="*/ 268 w 419"/>
                  <a:gd name="T9" fmla="*/ 111 h 589"/>
                  <a:gd name="T10" fmla="*/ 255 w 419"/>
                  <a:gd name="T11" fmla="*/ 146 h 589"/>
                  <a:gd name="T12" fmla="*/ 242 w 419"/>
                  <a:gd name="T13" fmla="*/ 167 h 589"/>
                  <a:gd name="T14" fmla="*/ 226 w 419"/>
                  <a:gd name="T15" fmla="*/ 190 h 589"/>
                  <a:gd name="T16" fmla="*/ 215 w 419"/>
                  <a:gd name="T17" fmla="*/ 216 h 589"/>
                  <a:gd name="T18" fmla="*/ 213 w 419"/>
                  <a:gd name="T19" fmla="*/ 228 h 589"/>
                  <a:gd name="T20" fmla="*/ 221 w 419"/>
                  <a:gd name="T21" fmla="*/ 240 h 589"/>
                  <a:gd name="T22" fmla="*/ 250 w 419"/>
                  <a:gd name="T23" fmla="*/ 246 h 589"/>
                  <a:gd name="T24" fmla="*/ 284 w 419"/>
                  <a:gd name="T25" fmla="*/ 245 h 589"/>
                  <a:gd name="T26" fmla="*/ 310 w 419"/>
                  <a:gd name="T27" fmla="*/ 240 h 589"/>
                  <a:gd name="T28" fmla="*/ 343 w 419"/>
                  <a:gd name="T29" fmla="*/ 235 h 589"/>
                  <a:gd name="T30" fmla="*/ 385 w 419"/>
                  <a:gd name="T31" fmla="*/ 240 h 589"/>
                  <a:gd name="T32" fmla="*/ 409 w 419"/>
                  <a:gd name="T33" fmla="*/ 254 h 589"/>
                  <a:gd name="T34" fmla="*/ 417 w 419"/>
                  <a:gd name="T35" fmla="*/ 275 h 589"/>
                  <a:gd name="T36" fmla="*/ 419 w 419"/>
                  <a:gd name="T37" fmla="*/ 296 h 589"/>
                  <a:gd name="T38" fmla="*/ 416 w 419"/>
                  <a:gd name="T39" fmla="*/ 312 h 589"/>
                  <a:gd name="T40" fmla="*/ 412 w 419"/>
                  <a:gd name="T41" fmla="*/ 318 h 589"/>
                  <a:gd name="T42" fmla="*/ 409 w 419"/>
                  <a:gd name="T43" fmla="*/ 347 h 589"/>
                  <a:gd name="T44" fmla="*/ 412 w 419"/>
                  <a:gd name="T45" fmla="*/ 359 h 589"/>
                  <a:gd name="T46" fmla="*/ 417 w 419"/>
                  <a:gd name="T47" fmla="*/ 383 h 589"/>
                  <a:gd name="T48" fmla="*/ 408 w 419"/>
                  <a:gd name="T49" fmla="*/ 397 h 589"/>
                  <a:gd name="T50" fmla="*/ 398 w 419"/>
                  <a:gd name="T51" fmla="*/ 410 h 589"/>
                  <a:gd name="T52" fmla="*/ 398 w 419"/>
                  <a:gd name="T53" fmla="*/ 428 h 589"/>
                  <a:gd name="T54" fmla="*/ 404 w 419"/>
                  <a:gd name="T55" fmla="*/ 449 h 589"/>
                  <a:gd name="T56" fmla="*/ 396 w 419"/>
                  <a:gd name="T57" fmla="*/ 478 h 589"/>
                  <a:gd name="T58" fmla="*/ 382 w 419"/>
                  <a:gd name="T59" fmla="*/ 492 h 589"/>
                  <a:gd name="T60" fmla="*/ 374 w 419"/>
                  <a:gd name="T61" fmla="*/ 503 h 589"/>
                  <a:gd name="T62" fmla="*/ 371 w 419"/>
                  <a:gd name="T63" fmla="*/ 518 h 589"/>
                  <a:gd name="T64" fmla="*/ 372 w 419"/>
                  <a:gd name="T65" fmla="*/ 536 h 589"/>
                  <a:gd name="T66" fmla="*/ 359 w 419"/>
                  <a:gd name="T67" fmla="*/ 558 h 589"/>
                  <a:gd name="T68" fmla="*/ 350 w 419"/>
                  <a:gd name="T69" fmla="*/ 568 h 589"/>
                  <a:gd name="T70" fmla="*/ 311 w 419"/>
                  <a:gd name="T71" fmla="*/ 582 h 589"/>
                  <a:gd name="T72" fmla="*/ 261 w 419"/>
                  <a:gd name="T73" fmla="*/ 589 h 589"/>
                  <a:gd name="T74" fmla="*/ 225 w 419"/>
                  <a:gd name="T75" fmla="*/ 589 h 589"/>
                  <a:gd name="T76" fmla="*/ 197 w 419"/>
                  <a:gd name="T77" fmla="*/ 589 h 589"/>
                  <a:gd name="T78" fmla="*/ 149 w 419"/>
                  <a:gd name="T79" fmla="*/ 582 h 589"/>
                  <a:gd name="T80" fmla="*/ 109 w 419"/>
                  <a:gd name="T81" fmla="*/ 574 h 589"/>
                  <a:gd name="T82" fmla="*/ 93 w 419"/>
                  <a:gd name="T83" fmla="*/ 571 h 589"/>
                  <a:gd name="T84" fmla="*/ 35 w 419"/>
                  <a:gd name="T85" fmla="*/ 560 h 589"/>
                  <a:gd name="T86" fmla="*/ 0 w 419"/>
                  <a:gd name="T87" fmla="*/ 558 h 589"/>
                  <a:gd name="T88" fmla="*/ 14 w 419"/>
                  <a:gd name="T89" fmla="*/ 322 h 589"/>
                  <a:gd name="T90" fmla="*/ 38 w 419"/>
                  <a:gd name="T91" fmla="*/ 298 h 589"/>
                  <a:gd name="T92" fmla="*/ 53 w 419"/>
                  <a:gd name="T93" fmla="*/ 270 h 589"/>
                  <a:gd name="T94" fmla="*/ 59 w 419"/>
                  <a:gd name="T95" fmla="*/ 257 h 589"/>
                  <a:gd name="T96" fmla="*/ 77 w 419"/>
                  <a:gd name="T97" fmla="*/ 217 h 589"/>
                  <a:gd name="T98" fmla="*/ 106 w 419"/>
                  <a:gd name="T99" fmla="*/ 177 h 589"/>
                  <a:gd name="T100" fmla="*/ 133 w 419"/>
                  <a:gd name="T101" fmla="*/ 145 h 589"/>
                  <a:gd name="T102" fmla="*/ 152 w 419"/>
                  <a:gd name="T103" fmla="*/ 125 h 589"/>
                  <a:gd name="T104" fmla="*/ 165 w 419"/>
                  <a:gd name="T105" fmla="*/ 105 h 589"/>
                  <a:gd name="T106" fmla="*/ 176 w 419"/>
                  <a:gd name="T107" fmla="*/ 79 h 589"/>
                  <a:gd name="T108" fmla="*/ 180 w 419"/>
                  <a:gd name="T109" fmla="*/ 50 h 589"/>
                  <a:gd name="T110" fmla="*/ 186 w 419"/>
                  <a:gd name="T111" fmla="*/ 13 h 589"/>
                  <a:gd name="T112" fmla="*/ 200 w 419"/>
                  <a:gd name="T113" fmla="*/ 0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9" h="589">
                    <a:moveTo>
                      <a:pt x="200" y="0"/>
                    </a:moveTo>
                    <a:lnTo>
                      <a:pt x="208" y="0"/>
                    </a:lnTo>
                    <a:lnTo>
                      <a:pt x="216" y="3"/>
                    </a:lnTo>
                    <a:lnTo>
                      <a:pt x="223" y="6"/>
                    </a:lnTo>
                    <a:lnTo>
                      <a:pt x="228" y="10"/>
                    </a:lnTo>
                    <a:lnTo>
                      <a:pt x="229" y="11"/>
                    </a:lnTo>
                    <a:lnTo>
                      <a:pt x="252" y="39"/>
                    </a:lnTo>
                    <a:lnTo>
                      <a:pt x="265" y="64"/>
                    </a:lnTo>
                    <a:lnTo>
                      <a:pt x="268" y="89"/>
                    </a:lnTo>
                    <a:lnTo>
                      <a:pt x="268" y="111"/>
                    </a:lnTo>
                    <a:lnTo>
                      <a:pt x="263" y="130"/>
                    </a:lnTo>
                    <a:lnTo>
                      <a:pt x="255" y="146"/>
                    </a:lnTo>
                    <a:lnTo>
                      <a:pt x="247" y="159"/>
                    </a:lnTo>
                    <a:lnTo>
                      <a:pt x="242" y="167"/>
                    </a:lnTo>
                    <a:lnTo>
                      <a:pt x="239" y="171"/>
                    </a:lnTo>
                    <a:lnTo>
                      <a:pt x="226" y="190"/>
                    </a:lnTo>
                    <a:lnTo>
                      <a:pt x="218" y="204"/>
                    </a:lnTo>
                    <a:lnTo>
                      <a:pt x="215" y="216"/>
                    </a:lnTo>
                    <a:lnTo>
                      <a:pt x="213" y="224"/>
                    </a:lnTo>
                    <a:lnTo>
                      <a:pt x="213" y="228"/>
                    </a:lnTo>
                    <a:lnTo>
                      <a:pt x="213" y="232"/>
                    </a:lnTo>
                    <a:lnTo>
                      <a:pt x="221" y="240"/>
                    </a:lnTo>
                    <a:lnTo>
                      <a:pt x="234" y="243"/>
                    </a:lnTo>
                    <a:lnTo>
                      <a:pt x="250" y="246"/>
                    </a:lnTo>
                    <a:lnTo>
                      <a:pt x="266" y="246"/>
                    </a:lnTo>
                    <a:lnTo>
                      <a:pt x="284" y="245"/>
                    </a:lnTo>
                    <a:lnTo>
                      <a:pt x="298" y="241"/>
                    </a:lnTo>
                    <a:lnTo>
                      <a:pt x="310" y="240"/>
                    </a:lnTo>
                    <a:lnTo>
                      <a:pt x="313" y="240"/>
                    </a:lnTo>
                    <a:lnTo>
                      <a:pt x="343" y="235"/>
                    </a:lnTo>
                    <a:lnTo>
                      <a:pt x="366" y="236"/>
                    </a:lnTo>
                    <a:lnTo>
                      <a:pt x="385" y="240"/>
                    </a:lnTo>
                    <a:lnTo>
                      <a:pt x="400" y="246"/>
                    </a:lnTo>
                    <a:lnTo>
                      <a:pt x="409" y="254"/>
                    </a:lnTo>
                    <a:lnTo>
                      <a:pt x="414" y="264"/>
                    </a:lnTo>
                    <a:lnTo>
                      <a:pt x="417" y="275"/>
                    </a:lnTo>
                    <a:lnTo>
                      <a:pt x="419" y="286"/>
                    </a:lnTo>
                    <a:lnTo>
                      <a:pt x="419" y="296"/>
                    </a:lnTo>
                    <a:lnTo>
                      <a:pt x="417" y="306"/>
                    </a:lnTo>
                    <a:lnTo>
                      <a:pt x="416" y="312"/>
                    </a:lnTo>
                    <a:lnTo>
                      <a:pt x="414" y="317"/>
                    </a:lnTo>
                    <a:lnTo>
                      <a:pt x="412" y="318"/>
                    </a:lnTo>
                    <a:lnTo>
                      <a:pt x="408" y="335"/>
                    </a:lnTo>
                    <a:lnTo>
                      <a:pt x="409" y="347"/>
                    </a:lnTo>
                    <a:lnTo>
                      <a:pt x="411" y="355"/>
                    </a:lnTo>
                    <a:lnTo>
                      <a:pt x="412" y="359"/>
                    </a:lnTo>
                    <a:lnTo>
                      <a:pt x="419" y="372"/>
                    </a:lnTo>
                    <a:lnTo>
                      <a:pt x="417" y="383"/>
                    </a:lnTo>
                    <a:lnTo>
                      <a:pt x="412" y="391"/>
                    </a:lnTo>
                    <a:lnTo>
                      <a:pt x="408" y="397"/>
                    </a:lnTo>
                    <a:lnTo>
                      <a:pt x="406" y="399"/>
                    </a:lnTo>
                    <a:lnTo>
                      <a:pt x="398" y="410"/>
                    </a:lnTo>
                    <a:lnTo>
                      <a:pt x="396" y="420"/>
                    </a:lnTo>
                    <a:lnTo>
                      <a:pt x="398" y="428"/>
                    </a:lnTo>
                    <a:lnTo>
                      <a:pt x="400" y="431"/>
                    </a:lnTo>
                    <a:lnTo>
                      <a:pt x="404" y="449"/>
                    </a:lnTo>
                    <a:lnTo>
                      <a:pt x="403" y="465"/>
                    </a:lnTo>
                    <a:lnTo>
                      <a:pt x="396" y="478"/>
                    </a:lnTo>
                    <a:lnTo>
                      <a:pt x="390" y="486"/>
                    </a:lnTo>
                    <a:lnTo>
                      <a:pt x="382" y="492"/>
                    </a:lnTo>
                    <a:lnTo>
                      <a:pt x="380" y="494"/>
                    </a:lnTo>
                    <a:lnTo>
                      <a:pt x="374" y="503"/>
                    </a:lnTo>
                    <a:lnTo>
                      <a:pt x="371" y="511"/>
                    </a:lnTo>
                    <a:lnTo>
                      <a:pt x="371" y="518"/>
                    </a:lnTo>
                    <a:lnTo>
                      <a:pt x="372" y="521"/>
                    </a:lnTo>
                    <a:lnTo>
                      <a:pt x="372" y="536"/>
                    </a:lnTo>
                    <a:lnTo>
                      <a:pt x="366" y="548"/>
                    </a:lnTo>
                    <a:lnTo>
                      <a:pt x="359" y="558"/>
                    </a:lnTo>
                    <a:lnTo>
                      <a:pt x="353" y="565"/>
                    </a:lnTo>
                    <a:lnTo>
                      <a:pt x="350" y="568"/>
                    </a:lnTo>
                    <a:lnTo>
                      <a:pt x="334" y="576"/>
                    </a:lnTo>
                    <a:lnTo>
                      <a:pt x="311" y="582"/>
                    </a:lnTo>
                    <a:lnTo>
                      <a:pt x="286" y="585"/>
                    </a:lnTo>
                    <a:lnTo>
                      <a:pt x="261" y="589"/>
                    </a:lnTo>
                    <a:lnTo>
                      <a:pt x="239" y="589"/>
                    </a:lnTo>
                    <a:lnTo>
                      <a:pt x="225" y="589"/>
                    </a:lnTo>
                    <a:lnTo>
                      <a:pt x="220" y="589"/>
                    </a:lnTo>
                    <a:lnTo>
                      <a:pt x="197" y="589"/>
                    </a:lnTo>
                    <a:lnTo>
                      <a:pt x="173" y="585"/>
                    </a:lnTo>
                    <a:lnTo>
                      <a:pt x="149" y="582"/>
                    </a:lnTo>
                    <a:lnTo>
                      <a:pt x="127" y="577"/>
                    </a:lnTo>
                    <a:lnTo>
                      <a:pt x="109" y="574"/>
                    </a:lnTo>
                    <a:lnTo>
                      <a:pt x="98" y="573"/>
                    </a:lnTo>
                    <a:lnTo>
                      <a:pt x="93" y="571"/>
                    </a:lnTo>
                    <a:lnTo>
                      <a:pt x="62" y="563"/>
                    </a:lnTo>
                    <a:lnTo>
                      <a:pt x="35" y="560"/>
                    </a:lnTo>
                    <a:lnTo>
                      <a:pt x="14" y="558"/>
                    </a:lnTo>
                    <a:lnTo>
                      <a:pt x="0" y="558"/>
                    </a:lnTo>
                    <a:lnTo>
                      <a:pt x="0" y="325"/>
                    </a:lnTo>
                    <a:lnTo>
                      <a:pt x="14" y="322"/>
                    </a:lnTo>
                    <a:lnTo>
                      <a:pt x="27" y="312"/>
                    </a:lnTo>
                    <a:lnTo>
                      <a:pt x="38" y="298"/>
                    </a:lnTo>
                    <a:lnTo>
                      <a:pt x="48" y="285"/>
                    </a:lnTo>
                    <a:lnTo>
                      <a:pt x="53" y="270"/>
                    </a:lnTo>
                    <a:lnTo>
                      <a:pt x="57" y="261"/>
                    </a:lnTo>
                    <a:lnTo>
                      <a:pt x="59" y="257"/>
                    </a:lnTo>
                    <a:lnTo>
                      <a:pt x="65" y="238"/>
                    </a:lnTo>
                    <a:lnTo>
                      <a:pt x="77" y="217"/>
                    </a:lnTo>
                    <a:lnTo>
                      <a:pt x="91" y="196"/>
                    </a:lnTo>
                    <a:lnTo>
                      <a:pt x="106" y="177"/>
                    </a:lnTo>
                    <a:lnTo>
                      <a:pt x="120" y="159"/>
                    </a:lnTo>
                    <a:lnTo>
                      <a:pt x="133" y="145"/>
                    </a:lnTo>
                    <a:lnTo>
                      <a:pt x="144" y="132"/>
                    </a:lnTo>
                    <a:lnTo>
                      <a:pt x="152" y="125"/>
                    </a:lnTo>
                    <a:lnTo>
                      <a:pt x="154" y="122"/>
                    </a:lnTo>
                    <a:lnTo>
                      <a:pt x="165" y="105"/>
                    </a:lnTo>
                    <a:lnTo>
                      <a:pt x="173" y="92"/>
                    </a:lnTo>
                    <a:lnTo>
                      <a:pt x="176" y="79"/>
                    </a:lnTo>
                    <a:lnTo>
                      <a:pt x="178" y="66"/>
                    </a:lnTo>
                    <a:lnTo>
                      <a:pt x="180" y="50"/>
                    </a:lnTo>
                    <a:lnTo>
                      <a:pt x="181" y="27"/>
                    </a:lnTo>
                    <a:lnTo>
                      <a:pt x="186" y="13"/>
                    </a:lnTo>
                    <a:lnTo>
                      <a:pt x="192" y="3"/>
                    </a:lnTo>
                    <a:lnTo>
                      <a:pt x="2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95" name="Group 94"/>
          <p:cNvGrpSpPr/>
          <p:nvPr/>
        </p:nvGrpSpPr>
        <p:grpSpPr>
          <a:xfrm>
            <a:off x="4272881" y="3766203"/>
            <a:ext cx="1283494" cy="1496187"/>
            <a:chOff x="4272881" y="3766203"/>
            <a:chExt cx="1283494" cy="1496187"/>
          </a:xfrm>
        </p:grpSpPr>
        <p:sp>
          <p:nvSpPr>
            <p:cNvPr id="7" name="Freeform 28"/>
            <p:cNvSpPr>
              <a:spLocks/>
            </p:cNvSpPr>
            <p:nvPr/>
          </p:nvSpPr>
          <p:spPr bwMode="auto">
            <a:xfrm>
              <a:off x="4272881" y="3766203"/>
              <a:ext cx="1283494" cy="1496187"/>
            </a:xfrm>
            <a:custGeom>
              <a:avLst/>
              <a:gdLst>
                <a:gd name="T0" fmla="*/ 912 w 2101"/>
                <a:gd name="T1" fmla="*/ 5 h 2446"/>
                <a:gd name="T2" fmla="*/ 989 w 2101"/>
                <a:gd name="T3" fmla="*/ 44 h 2446"/>
                <a:gd name="T4" fmla="*/ 1045 w 2101"/>
                <a:gd name="T5" fmla="*/ 112 h 2446"/>
                <a:gd name="T6" fmla="*/ 1065 w 2101"/>
                <a:gd name="T7" fmla="*/ 199 h 2446"/>
                <a:gd name="T8" fmla="*/ 1047 w 2101"/>
                <a:gd name="T9" fmla="*/ 281 h 2446"/>
                <a:gd name="T10" fmla="*/ 1000 w 2101"/>
                <a:gd name="T11" fmla="*/ 345 h 2446"/>
                <a:gd name="T12" fmla="*/ 1744 w 2101"/>
                <a:gd name="T13" fmla="*/ 369 h 2446"/>
                <a:gd name="T14" fmla="*/ 1777 w 2101"/>
                <a:gd name="T15" fmla="*/ 606 h 2446"/>
                <a:gd name="T16" fmla="*/ 1849 w 2101"/>
                <a:gd name="T17" fmla="*/ 830 h 2446"/>
                <a:gd name="T18" fmla="*/ 1958 w 2101"/>
                <a:gd name="T19" fmla="*/ 1033 h 2446"/>
                <a:gd name="T20" fmla="*/ 2101 w 2101"/>
                <a:gd name="T21" fmla="*/ 1213 h 2446"/>
                <a:gd name="T22" fmla="*/ 1646 w 2101"/>
                <a:gd name="T23" fmla="*/ 1608 h 2446"/>
                <a:gd name="T24" fmla="*/ 1581 w 2101"/>
                <a:gd name="T25" fmla="*/ 1545 h 2446"/>
                <a:gd name="T26" fmla="*/ 1496 w 2101"/>
                <a:gd name="T27" fmla="*/ 1507 h 2446"/>
                <a:gd name="T28" fmla="*/ 1405 w 2101"/>
                <a:gd name="T29" fmla="*/ 1499 h 2446"/>
                <a:gd name="T30" fmla="*/ 1317 w 2101"/>
                <a:gd name="T31" fmla="*/ 1521 h 2446"/>
                <a:gd name="T32" fmla="*/ 1237 w 2101"/>
                <a:gd name="T33" fmla="*/ 1577 h 2446"/>
                <a:gd name="T34" fmla="*/ 1183 w 2101"/>
                <a:gd name="T35" fmla="*/ 1655 h 2446"/>
                <a:gd name="T36" fmla="*/ 1159 w 2101"/>
                <a:gd name="T37" fmla="*/ 1743 h 2446"/>
                <a:gd name="T38" fmla="*/ 1169 w 2101"/>
                <a:gd name="T39" fmla="*/ 1834 h 2446"/>
                <a:gd name="T40" fmla="*/ 1207 w 2101"/>
                <a:gd name="T41" fmla="*/ 1919 h 2446"/>
                <a:gd name="T42" fmla="*/ 1270 w 2101"/>
                <a:gd name="T43" fmla="*/ 1984 h 2446"/>
                <a:gd name="T44" fmla="*/ 867 w 2101"/>
                <a:gd name="T45" fmla="*/ 2446 h 2446"/>
                <a:gd name="T46" fmla="*/ 640 w 2101"/>
                <a:gd name="T47" fmla="*/ 2183 h 2446"/>
                <a:gd name="T48" fmla="*/ 442 w 2101"/>
                <a:gd name="T49" fmla="*/ 1897 h 2446"/>
                <a:gd name="T50" fmla="*/ 277 w 2101"/>
                <a:gd name="T51" fmla="*/ 1588 h 2446"/>
                <a:gd name="T52" fmla="*/ 150 w 2101"/>
                <a:gd name="T53" fmla="*/ 1261 h 2446"/>
                <a:gd name="T54" fmla="*/ 59 w 2101"/>
                <a:gd name="T55" fmla="*/ 915 h 2446"/>
                <a:gd name="T56" fmla="*/ 9 w 2101"/>
                <a:gd name="T57" fmla="*/ 554 h 2446"/>
                <a:gd name="T58" fmla="*/ 762 w 2101"/>
                <a:gd name="T59" fmla="*/ 369 h 2446"/>
                <a:gd name="T60" fmla="*/ 703 w 2101"/>
                <a:gd name="T61" fmla="*/ 314 h 2446"/>
                <a:gd name="T62" fmla="*/ 671 w 2101"/>
                <a:gd name="T63" fmla="*/ 242 h 2446"/>
                <a:gd name="T64" fmla="*/ 671 w 2101"/>
                <a:gd name="T65" fmla="*/ 153 h 2446"/>
                <a:gd name="T66" fmla="*/ 710 w 2101"/>
                <a:gd name="T67" fmla="*/ 75 h 2446"/>
                <a:gd name="T68" fmla="*/ 778 w 2101"/>
                <a:gd name="T69" fmla="*/ 20 h 2446"/>
                <a:gd name="T70" fmla="*/ 865 w 2101"/>
                <a:gd name="T71" fmla="*/ 0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01" h="2446">
                  <a:moveTo>
                    <a:pt x="865" y="0"/>
                  </a:moveTo>
                  <a:lnTo>
                    <a:pt x="912" y="5"/>
                  </a:lnTo>
                  <a:lnTo>
                    <a:pt x="952" y="20"/>
                  </a:lnTo>
                  <a:lnTo>
                    <a:pt x="989" y="44"/>
                  </a:lnTo>
                  <a:lnTo>
                    <a:pt x="1021" y="75"/>
                  </a:lnTo>
                  <a:lnTo>
                    <a:pt x="1045" y="112"/>
                  </a:lnTo>
                  <a:lnTo>
                    <a:pt x="1060" y="153"/>
                  </a:lnTo>
                  <a:lnTo>
                    <a:pt x="1065" y="199"/>
                  </a:lnTo>
                  <a:lnTo>
                    <a:pt x="1060" y="242"/>
                  </a:lnTo>
                  <a:lnTo>
                    <a:pt x="1047" y="281"/>
                  </a:lnTo>
                  <a:lnTo>
                    <a:pt x="1028" y="314"/>
                  </a:lnTo>
                  <a:lnTo>
                    <a:pt x="1000" y="345"/>
                  </a:lnTo>
                  <a:lnTo>
                    <a:pt x="969" y="369"/>
                  </a:lnTo>
                  <a:lnTo>
                    <a:pt x="1744" y="369"/>
                  </a:lnTo>
                  <a:lnTo>
                    <a:pt x="1755" y="490"/>
                  </a:lnTo>
                  <a:lnTo>
                    <a:pt x="1777" y="606"/>
                  </a:lnTo>
                  <a:lnTo>
                    <a:pt x="1808" y="721"/>
                  </a:lnTo>
                  <a:lnTo>
                    <a:pt x="1849" y="830"/>
                  </a:lnTo>
                  <a:lnTo>
                    <a:pt x="1899" y="933"/>
                  </a:lnTo>
                  <a:lnTo>
                    <a:pt x="1958" y="1033"/>
                  </a:lnTo>
                  <a:lnTo>
                    <a:pt x="2025" y="1126"/>
                  </a:lnTo>
                  <a:lnTo>
                    <a:pt x="2101" y="1213"/>
                  </a:lnTo>
                  <a:lnTo>
                    <a:pt x="1668" y="1645"/>
                  </a:lnTo>
                  <a:lnTo>
                    <a:pt x="1646" y="1608"/>
                  </a:lnTo>
                  <a:lnTo>
                    <a:pt x="1618" y="1577"/>
                  </a:lnTo>
                  <a:lnTo>
                    <a:pt x="1581" y="1545"/>
                  </a:lnTo>
                  <a:lnTo>
                    <a:pt x="1540" y="1521"/>
                  </a:lnTo>
                  <a:lnTo>
                    <a:pt x="1496" y="1507"/>
                  </a:lnTo>
                  <a:lnTo>
                    <a:pt x="1450" y="1499"/>
                  </a:lnTo>
                  <a:lnTo>
                    <a:pt x="1405" y="1499"/>
                  </a:lnTo>
                  <a:lnTo>
                    <a:pt x="1359" y="1507"/>
                  </a:lnTo>
                  <a:lnTo>
                    <a:pt x="1317" y="1521"/>
                  </a:lnTo>
                  <a:lnTo>
                    <a:pt x="1274" y="1545"/>
                  </a:lnTo>
                  <a:lnTo>
                    <a:pt x="1237" y="1577"/>
                  </a:lnTo>
                  <a:lnTo>
                    <a:pt x="1207" y="1614"/>
                  </a:lnTo>
                  <a:lnTo>
                    <a:pt x="1183" y="1655"/>
                  </a:lnTo>
                  <a:lnTo>
                    <a:pt x="1169" y="1697"/>
                  </a:lnTo>
                  <a:lnTo>
                    <a:pt x="1159" y="1743"/>
                  </a:lnTo>
                  <a:lnTo>
                    <a:pt x="1159" y="1790"/>
                  </a:lnTo>
                  <a:lnTo>
                    <a:pt x="1169" y="1834"/>
                  </a:lnTo>
                  <a:lnTo>
                    <a:pt x="1183" y="1878"/>
                  </a:lnTo>
                  <a:lnTo>
                    <a:pt x="1207" y="1919"/>
                  </a:lnTo>
                  <a:lnTo>
                    <a:pt x="1237" y="1956"/>
                  </a:lnTo>
                  <a:lnTo>
                    <a:pt x="1270" y="1984"/>
                  </a:lnTo>
                  <a:lnTo>
                    <a:pt x="1307" y="2006"/>
                  </a:lnTo>
                  <a:lnTo>
                    <a:pt x="867" y="2446"/>
                  </a:lnTo>
                  <a:lnTo>
                    <a:pt x="749" y="2318"/>
                  </a:lnTo>
                  <a:lnTo>
                    <a:pt x="640" y="2183"/>
                  </a:lnTo>
                  <a:lnTo>
                    <a:pt x="536" y="2043"/>
                  </a:lnTo>
                  <a:lnTo>
                    <a:pt x="442" y="1897"/>
                  </a:lnTo>
                  <a:lnTo>
                    <a:pt x="355" y="1745"/>
                  </a:lnTo>
                  <a:lnTo>
                    <a:pt x="277" y="1588"/>
                  </a:lnTo>
                  <a:lnTo>
                    <a:pt x="209" y="1427"/>
                  </a:lnTo>
                  <a:lnTo>
                    <a:pt x="150" y="1261"/>
                  </a:lnTo>
                  <a:lnTo>
                    <a:pt x="100" y="1089"/>
                  </a:lnTo>
                  <a:lnTo>
                    <a:pt x="59" y="915"/>
                  </a:lnTo>
                  <a:lnTo>
                    <a:pt x="28" y="736"/>
                  </a:lnTo>
                  <a:lnTo>
                    <a:pt x="9" y="554"/>
                  </a:lnTo>
                  <a:lnTo>
                    <a:pt x="0" y="369"/>
                  </a:lnTo>
                  <a:lnTo>
                    <a:pt x="762" y="369"/>
                  </a:lnTo>
                  <a:lnTo>
                    <a:pt x="730" y="345"/>
                  </a:lnTo>
                  <a:lnTo>
                    <a:pt x="703" y="314"/>
                  </a:lnTo>
                  <a:lnTo>
                    <a:pt x="684" y="281"/>
                  </a:lnTo>
                  <a:lnTo>
                    <a:pt x="671" y="242"/>
                  </a:lnTo>
                  <a:lnTo>
                    <a:pt x="668" y="199"/>
                  </a:lnTo>
                  <a:lnTo>
                    <a:pt x="671" y="153"/>
                  </a:lnTo>
                  <a:lnTo>
                    <a:pt x="686" y="112"/>
                  </a:lnTo>
                  <a:lnTo>
                    <a:pt x="710" y="75"/>
                  </a:lnTo>
                  <a:lnTo>
                    <a:pt x="741" y="44"/>
                  </a:lnTo>
                  <a:lnTo>
                    <a:pt x="778" y="20"/>
                  </a:lnTo>
                  <a:lnTo>
                    <a:pt x="819" y="5"/>
                  </a:lnTo>
                  <a:lnTo>
                    <a:pt x="865" y="0"/>
                  </a:lnTo>
                  <a:close/>
                </a:path>
              </a:pathLst>
            </a:custGeom>
            <a:solidFill>
              <a:srgbClr val="00B0F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TextBox 26"/>
            <p:cNvSpPr txBox="1"/>
            <p:nvPr/>
          </p:nvSpPr>
          <p:spPr>
            <a:xfrm>
              <a:off x="4370984" y="4069229"/>
              <a:ext cx="980842" cy="400110"/>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Participación local</a:t>
              </a:r>
            </a:p>
          </p:txBody>
        </p:sp>
        <p:grpSp>
          <p:nvGrpSpPr>
            <p:cNvPr id="34" name="Group 33"/>
            <p:cNvGrpSpPr>
              <a:grpSpLocks noChangeAspect="1"/>
            </p:cNvGrpSpPr>
            <p:nvPr/>
          </p:nvGrpSpPr>
          <p:grpSpPr>
            <a:xfrm>
              <a:off x="4959866" y="4268066"/>
              <a:ext cx="472336" cy="249480"/>
              <a:chOff x="1023150" y="4491565"/>
              <a:chExt cx="477108" cy="252000"/>
            </a:xfrm>
            <a:solidFill>
              <a:schemeClr val="bg1"/>
            </a:solidFill>
          </p:grpSpPr>
          <p:sp>
            <p:nvSpPr>
              <p:cNvPr id="59" name="Freeform 95"/>
              <p:cNvSpPr>
                <a:spLocks/>
              </p:cNvSpPr>
              <p:nvPr/>
            </p:nvSpPr>
            <p:spPr bwMode="auto">
              <a:xfrm>
                <a:off x="1148652" y="4631510"/>
                <a:ext cx="226103" cy="112055"/>
              </a:xfrm>
              <a:custGeom>
                <a:avLst/>
                <a:gdLst/>
                <a:ahLst/>
                <a:cxnLst>
                  <a:cxn ang="0">
                    <a:pos x="151" y="0"/>
                  </a:cxn>
                  <a:cxn ang="0">
                    <a:pos x="209" y="137"/>
                  </a:cxn>
                  <a:cxn ang="0">
                    <a:pos x="216" y="45"/>
                  </a:cxn>
                  <a:cxn ang="0">
                    <a:pos x="201" y="40"/>
                  </a:cxn>
                  <a:cxn ang="0">
                    <a:pos x="201" y="28"/>
                  </a:cxn>
                  <a:cxn ang="0">
                    <a:pos x="260" y="28"/>
                  </a:cxn>
                  <a:cxn ang="0">
                    <a:pos x="260" y="41"/>
                  </a:cxn>
                  <a:cxn ang="0">
                    <a:pos x="243" y="45"/>
                  </a:cxn>
                  <a:cxn ang="0">
                    <a:pos x="247" y="138"/>
                  </a:cxn>
                  <a:cxn ang="0">
                    <a:pos x="306" y="0"/>
                  </a:cxn>
                  <a:cxn ang="0">
                    <a:pos x="308" y="2"/>
                  </a:cxn>
                  <a:cxn ang="0">
                    <a:pos x="310" y="9"/>
                  </a:cxn>
                  <a:cxn ang="0">
                    <a:pos x="316" y="17"/>
                  </a:cxn>
                  <a:cxn ang="0">
                    <a:pos x="327" y="29"/>
                  </a:cxn>
                  <a:cxn ang="0">
                    <a:pos x="342" y="40"/>
                  </a:cxn>
                  <a:cxn ang="0">
                    <a:pos x="362" y="50"/>
                  </a:cxn>
                  <a:cxn ang="0">
                    <a:pos x="389" y="57"/>
                  </a:cxn>
                  <a:cxn ang="0">
                    <a:pos x="412" y="65"/>
                  </a:cxn>
                  <a:cxn ang="0">
                    <a:pos x="427" y="77"/>
                  </a:cxn>
                  <a:cxn ang="0">
                    <a:pos x="439" y="94"/>
                  </a:cxn>
                  <a:cxn ang="0">
                    <a:pos x="447" y="115"/>
                  </a:cxn>
                  <a:cxn ang="0">
                    <a:pos x="454" y="152"/>
                  </a:cxn>
                  <a:cxn ang="0">
                    <a:pos x="454" y="225"/>
                  </a:cxn>
                  <a:cxn ang="0">
                    <a:pos x="0" y="225"/>
                  </a:cxn>
                  <a:cxn ang="0">
                    <a:pos x="0" y="181"/>
                  </a:cxn>
                  <a:cxn ang="0">
                    <a:pos x="3" y="145"/>
                  </a:cxn>
                  <a:cxn ang="0">
                    <a:pos x="10" y="115"/>
                  </a:cxn>
                  <a:cxn ang="0">
                    <a:pos x="20" y="92"/>
                  </a:cxn>
                  <a:cxn ang="0">
                    <a:pos x="36" y="75"/>
                  </a:cxn>
                  <a:cxn ang="0">
                    <a:pos x="54" y="63"/>
                  </a:cxn>
                  <a:cxn ang="0">
                    <a:pos x="102" y="46"/>
                  </a:cxn>
                  <a:cxn ang="0">
                    <a:pos x="121" y="36"/>
                  </a:cxn>
                  <a:cxn ang="0">
                    <a:pos x="144" y="12"/>
                  </a:cxn>
                  <a:cxn ang="0">
                    <a:pos x="150" y="4"/>
                  </a:cxn>
                  <a:cxn ang="0">
                    <a:pos x="151" y="0"/>
                  </a:cxn>
                </a:cxnLst>
                <a:rect l="0" t="0" r="r" b="b"/>
                <a:pathLst>
                  <a:path w="454" h="225">
                    <a:moveTo>
                      <a:pt x="151" y="0"/>
                    </a:moveTo>
                    <a:lnTo>
                      <a:pt x="209" y="137"/>
                    </a:lnTo>
                    <a:lnTo>
                      <a:pt x="216" y="45"/>
                    </a:lnTo>
                    <a:lnTo>
                      <a:pt x="201" y="40"/>
                    </a:lnTo>
                    <a:lnTo>
                      <a:pt x="201" y="28"/>
                    </a:lnTo>
                    <a:lnTo>
                      <a:pt x="260" y="28"/>
                    </a:lnTo>
                    <a:lnTo>
                      <a:pt x="260" y="41"/>
                    </a:lnTo>
                    <a:lnTo>
                      <a:pt x="243" y="45"/>
                    </a:lnTo>
                    <a:lnTo>
                      <a:pt x="247" y="138"/>
                    </a:lnTo>
                    <a:lnTo>
                      <a:pt x="306" y="0"/>
                    </a:lnTo>
                    <a:lnTo>
                      <a:pt x="308" y="2"/>
                    </a:lnTo>
                    <a:lnTo>
                      <a:pt x="310" y="9"/>
                    </a:lnTo>
                    <a:lnTo>
                      <a:pt x="316" y="17"/>
                    </a:lnTo>
                    <a:lnTo>
                      <a:pt x="327" y="29"/>
                    </a:lnTo>
                    <a:lnTo>
                      <a:pt x="342" y="40"/>
                    </a:lnTo>
                    <a:lnTo>
                      <a:pt x="362" y="50"/>
                    </a:lnTo>
                    <a:lnTo>
                      <a:pt x="389" y="57"/>
                    </a:lnTo>
                    <a:lnTo>
                      <a:pt x="412" y="65"/>
                    </a:lnTo>
                    <a:lnTo>
                      <a:pt x="427" y="77"/>
                    </a:lnTo>
                    <a:lnTo>
                      <a:pt x="439" y="94"/>
                    </a:lnTo>
                    <a:lnTo>
                      <a:pt x="447" y="115"/>
                    </a:lnTo>
                    <a:lnTo>
                      <a:pt x="454" y="152"/>
                    </a:lnTo>
                    <a:lnTo>
                      <a:pt x="454" y="225"/>
                    </a:lnTo>
                    <a:lnTo>
                      <a:pt x="0" y="225"/>
                    </a:lnTo>
                    <a:lnTo>
                      <a:pt x="0" y="181"/>
                    </a:lnTo>
                    <a:lnTo>
                      <a:pt x="3" y="145"/>
                    </a:lnTo>
                    <a:lnTo>
                      <a:pt x="10" y="115"/>
                    </a:lnTo>
                    <a:lnTo>
                      <a:pt x="20" y="92"/>
                    </a:lnTo>
                    <a:lnTo>
                      <a:pt x="36" y="75"/>
                    </a:lnTo>
                    <a:lnTo>
                      <a:pt x="54" y="63"/>
                    </a:lnTo>
                    <a:lnTo>
                      <a:pt x="102" y="46"/>
                    </a:lnTo>
                    <a:lnTo>
                      <a:pt x="121" y="36"/>
                    </a:lnTo>
                    <a:lnTo>
                      <a:pt x="144" y="12"/>
                    </a:lnTo>
                    <a:lnTo>
                      <a:pt x="150" y="4"/>
                    </a:lnTo>
                    <a:lnTo>
                      <a:pt x="151"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0" name="Freeform 96"/>
              <p:cNvSpPr>
                <a:spLocks/>
              </p:cNvSpPr>
              <p:nvPr/>
            </p:nvSpPr>
            <p:spPr bwMode="auto">
              <a:xfrm>
                <a:off x="1210407" y="4491565"/>
                <a:ext cx="107573" cy="140941"/>
              </a:xfrm>
              <a:custGeom>
                <a:avLst/>
                <a:gdLst/>
                <a:ahLst/>
                <a:cxnLst>
                  <a:cxn ang="0">
                    <a:pos x="107" y="0"/>
                  </a:cxn>
                  <a:cxn ang="0">
                    <a:pos x="134" y="2"/>
                  </a:cxn>
                  <a:cxn ang="0">
                    <a:pos x="157" y="10"/>
                  </a:cxn>
                  <a:cxn ang="0">
                    <a:pos x="174" y="21"/>
                  </a:cxn>
                  <a:cxn ang="0">
                    <a:pos x="186" y="36"/>
                  </a:cxn>
                  <a:cxn ang="0">
                    <a:pos x="194" y="53"/>
                  </a:cxn>
                  <a:cxn ang="0">
                    <a:pos x="199" y="73"/>
                  </a:cxn>
                  <a:cxn ang="0">
                    <a:pos x="203" y="94"/>
                  </a:cxn>
                  <a:cxn ang="0">
                    <a:pos x="203" y="119"/>
                  </a:cxn>
                  <a:cxn ang="0">
                    <a:pos x="209" y="125"/>
                  </a:cxn>
                  <a:cxn ang="0">
                    <a:pos x="214" y="135"/>
                  </a:cxn>
                  <a:cxn ang="0">
                    <a:pos x="216" y="147"/>
                  </a:cxn>
                  <a:cxn ang="0">
                    <a:pos x="213" y="160"/>
                  </a:cxn>
                  <a:cxn ang="0">
                    <a:pos x="208" y="171"/>
                  </a:cxn>
                  <a:cxn ang="0">
                    <a:pos x="197" y="174"/>
                  </a:cxn>
                  <a:cxn ang="0">
                    <a:pos x="194" y="174"/>
                  </a:cxn>
                  <a:cxn ang="0">
                    <a:pos x="187" y="201"/>
                  </a:cxn>
                  <a:cxn ang="0">
                    <a:pos x="177" y="225"/>
                  </a:cxn>
                  <a:cxn ang="0">
                    <a:pos x="163" y="249"/>
                  </a:cxn>
                  <a:cxn ang="0">
                    <a:pos x="148" y="266"/>
                  </a:cxn>
                  <a:cxn ang="0">
                    <a:pos x="129" y="278"/>
                  </a:cxn>
                  <a:cxn ang="0">
                    <a:pos x="107" y="283"/>
                  </a:cxn>
                  <a:cxn ang="0">
                    <a:pos x="85" y="278"/>
                  </a:cxn>
                  <a:cxn ang="0">
                    <a:pos x="68" y="266"/>
                  </a:cxn>
                  <a:cxn ang="0">
                    <a:pos x="51" y="249"/>
                  </a:cxn>
                  <a:cxn ang="0">
                    <a:pos x="39" y="225"/>
                  </a:cxn>
                  <a:cxn ang="0">
                    <a:pos x="29" y="201"/>
                  </a:cxn>
                  <a:cxn ang="0">
                    <a:pos x="20" y="174"/>
                  </a:cxn>
                  <a:cxn ang="0">
                    <a:pos x="19" y="174"/>
                  </a:cxn>
                  <a:cxn ang="0">
                    <a:pos x="9" y="171"/>
                  </a:cxn>
                  <a:cxn ang="0">
                    <a:pos x="3" y="160"/>
                  </a:cxn>
                  <a:cxn ang="0">
                    <a:pos x="0" y="147"/>
                  </a:cxn>
                  <a:cxn ang="0">
                    <a:pos x="2" y="138"/>
                  </a:cxn>
                  <a:cxn ang="0">
                    <a:pos x="3" y="131"/>
                  </a:cxn>
                  <a:cxn ang="0">
                    <a:pos x="7" y="125"/>
                  </a:cxn>
                  <a:cxn ang="0">
                    <a:pos x="12" y="121"/>
                  </a:cxn>
                  <a:cxn ang="0">
                    <a:pos x="12" y="114"/>
                  </a:cxn>
                  <a:cxn ang="0">
                    <a:pos x="15" y="73"/>
                  </a:cxn>
                  <a:cxn ang="0">
                    <a:pos x="22" y="55"/>
                  </a:cxn>
                  <a:cxn ang="0">
                    <a:pos x="31" y="38"/>
                  </a:cxn>
                  <a:cxn ang="0">
                    <a:pos x="44" y="22"/>
                  </a:cxn>
                  <a:cxn ang="0">
                    <a:pos x="60" y="10"/>
                  </a:cxn>
                  <a:cxn ang="0">
                    <a:pos x="82" y="3"/>
                  </a:cxn>
                  <a:cxn ang="0">
                    <a:pos x="107" y="0"/>
                  </a:cxn>
                </a:cxnLst>
                <a:rect l="0" t="0" r="r" b="b"/>
                <a:pathLst>
                  <a:path w="216" h="283">
                    <a:moveTo>
                      <a:pt x="107" y="0"/>
                    </a:moveTo>
                    <a:lnTo>
                      <a:pt x="134" y="2"/>
                    </a:lnTo>
                    <a:lnTo>
                      <a:pt x="157" y="10"/>
                    </a:lnTo>
                    <a:lnTo>
                      <a:pt x="174" y="21"/>
                    </a:lnTo>
                    <a:lnTo>
                      <a:pt x="186" y="36"/>
                    </a:lnTo>
                    <a:lnTo>
                      <a:pt x="194" y="53"/>
                    </a:lnTo>
                    <a:lnTo>
                      <a:pt x="199" y="73"/>
                    </a:lnTo>
                    <a:lnTo>
                      <a:pt x="203" y="94"/>
                    </a:lnTo>
                    <a:lnTo>
                      <a:pt x="203" y="119"/>
                    </a:lnTo>
                    <a:lnTo>
                      <a:pt x="209" y="125"/>
                    </a:lnTo>
                    <a:lnTo>
                      <a:pt x="214" y="135"/>
                    </a:lnTo>
                    <a:lnTo>
                      <a:pt x="216" y="147"/>
                    </a:lnTo>
                    <a:lnTo>
                      <a:pt x="213" y="160"/>
                    </a:lnTo>
                    <a:lnTo>
                      <a:pt x="208" y="171"/>
                    </a:lnTo>
                    <a:lnTo>
                      <a:pt x="197" y="174"/>
                    </a:lnTo>
                    <a:lnTo>
                      <a:pt x="194" y="174"/>
                    </a:lnTo>
                    <a:lnTo>
                      <a:pt x="187" y="201"/>
                    </a:lnTo>
                    <a:lnTo>
                      <a:pt x="177" y="225"/>
                    </a:lnTo>
                    <a:lnTo>
                      <a:pt x="163" y="249"/>
                    </a:lnTo>
                    <a:lnTo>
                      <a:pt x="148" y="266"/>
                    </a:lnTo>
                    <a:lnTo>
                      <a:pt x="129" y="278"/>
                    </a:lnTo>
                    <a:lnTo>
                      <a:pt x="107" y="283"/>
                    </a:lnTo>
                    <a:lnTo>
                      <a:pt x="85" y="278"/>
                    </a:lnTo>
                    <a:lnTo>
                      <a:pt x="68" y="266"/>
                    </a:lnTo>
                    <a:lnTo>
                      <a:pt x="51" y="249"/>
                    </a:lnTo>
                    <a:lnTo>
                      <a:pt x="39" y="225"/>
                    </a:lnTo>
                    <a:lnTo>
                      <a:pt x="29" y="201"/>
                    </a:lnTo>
                    <a:lnTo>
                      <a:pt x="20" y="174"/>
                    </a:lnTo>
                    <a:lnTo>
                      <a:pt x="19" y="174"/>
                    </a:lnTo>
                    <a:lnTo>
                      <a:pt x="9" y="171"/>
                    </a:lnTo>
                    <a:lnTo>
                      <a:pt x="3" y="160"/>
                    </a:lnTo>
                    <a:lnTo>
                      <a:pt x="0" y="147"/>
                    </a:lnTo>
                    <a:lnTo>
                      <a:pt x="2" y="138"/>
                    </a:lnTo>
                    <a:lnTo>
                      <a:pt x="3" y="131"/>
                    </a:lnTo>
                    <a:lnTo>
                      <a:pt x="7" y="125"/>
                    </a:lnTo>
                    <a:lnTo>
                      <a:pt x="12" y="121"/>
                    </a:lnTo>
                    <a:lnTo>
                      <a:pt x="12" y="114"/>
                    </a:lnTo>
                    <a:lnTo>
                      <a:pt x="15" y="73"/>
                    </a:lnTo>
                    <a:lnTo>
                      <a:pt x="22" y="55"/>
                    </a:lnTo>
                    <a:lnTo>
                      <a:pt x="31" y="38"/>
                    </a:lnTo>
                    <a:lnTo>
                      <a:pt x="44" y="22"/>
                    </a:lnTo>
                    <a:lnTo>
                      <a:pt x="60" y="10"/>
                    </a:lnTo>
                    <a:lnTo>
                      <a:pt x="82" y="3"/>
                    </a:lnTo>
                    <a:lnTo>
                      <a:pt x="10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1" name="Freeform 97"/>
              <p:cNvSpPr>
                <a:spLocks/>
              </p:cNvSpPr>
              <p:nvPr/>
            </p:nvSpPr>
            <p:spPr bwMode="auto">
              <a:xfrm>
                <a:off x="1023150" y="4658901"/>
                <a:ext cx="126498" cy="84664"/>
              </a:xfrm>
              <a:custGeom>
                <a:avLst/>
                <a:gdLst/>
                <a:ahLst/>
                <a:cxnLst>
                  <a:cxn ang="0">
                    <a:pos x="114" y="0"/>
                  </a:cxn>
                  <a:cxn ang="0">
                    <a:pos x="158" y="104"/>
                  </a:cxn>
                  <a:cxn ang="0">
                    <a:pos x="163" y="34"/>
                  </a:cxn>
                  <a:cxn ang="0">
                    <a:pos x="151" y="29"/>
                  </a:cxn>
                  <a:cxn ang="0">
                    <a:pos x="151" y="20"/>
                  </a:cxn>
                  <a:cxn ang="0">
                    <a:pos x="196" y="20"/>
                  </a:cxn>
                  <a:cxn ang="0">
                    <a:pos x="196" y="31"/>
                  </a:cxn>
                  <a:cxn ang="0">
                    <a:pos x="184" y="34"/>
                  </a:cxn>
                  <a:cxn ang="0">
                    <a:pos x="187" y="104"/>
                  </a:cxn>
                  <a:cxn ang="0">
                    <a:pos x="233" y="0"/>
                  </a:cxn>
                  <a:cxn ang="0">
                    <a:pos x="233" y="2"/>
                  </a:cxn>
                  <a:cxn ang="0">
                    <a:pos x="235" y="3"/>
                  </a:cxn>
                  <a:cxn ang="0">
                    <a:pos x="237" y="8"/>
                  </a:cxn>
                  <a:cxn ang="0">
                    <a:pos x="240" y="14"/>
                  </a:cxn>
                  <a:cxn ang="0">
                    <a:pos x="247" y="19"/>
                  </a:cxn>
                  <a:cxn ang="0">
                    <a:pos x="254" y="26"/>
                  </a:cxn>
                  <a:cxn ang="0">
                    <a:pos x="245" y="43"/>
                  </a:cxn>
                  <a:cxn ang="0">
                    <a:pos x="237" y="66"/>
                  </a:cxn>
                  <a:cxn ang="0">
                    <a:pos x="231" y="95"/>
                  </a:cxn>
                  <a:cxn ang="0">
                    <a:pos x="228" y="130"/>
                  </a:cxn>
                  <a:cxn ang="0">
                    <a:pos x="230" y="170"/>
                  </a:cxn>
                  <a:cxn ang="0">
                    <a:pos x="0" y="170"/>
                  </a:cxn>
                  <a:cxn ang="0">
                    <a:pos x="0" y="136"/>
                  </a:cxn>
                  <a:cxn ang="0">
                    <a:pos x="3" y="104"/>
                  </a:cxn>
                  <a:cxn ang="0">
                    <a:pos x="10" y="78"/>
                  </a:cxn>
                  <a:cxn ang="0">
                    <a:pos x="22" y="61"/>
                  </a:cxn>
                  <a:cxn ang="0">
                    <a:pos x="37" y="48"/>
                  </a:cxn>
                  <a:cxn ang="0">
                    <a:pos x="60" y="41"/>
                  </a:cxn>
                  <a:cxn ang="0">
                    <a:pos x="80" y="34"/>
                  </a:cxn>
                  <a:cxn ang="0">
                    <a:pos x="95" y="22"/>
                  </a:cxn>
                  <a:cxn ang="0">
                    <a:pos x="106" y="12"/>
                  </a:cxn>
                  <a:cxn ang="0">
                    <a:pos x="112" y="3"/>
                  </a:cxn>
                  <a:cxn ang="0">
                    <a:pos x="114" y="0"/>
                  </a:cxn>
                </a:cxnLst>
                <a:rect l="0" t="0" r="r" b="b"/>
                <a:pathLst>
                  <a:path w="254" h="170">
                    <a:moveTo>
                      <a:pt x="114" y="0"/>
                    </a:moveTo>
                    <a:lnTo>
                      <a:pt x="158" y="104"/>
                    </a:lnTo>
                    <a:lnTo>
                      <a:pt x="163" y="34"/>
                    </a:lnTo>
                    <a:lnTo>
                      <a:pt x="151" y="29"/>
                    </a:lnTo>
                    <a:lnTo>
                      <a:pt x="151" y="20"/>
                    </a:lnTo>
                    <a:lnTo>
                      <a:pt x="196" y="20"/>
                    </a:lnTo>
                    <a:lnTo>
                      <a:pt x="196" y="31"/>
                    </a:lnTo>
                    <a:lnTo>
                      <a:pt x="184" y="34"/>
                    </a:lnTo>
                    <a:lnTo>
                      <a:pt x="187" y="104"/>
                    </a:lnTo>
                    <a:lnTo>
                      <a:pt x="233" y="0"/>
                    </a:lnTo>
                    <a:lnTo>
                      <a:pt x="233" y="2"/>
                    </a:lnTo>
                    <a:lnTo>
                      <a:pt x="235" y="3"/>
                    </a:lnTo>
                    <a:lnTo>
                      <a:pt x="237" y="8"/>
                    </a:lnTo>
                    <a:lnTo>
                      <a:pt x="240" y="14"/>
                    </a:lnTo>
                    <a:lnTo>
                      <a:pt x="247" y="19"/>
                    </a:lnTo>
                    <a:lnTo>
                      <a:pt x="254" y="26"/>
                    </a:lnTo>
                    <a:lnTo>
                      <a:pt x="245" y="43"/>
                    </a:lnTo>
                    <a:lnTo>
                      <a:pt x="237" y="66"/>
                    </a:lnTo>
                    <a:lnTo>
                      <a:pt x="231" y="95"/>
                    </a:lnTo>
                    <a:lnTo>
                      <a:pt x="228" y="130"/>
                    </a:lnTo>
                    <a:lnTo>
                      <a:pt x="230" y="170"/>
                    </a:lnTo>
                    <a:lnTo>
                      <a:pt x="0" y="170"/>
                    </a:lnTo>
                    <a:lnTo>
                      <a:pt x="0" y="136"/>
                    </a:lnTo>
                    <a:lnTo>
                      <a:pt x="3" y="104"/>
                    </a:lnTo>
                    <a:lnTo>
                      <a:pt x="10" y="78"/>
                    </a:lnTo>
                    <a:lnTo>
                      <a:pt x="22" y="61"/>
                    </a:lnTo>
                    <a:lnTo>
                      <a:pt x="37" y="48"/>
                    </a:lnTo>
                    <a:lnTo>
                      <a:pt x="60" y="41"/>
                    </a:lnTo>
                    <a:lnTo>
                      <a:pt x="80" y="34"/>
                    </a:lnTo>
                    <a:lnTo>
                      <a:pt x="95" y="22"/>
                    </a:lnTo>
                    <a:lnTo>
                      <a:pt x="106" y="12"/>
                    </a:lnTo>
                    <a:lnTo>
                      <a:pt x="112" y="3"/>
                    </a:lnTo>
                    <a:lnTo>
                      <a:pt x="11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2" name="Freeform 98"/>
              <p:cNvSpPr>
                <a:spLocks/>
              </p:cNvSpPr>
              <p:nvPr/>
            </p:nvSpPr>
            <p:spPr bwMode="auto">
              <a:xfrm>
                <a:off x="1069964" y="4552822"/>
                <a:ext cx="81178" cy="107075"/>
              </a:xfrm>
              <a:custGeom>
                <a:avLst/>
                <a:gdLst/>
                <a:ahLst/>
                <a:cxnLst>
                  <a:cxn ang="0">
                    <a:pos x="81" y="0"/>
                  </a:cxn>
                  <a:cxn ang="0">
                    <a:pos x="105" y="2"/>
                  </a:cxn>
                  <a:cxn ang="0">
                    <a:pos x="122" y="8"/>
                  </a:cxn>
                  <a:cxn ang="0">
                    <a:pos x="136" y="20"/>
                  </a:cxn>
                  <a:cxn ang="0">
                    <a:pos x="144" y="36"/>
                  </a:cxn>
                  <a:cxn ang="0">
                    <a:pos x="149" y="51"/>
                  </a:cxn>
                  <a:cxn ang="0">
                    <a:pos x="153" y="70"/>
                  </a:cxn>
                  <a:cxn ang="0">
                    <a:pos x="153" y="90"/>
                  </a:cxn>
                  <a:cxn ang="0">
                    <a:pos x="158" y="94"/>
                  </a:cxn>
                  <a:cxn ang="0">
                    <a:pos x="163" y="104"/>
                  </a:cxn>
                  <a:cxn ang="0">
                    <a:pos x="163" y="117"/>
                  </a:cxn>
                  <a:cxn ang="0">
                    <a:pos x="160" y="123"/>
                  </a:cxn>
                  <a:cxn ang="0">
                    <a:pos x="158" y="128"/>
                  </a:cxn>
                  <a:cxn ang="0">
                    <a:pos x="153" y="129"/>
                  </a:cxn>
                  <a:cxn ang="0">
                    <a:pos x="149" y="131"/>
                  </a:cxn>
                  <a:cxn ang="0">
                    <a:pos x="148" y="131"/>
                  </a:cxn>
                  <a:cxn ang="0">
                    <a:pos x="141" y="152"/>
                  </a:cxn>
                  <a:cxn ang="0">
                    <a:pos x="134" y="170"/>
                  </a:cxn>
                  <a:cxn ang="0">
                    <a:pos x="124" y="187"/>
                  </a:cxn>
                  <a:cxn ang="0">
                    <a:pos x="112" y="201"/>
                  </a:cxn>
                  <a:cxn ang="0">
                    <a:pos x="98" y="211"/>
                  </a:cxn>
                  <a:cxn ang="0">
                    <a:pos x="81" y="215"/>
                  </a:cxn>
                  <a:cxn ang="0">
                    <a:pos x="63" y="210"/>
                  </a:cxn>
                  <a:cxn ang="0">
                    <a:pos x="46" y="196"/>
                  </a:cxn>
                  <a:cxn ang="0">
                    <a:pos x="34" y="177"/>
                  </a:cxn>
                  <a:cxn ang="0">
                    <a:pos x="22" y="155"/>
                  </a:cxn>
                  <a:cxn ang="0">
                    <a:pos x="15" y="131"/>
                  </a:cxn>
                  <a:cxn ang="0">
                    <a:pos x="13" y="131"/>
                  </a:cxn>
                  <a:cxn ang="0">
                    <a:pos x="10" y="129"/>
                  </a:cxn>
                  <a:cxn ang="0">
                    <a:pos x="5" y="128"/>
                  </a:cxn>
                  <a:cxn ang="0">
                    <a:pos x="3" y="123"/>
                  </a:cxn>
                  <a:cxn ang="0">
                    <a:pos x="0" y="117"/>
                  </a:cxn>
                  <a:cxn ang="0">
                    <a:pos x="0" y="104"/>
                  </a:cxn>
                  <a:cxn ang="0">
                    <a:pos x="1" y="99"/>
                  </a:cxn>
                  <a:cxn ang="0">
                    <a:pos x="5" y="94"/>
                  </a:cxn>
                  <a:cxn ang="0">
                    <a:pos x="10" y="90"/>
                  </a:cxn>
                  <a:cxn ang="0">
                    <a:pos x="10" y="87"/>
                  </a:cxn>
                  <a:cxn ang="0">
                    <a:pos x="12" y="70"/>
                  </a:cxn>
                  <a:cxn ang="0">
                    <a:pos x="13" y="51"/>
                  </a:cxn>
                  <a:cxn ang="0">
                    <a:pos x="20" y="36"/>
                  </a:cxn>
                  <a:cxn ang="0">
                    <a:pos x="29" y="22"/>
                  </a:cxn>
                  <a:cxn ang="0">
                    <a:pos x="42" y="10"/>
                  </a:cxn>
                  <a:cxn ang="0">
                    <a:pos x="59" y="3"/>
                  </a:cxn>
                  <a:cxn ang="0">
                    <a:pos x="81" y="0"/>
                  </a:cxn>
                </a:cxnLst>
                <a:rect l="0" t="0" r="r" b="b"/>
                <a:pathLst>
                  <a:path w="163" h="215">
                    <a:moveTo>
                      <a:pt x="81" y="0"/>
                    </a:moveTo>
                    <a:lnTo>
                      <a:pt x="105" y="2"/>
                    </a:lnTo>
                    <a:lnTo>
                      <a:pt x="122" y="8"/>
                    </a:lnTo>
                    <a:lnTo>
                      <a:pt x="136" y="20"/>
                    </a:lnTo>
                    <a:lnTo>
                      <a:pt x="144" y="36"/>
                    </a:lnTo>
                    <a:lnTo>
                      <a:pt x="149" y="51"/>
                    </a:lnTo>
                    <a:lnTo>
                      <a:pt x="153" y="70"/>
                    </a:lnTo>
                    <a:lnTo>
                      <a:pt x="153" y="90"/>
                    </a:lnTo>
                    <a:lnTo>
                      <a:pt x="158" y="94"/>
                    </a:lnTo>
                    <a:lnTo>
                      <a:pt x="163" y="104"/>
                    </a:lnTo>
                    <a:lnTo>
                      <a:pt x="163" y="117"/>
                    </a:lnTo>
                    <a:lnTo>
                      <a:pt x="160" y="123"/>
                    </a:lnTo>
                    <a:lnTo>
                      <a:pt x="158" y="128"/>
                    </a:lnTo>
                    <a:lnTo>
                      <a:pt x="153" y="129"/>
                    </a:lnTo>
                    <a:lnTo>
                      <a:pt x="149" y="131"/>
                    </a:lnTo>
                    <a:lnTo>
                      <a:pt x="148" y="131"/>
                    </a:lnTo>
                    <a:lnTo>
                      <a:pt x="141" y="152"/>
                    </a:lnTo>
                    <a:lnTo>
                      <a:pt x="134" y="170"/>
                    </a:lnTo>
                    <a:lnTo>
                      <a:pt x="124" y="187"/>
                    </a:lnTo>
                    <a:lnTo>
                      <a:pt x="112" y="201"/>
                    </a:lnTo>
                    <a:lnTo>
                      <a:pt x="98" y="211"/>
                    </a:lnTo>
                    <a:lnTo>
                      <a:pt x="81" y="215"/>
                    </a:lnTo>
                    <a:lnTo>
                      <a:pt x="63" y="210"/>
                    </a:lnTo>
                    <a:lnTo>
                      <a:pt x="46" y="196"/>
                    </a:lnTo>
                    <a:lnTo>
                      <a:pt x="34" y="177"/>
                    </a:lnTo>
                    <a:lnTo>
                      <a:pt x="22" y="155"/>
                    </a:lnTo>
                    <a:lnTo>
                      <a:pt x="15" y="131"/>
                    </a:lnTo>
                    <a:lnTo>
                      <a:pt x="13" y="131"/>
                    </a:lnTo>
                    <a:lnTo>
                      <a:pt x="10" y="129"/>
                    </a:lnTo>
                    <a:lnTo>
                      <a:pt x="5" y="128"/>
                    </a:lnTo>
                    <a:lnTo>
                      <a:pt x="3" y="123"/>
                    </a:lnTo>
                    <a:lnTo>
                      <a:pt x="0" y="117"/>
                    </a:lnTo>
                    <a:lnTo>
                      <a:pt x="0" y="104"/>
                    </a:lnTo>
                    <a:lnTo>
                      <a:pt x="1" y="99"/>
                    </a:lnTo>
                    <a:lnTo>
                      <a:pt x="5" y="94"/>
                    </a:lnTo>
                    <a:lnTo>
                      <a:pt x="10" y="90"/>
                    </a:lnTo>
                    <a:lnTo>
                      <a:pt x="10" y="87"/>
                    </a:lnTo>
                    <a:lnTo>
                      <a:pt x="12" y="70"/>
                    </a:lnTo>
                    <a:lnTo>
                      <a:pt x="13" y="51"/>
                    </a:lnTo>
                    <a:lnTo>
                      <a:pt x="20" y="36"/>
                    </a:lnTo>
                    <a:lnTo>
                      <a:pt x="29" y="22"/>
                    </a:lnTo>
                    <a:lnTo>
                      <a:pt x="42" y="10"/>
                    </a:lnTo>
                    <a:lnTo>
                      <a:pt x="59" y="3"/>
                    </a:lnTo>
                    <a:lnTo>
                      <a:pt x="81"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3" name="Freeform 99"/>
              <p:cNvSpPr>
                <a:spLocks/>
              </p:cNvSpPr>
              <p:nvPr/>
            </p:nvSpPr>
            <p:spPr bwMode="auto">
              <a:xfrm>
                <a:off x="1375752" y="4658901"/>
                <a:ext cx="124506" cy="84664"/>
              </a:xfrm>
              <a:custGeom>
                <a:avLst/>
                <a:gdLst/>
                <a:ahLst/>
                <a:cxnLst>
                  <a:cxn ang="0">
                    <a:pos x="22" y="0"/>
                  </a:cxn>
                  <a:cxn ang="0">
                    <a:pos x="65" y="104"/>
                  </a:cxn>
                  <a:cxn ang="0">
                    <a:pos x="70" y="34"/>
                  </a:cxn>
                  <a:cxn ang="0">
                    <a:pos x="58" y="29"/>
                  </a:cxn>
                  <a:cxn ang="0">
                    <a:pos x="58" y="20"/>
                  </a:cxn>
                  <a:cxn ang="0">
                    <a:pos x="104" y="20"/>
                  </a:cxn>
                  <a:cxn ang="0">
                    <a:pos x="104" y="31"/>
                  </a:cxn>
                  <a:cxn ang="0">
                    <a:pos x="90" y="34"/>
                  </a:cxn>
                  <a:cxn ang="0">
                    <a:pos x="93" y="104"/>
                  </a:cxn>
                  <a:cxn ang="0">
                    <a:pos x="139" y="0"/>
                  </a:cxn>
                  <a:cxn ang="0">
                    <a:pos x="139" y="2"/>
                  </a:cxn>
                  <a:cxn ang="0">
                    <a:pos x="143" y="8"/>
                  </a:cxn>
                  <a:cxn ang="0">
                    <a:pos x="150" y="17"/>
                  </a:cxn>
                  <a:cxn ang="0">
                    <a:pos x="162" y="27"/>
                  </a:cxn>
                  <a:cxn ang="0">
                    <a:pos x="179" y="36"/>
                  </a:cxn>
                  <a:cxn ang="0">
                    <a:pos x="202" y="43"/>
                  </a:cxn>
                  <a:cxn ang="0">
                    <a:pos x="219" y="49"/>
                  </a:cxn>
                  <a:cxn ang="0">
                    <a:pos x="233" y="61"/>
                  </a:cxn>
                  <a:cxn ang="0">
                    <a:pos x="241" y="77"/>
                  </a:cxn>
                  <a:cxn ang="0">
                    <a:pos x="247" y="94"/>
                  </a:cxn>
                  <a:cxn ang="0">
                    <a:pos x="250" y="109"/>
                  </a:cxn>
                  <a:cxn ang="0">
                    <a:pos x="250" y="170"/>
                  </a:cxn>
                  <a:cxn ang="0">
                    <a:pos x="20" y="170"/>
                  </a:cxn>
                  <a:cxn ang="0">
                    <a:pos x="22" y="131"/>
                  </a:cxn>
                  <a:cxn ang="0">
                    <a:pos x="20" y="97"/>
                  </a:cxn>
                  <a:cxn ang="0">
                    <a:pos x="15" y="68"/>
                  </a:cxn>
                  <a:cxn ang="0">
                    <a:pos x="8" y="44"/>
                  </a:cxn>
                  <a:cxn ang="0">
                    <a:pos x="0" y="26"/>
                  </a:cxn>
                  <a:cxn ang="0">
                    <a:pos x="7" y="20"/>
                  </a:cxn>
                  <a:cxn ang="0">
                    <a:pos x="12" y="15"/>
                  </a:cxn>
                  <a:cxn ang="0">
                    <a:pos x="15" y="10"/>
                  </a:cxn>
                  <a:cxn ang="0">
                    <a:pos x="19" y="7"/>
                  </a:cxn>
                  <a:cxn ang="0">
                    <a:pos x="22" y="0"/>
                  </a:cxn>
                </a:cxnLst>
                <a:rect l="0" t="0" r="r" b="b"/>
                <a:pathLst>
                  <a:path w="250" h="170">
                    <a:moveTo>
                      <a:pt x="22" y="0"/>
                    </a:moveTo>
                    <a:lnTo>
                      <a:pt x="65" y="104"/>
                    </a:lnTo>
                    <a:lnTo>
                      <a:pt x="70" y="34"/>
                    </a:lnTo>
                    <a:lnTo>
                      <a:pt x="58" y="29"/>
                    </a:lnTo>
                    <a:lnTo>
                      <a:pt x="58" y="20"/>
                    </a:lnTo>
                    <a:lnTo>
                      <a:pt x="104" y="20"/>
                    </a:lnTo>
                    <a:lnTo>
                      <a:pt x="104" y="31"/>
                    </a:lnTo>
                    <a:lnTo>
                      <a:pt x="90" y="34"/>
                    </a:lnTo>
                    <a:lnTo>
                      <a:pt x="93" y="104"/>
                    </a:lnTo>
                    <a:lnTo>
                      <a:pt x="139" y="0"/>
                    </a:lnTo>
                    <a:lnTo>
                      <a:pt x="139" y="2"/>
                    </a:lnTo>
                    <a:lnTo>
                      <a:pt x="143" y="8"/>
                    </a:lnTo>
                    <a:lnTo>
                      <a:pt x="150" y="17"/>
                    </a:lnTo>
                    <a:lnTo>
                      <a:pt x="162" y="27"/>
                    </a:lnTo>
                    <a:lnTo>
                      <a:pt x="179" y="36"/>
                    </a:lnTo>
                    <a:lnTo>
                      <a:pt x="202" y="43"/>
                    </a:lnTo>
                    <a:lnTo>
                      <a:pt x="219" y="49"/>
                    </a:lnTo>
                    <a:lnTo>
                      <a:pt x="233" y="61"/>
                    </a:lnTo>
                    <a:lnTo>
                      <a:pt x="241" y="77"/>
                    </a:lnTo>
                    <a:lnTo>
                      <a:pt x="247" y="94"/>
                    </a:lnTo>
                    <a:lnTo>
                      <a:pt x="250" y="109"/>
                    </a:lnTo>
                    <a:lnTo>
                      <a:pt x="250" y="170"/>
                    </a:lnTo>
                    <a:lnTo>
                      <a:pt x="20" y="170"/>
                    </a:lnTo>
                    <a:lnTo>
                      <a:pt x="22" y="131"/>
                    </a:lnTo>
                    <a:lnTo>
                      <a:pt x="20" y="97"/>
                    </a:lnTo>
                    <a:lnTo>
                      <a:pt x="15" y="68"/>
                    </a:lnTo>
                    <a:lnTo>
                      <a:pt x="8" y="44"/>
                    </a:lnTo>
                    <a:lnTo>
                      <a:pt x="0" y="26"/>
                    </a:lnTo>
                    <a:lnTo>
                      <a:pt x="7" y="20"/>
                    </a:lnTo>
                    <a:lnTo>
                      <a:pt x="12" y="15"/>
                    </a:lnTo>
                    <a:lnTo>
                      <a:pt x="15" y="10"/>
                    </a:lnTo>
                    <a:lnTo>
                      <a:pt x="19" y="7"/>
                    </a:lnTo>
                    <a:lnTo>
                      <a:pt x="22"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64" name="Freeform 100"/>
              <p:cNvSpPr>
                <a:spLocks/>
              </p:cNvSpPr>
              <p:nvPr/>
            </p:nvSpPr>
            <p:spPr bwMode="auto">
              <a:xfrm>
                <a:off x="1375752" y="4552822"/>
                <a:ext cx="81178" cy="107075"/>
              </a:xfrm>
              <a:custGeom>
                <a:avLst/>
                <a:gdLst/>
                <a:ahLst/>
                <a:cxnLst>
                  <a:cxn ang="0">
                    <a:pos x="82" y="0"/>
                  </a:cxn>
                  <a:cxn ang="0">
                    <a:pos x="105" y="2"/>
                  </a:cxn>
                  <a:cxn ang="0">
                    <a:pos x="122" y="8"/>
                  </a:cxn>
                  <a:cxn ang="0">
                    <a:pos x="136" y="20"/>
                  </a:cxn>
                  <a:cxn ang="0">
                    <a:pos x="144" y="36"/>
                  </a:cxn>
                  <a:cxn ang="0">
                    <a:pos x="150" y="51"/>
                  </a:cxn>
                  <a:cxn ang="0">
                    <a:pos x="153" y="70"/>
                  </a:cxn>
                  <a:cxn ang="0">
                    <a:pos x="153" y="90"/>
                  </a:cxn>
                  <a:cxn ang="0">
                    <a:pos x="158" y="94"/>
                  </a:cxn>
                  <a:cxn ang="0">
                    <a:pos x="163" y="104"/>
                  </a:cxn>
                  <a:cxn ang="0">
                    <a:pos x="163" y="117"/>
                  </a:cxn>
                  <a:cxn ang="0">
                    <a:pos x="162" y="123"/>
                  </a:cxn>
                  <a:cxn ang="0">
                    <a:pos x="158" y="128"/>
                  </a:cxn>
                  <a:cxn ang="0">
                    <a:pos x="155" y="129"/>
                  </a:cxn>
                  <a:cxn ang="0">
                    <a:pos x="150" y="131"/>
                  </a:cxn>
                  <a:cxn ang="0">
                    <a:pos x="148" y="131"/>
                  </a:cxn>
                  <a:cxn ang="0">
                    <a:pos x="141" y="152"/>
                  </a:cxn>
                  <a:cxn ang="0">
                    <a:pos x="134" y="170"/>
                  </a:cxn>
                  <a:cxn ang="0">
                    <a:pos x="124" y="187"/>
                  </a:cxn>
                  <a:cxn ang="0">
                    <a:pos x="112" y="201"/>
                  </a:cxn>
                  <a:cxn ang="0">
                    <a:pos x="99" y="211"/>
                  </a:cxn>
                  <a:cxn ang="0">
                    <a:pos x="82" y="215"/>
                  </a:cxn>
                  <a:cxn ang="0">
                    <a:pos x="63" y="210"/>
                  </a:cxn>
                  <a:cxn ang="0">
                    <a:pos x="46" y="196"/>
                  </a:cxn>
                  <a:cxn ang="0">
                    <a:pos x="34" y="177"/>
                  </a:cxn>
                  <a:cxn ang="0">
                    <a:pos x="22" y="155"/>
                  </a:cxn>
                  <a:cxn ang="0">
                    <a:pos x="15" y="131"/>
                  </a:cxn>
                  <a:cxn ang="0">
                    <a:pos x="10" y="129"/>
                  </a:cxn>
                  <a:cxn ang="0">
                    <a:pos x="7" y="128"/>
                  </a:cxn>
                  <a:cxn ang="0">
                    <a:pos x="0" y="117"/>
                  </a:cxn>
                  <a:cxn ang="0">
                    <a:pos x="0" y="111"/>
                  </a:cxn>
                  <a:cxn ang="0">
                    <a:pos x="2" y="104"/>
                  </a:cxn>
                  <a:cxn ang="0">
                    <a:pos x="3" y="99"/>
                  </a:cxn>
                  <a:cxn ang="0">
                    <a:pos x="7" y="94"/>
                  </a:cxn>
                  <a:cxn ang="0">
                    <a:pos x="10" y="90"/>
                  </a:cxn>
                  <a:cxn ang="0">
                    <a:pos x="10" y="87"/>
                  </a:cxn>
                  <a:cxn ang="0">
                    <a:pos x="12" y="70"/>
                  </a:cxn>
                  <a:cxn ang="0">
                    <a:pos x="13" y="51"/>
                  </a:cxn>
                  <a:cxn ang="0">
                    <a:pos x="20" y="36"/>
                  </a:cxn>
                  <a:cxn ang="0">
                    <a:pos x="29" y="22"/>
                  </a:cxn>
                  <a:cxn ang="0">
                    <a:pos x="42" y="10"/>
                  </a:cxn>
                  <a:cxn ang="0">
                    <a:pos x="59" y="3"/>
                  </a:cxn>
                  <a:cxn ang="0">
                    <a:pos x="82" y="0"/>
                  </a:cxn>
                </a:cxnLst>
                <a:rect l="0" t="0" r="r" b="b"/>
                <a:pathLst>
                  <a:path w="163" h="215">
                    <a:moveTo>
                      <a:pt x="82" y="0"/>
                    </a:moveTo>
                    <a:lnTo>
                      <a:pt x="105" y="2"/>
                    </a:lnTo>
                    <a:lnTo>
                      <a:pt x="122" y="8"/>
                    </a:lnTo>
                    <a:lnTo>
                      <a:pt x="136" y="20"/>
                    </a:lnTo>
                    <a:lnTo>
                      <a:pt x="144" y="36"/>
                    </a:lnTo>
                    <a:lnTo>
                      <a:pt x="150" y="51"/>
                    </a:lnTo>
                    <a:lnTo>
                      <a:pt x="153" y="70"/>
                    </a:lnTo>
                    <a:lnTo>
                      <a:pt x="153" y="90"/>
                    </a:lnTo>
                    <a:lnTo>
                      <a:pt x="158" y="94"/>
                    </a:lnTo>
                    <a:lnTo>
                      <a:pt x="163" y="104"/>
                    </a:lnTo>
                    <a:lnTo>
                      <a:pt x="163" y="117"/>
                    </a:lnTo>
                    <a:lnTo>
                      <a:pt x="162" y="123"/>
                    </a:lnTo>
                    <a:lnTo>
                      <a:pt x="158" y="128"/>
                    </a:lnTo>
                    <a:lnTo>
                      <a:pt x="155" y="129"/>
                    </a:lnTo>
                    <a:lnTo>
                      <a:pt x="150" y="131"/>
                    </a:lnTo>
                    <a:lnTo>
                      <a:pt x="148" y="131"/>
                    </a:lnTo>
                    <a:lnTo>
                      <a:pt x="141" y="152"/>
                    </a:lnTo>
                    <a:lnTo>
                      <a:pt x="134" y="170"/>
                    </a:lnTo>
                    <a:lnTo>
                      <a:pt x="124" y="187"/>
                    </a:lnTo>
                    <a:lnTo>
                      <a:pt x="112" y="201"/>
                    </a:lnTo>
                    <a:lnTo>
                      <a:pt x="99" y="211"/>
                    </a:lnTo>
                    <a:lnTo>
                      <a:pt x="82" y="215"/>
                    </a:lnTo>
                    <a:lnTo>
                      <a:pt x="63" y="210"/>
                    </a:lnTo>
                    <a:lnTo>
                      <a:pt x="46" y="196"/>
                    </a:lnTo>
                    <a:lnTo>
                      <a:pt x="34" y="177"/>
                    </a:lnTo>
                    <a:lnTo>
                      <a:pt x="22" y="155"/>
                    </a:lnTo>
                    <a:lnTo>
                      <a:pt x="15" y="131"/>
                    </a:lnTo>
                    <a:lnTo>
                      <a:pt x="10" y="129"/>
                    </a:lnTo>
                    <a:lnTo>
                      <a:pt x="7" y="128"/>
                    </a:lnTo>
                    <a:lnTo>
                      <a:pt x="0" y="117"/>
                    </a:lnTo>
                    <a:lnTo>
                      <a:pt x="0" y="111"/>
                    </a:lnTo>
                    <a:lnTo>
                      <a:pt x="2" y="104"/>
                    </a:lnTo>
                    <a:lnTo>
                      <a:pt x="3" y="99"/>
                    </a:lnTo>
                    <a:lnTo>
                      <a:pt x="7" y="94"/>
                    </a:lnTo>
                    <a:lnTo>
                      <a:pt x="10" y="90"/>
                    </a:lnTo>
                    <a:lnTo>
                      <a:pt x="10" y="87"/>
                    </a:lnTo>
                    <a:lnTo>
                      <a:pt x="12" y="70"/>
                    </a:lnTo>
                    <a:lnTo>
                      <a:pt x="13" y="51"/>
                    </a:lnTo>
                    <a:lnTo>
                      <a:pt x="20" y="36"/>
                    </a:lnTo>
                    <a:lnTo>
                      <a:pt x="29" y="22"/>
                    </a:lnTo>
                    <a:lnTo>
                      <a:pt x="42" y="10"/>
                    </a:lnTo>
                    <a:lnTo>
                      <a:pt x="59" y="3"/>
                    </a:lnTo>
                    <a:lnTo>
                      <a:pt x="82"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grpSp>
      </p:grpSp>
      <p:grpSp>
        <p:nvGrpSpPr>
          <p:cNvPr id="96" name="Group 95"/>
          <p:cNvGrpSpPr/>
          <p:nvPr/>
        </p:nvGrpSpPr>
        <p:grpSpPr>
          <a:xfrm>
            <a:off x="4272883" y="2669738"/>
            <a:ext cx="1279550" cy="1268825"/>
            <a:chOff x="4272883" y="2669738"/>
            <a:chExt cx="1279550" cy="1268825"/>
          </a:xfrm>
        </p:grpSpPr>
        <p:sp>
          <p:nvSpPr>
            <p:cNvPr id="5" name="Freeform 26"/>
            <p:cNvSpPr>
              <a:spLocks/>
            </p:cNvSpPr>
            <p:nvPr/>
          </p:nvSpPr>
          <p:spPr bwMode="auto">
            <a:xfrm>
              <a:off x="4272883" y="2669738"/>
              <a:ext cx="1271271" cy="1268825"/>
            </a:xfrm>
            <a:custGeom>
              <a:avLst/>
              <a:gdLst>
                <a:gd name="T0" fmla="*/ 1309 w 2080"/>
                <a:gd name="T1" fmla="*/ 461 h 2077"/>
                <a:gd name="T2" fmla="*/ 1379 w 2080"/>
                <a:gd name="T3" fmla="*/ 512 h 2077"/>
                <a:gd name="T4" fmla="*/ 1383 w 2080"/>
                <a:gd name="T5" fmla="*/ 442 h 2077"/>
                <a:gd name="T6" fmla="*/ 1422 w 2080"/>
                <a:gd name="T7" fmla="*/ 363 h 2077"/>
                <a:gd name="T8" fmla="*/ 1489 w 2080"/>
                <a:gd name="T9" fmla="*/ 309 h 2077"/>
                <a:gd name="T10" fmla="*/ 1575 w 2080"/>
                <a:gd name="T11" fmla="*/ 289 h 2077"/>
                <a:gd name="T12" fmla="*/ 1664 w 2080"/>
                <a:gd name="T13" fmla="*/ 309 h 2077"/>
                <a:gd name="T14" fmla="*/ 1731 w 2080"/>
                <a:gd name="T15" fmla="*/ 363 h 2077"/>
                <a:gd name="T16" fmla="*/ 1770 w 2080"/>
                <a:gd name="T17" fmla="*/ 442 h 2077"/>
                <a:gd name="T18" fmla="*/ 1770 w 2080"/>
                <a:gd name="T19" fmla="*/ 533 h 2077"/>
                <a:gd name="T20" fmla="*/ 1731 w 2080"/>
                <a:gd name="T21" fmla="*/ 612 h 2077"/>
                <a:gd name="T22" fmla="*/ 1664 w 2080"/>
                <a:gd name="T23" fmla="*/ 666 h 2077"/>
                <a:gd name="T24" fmla="*/ 1575 w 2080"/>
                <a:gd name="T25" fmla="*/ 686 h 2077"/>
                <a:gd name="T26" fmla="*/ 1529 w 2080"/>
                <a:gd name="T27" fmla="*/ 681 h 2077"/>
                <a:gd name="T28" fmla="*/ 2080 w 2080"/>
                <a:gd name="T29" fmla="*/ 1234 h 2077"/>
                <a:gd name="T30" fmla="*/ 1943 w 2080"/>
                <a:gd name="T31" fmla="*/ 1415 h 2077"/>
                <a:gd name="T32" fmla="*/ 1840 w 2080"/>
                <a:gd name="T33" fmla="*/ 1618 h 2077"/>
                <a:gd name="T34" fmla="*/ 1771 w 2080"/>
                <a:gd name="T35" fmla="*/ 1840 h 2077"/>
                <a:gd name="T36" fmla="*/ 1744 w 2080"/>
                <a:gd name="T37" fmla="*/ 2077 h 2077"/>
                <a:gd name="T38" fmla="*/ 1132 w 2080"/>
                <a:gd name="T39" fmla="*/ 2036 h 2077"/>
                <a:gd name="T40" fmla="*/ 1128 w 2080"/>
                <a:gd name="T41" fmla="*/ 1940 h 2077"/>
                <a:gd name="T42" fmla="*/ 1089 w 2080"/>
                <a:gd name="T43" fmla="*/ 1844 h 2077"/>
                <a:gd name="T44" fmla="*/ 1015 w 2080"/>
                <a:gd name="T45" fmla="*/ 1772 h 2077"/>
                <a:gd name="T46" fmla="*/ 919 w 2080"/>
                <a:gd name="T47" fmla="*/ 1731 h 2077"/>
                <a:gd name="T48" fmla="*/ 812 w 2080"/>
                <a:gd name="T49" fmla="*/ 1731 h 2077"/>
                <a:gd name="T50" fmla="*/ 716 w 2080"/>
                <a:gd name="T51" fmla="*/ 1772 h 2077"/>
                <a:gd name="T52" fmla="*/ 643 w 2080"/>
                <a:gd name="T53" fmla="*/ 1844 h 2077"/>
                <a:gd name="T54" fmla="*/ 603 w 2080"/>
                <a:gd name="T55" fmla="*/ 1940 h 2077"/>
                <a:gd name="T56" fmla="*/ 601 w 2080"/>
                <a:gd name="T57" fmla="*/ 2036 h 2077"/>
                <a:gd name="T58" fmla="*/ 0 w 2080"/>
                <a:gd name="T59" fmla="*/ 2077 h 2077"/>
                <a:gd name="T60" fmla="*/ 26 w 2080"/>
                <a:gd name="T61" fmla="*/ 1711 h 2077"/>
                <a:gd name="T62" fmla="*/ 92 w 2080"/>
                <a:gd name="T63" fmla="*/ 1357 h 2077"/>
                <a:gd name="T64" fmla="*/ 200 w 2080"/>
                <a:gd name="T65" fmla="*/ 1021 h 2077"/>
                <a:gd name="T66" fmla="*/ 344 w 2080"/>
                <a:gd name="T67" fmla="*/ 701 h 2077"/>
                <a:gd name="T68" fmla="*/ 521 w 2080"/>
                <a:gd name="T69" fmla="*/ 403 h 2077"/>
                <a:gd name="T70" fmla="*/ 732 w 2080"/>
                <a:gd name="T71" fmla="*/ 128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0" h="2077">
                  <a:moveTo>
                    <a:pt x="847" y="0"/>
                  </a:moveTo>
                  <a:lnTo>
                    <a:pt x="1309" y="461"/>
                  </a:lnTo>
                  <a:lnTo>
                    <a:pt x="1383" y="535"/>
                  </a:lnTo>
                  <a:lnTo>
                    <a:pt x="1379" y="512"/>
                  </a:lnTo>
                  <a:lnTo>
                    <a:pt x="1378" y="488"/>
                  </a:lnTo>
                  <a:lnTo>
                    <a:pt x="1383" y="442"/>
                  </a:lnTo>
                  <a:lnTo>
                    <a:pt x="1398" y="400"/>
                  </a:lnTo>
                  <a:lnTo>
                    <a:pt x="1422" y="363"/>
                  </a:lnTo>
                  <a:lnTo>
                    <a:pt x="1452" y="333"/>
                  </a:lnTo>
                  <a:lnTo>
                    <a:pt x="1489" y="309"/>
                  </a:lnTo>
                  <a:lnTo>
                    <a:pt x="1531" y="294"/>
                  </a:lnTo>
                  <a:lnTo>
                    <a:pt x="1575" y="289"/>
                  </a:lnTo>
                  <a:lnTo>
                    <a:pt x="1622" y="294"/>
                  </a:lnTo>
                  <a:lnTo>
                    <a:pt x="1664" y="309"/>
                  </a:lnTo>
                  <a:lnTo>
                    <a:pt x="1701" y="333"/>
                  </a:lnTo>
                  <a:lnTo>
                    <a:pt x="1731" y="363"/>
                  </a:lnTo>
                  <a:lnTo>
                    <a:pt x="1755" y="400"/>
                  </a:lnTo>
                  <a:lnTo>
                    <a:pt x="1770" y="442"/>
                  </a:lnTo>
                  <a:lnTo>
                    <a:pt x="1775" y="488"/>
                  </a:lnTo>
                  <a:lnTo>
                    <a:pt x="1770" y="533"/>
                  </a:lnTo>
                  <a:lnTo>
                    <a:pt x="1755" y="575"/>
                  </a:lnTo>
                  <a:lnTo>
                    <a:pt x="1731" y="612"/>
                  </a:lnTo>
                  <a:lnTo>
                    <a:pt x="1701" y="644"/>
                  </a:lnTo>
                  <a:lnTo>
                    <a:pt x="1664" y="666"/>
                  </a:lnTo>
                  <a:lnTo>
                    <a:pt x="1622" y="681"/>
                  </a:lnTo>
                  <a:lnTo>
                    <a:pt x="1575" y="686"/>
                  </a:lnTo>
                  <a:lnTo>
                    <a:pt x="1551" y="684"/>
                  </a:lnTo>
                  <a:lnTo>
                    <a:pt x="1529" y="681"/>
                  </a:lnTo>
                  <a:lnTo>
                    <a:pt x="1603" y="756"/>
                  </a:lnTo>
                  <a:lnTo>
                    <a:pt x="2080" y="1234"/>
                  </a:lnTo>
                  <a:lnTo>
                    <a:pt x="2008" y="1320"/>
                  </a:lnTo>
                  <a:lnTo>
                    <a:pt x="1943" y="1415"/>
                  </a:lnTo>
                  <a:lnTo>
                    <a:pt x="1888" y="1513"/>
                  </a:lnTo>
                  <a:lnTo>
                    <a:pt x="1840" y="1618"/>
                  </a:lnTo>
                  <a:lnTo>
                    <a:pt x="1801" y="1727"/>
                  </a:lnTo>
                  <a:lnTo>
                    <a:pt x="1771" y="1840"/>
                  </a:lnTo>
                  <a:lnTo>
                    <a:pt x="1753" y="1957"/>
                  </a:lnTo>
                  <a:lnTo>
                    <a:pt x="1744" y="2077"/>
                  </a:lnTo>
                  <a:lnTo>
                    <a:pt x="1121" y="2077"/>
                  </a:lnTo>
                  <a:lnTo>
                    <a:pt x="1132" y="2036"/>
                  </a:lnTo>
                  <a:lnTo>
                    <a:pt x="1133" y="1994"/>
                  </a:lnTo>
                  <a:lnTo>
                    <a:pt x="1128" y="1940"/>
                  </a:lnTo>
                  <a:lnTo>
                    <a:pt x="1113" y="1890"/>
                  </a:lnTo>
                  <a:lnTo>
                    <a:pt x="1089" y="1844"/>
                  </a:lnTo>
                  <a:lnTo>
                    <a:pt x="1056" y="1803"/>
                  </a:lnTo>
                  <a:lnTo>
                    <a:pt x="1015" y="1772"/>
                  </a:lnTo>
                  <a:lnTo>
                    <a:pt x="971" y="1746"/>
                  </a:lnTo>
                  <a:lnTo>
                    <a:pt x="919" y="1731"/>
                  </a:lnTo>
                  <a:lnTo>
                    <a:pt x="865" y="1725"/>
                  </a:lnTo>
                  <a:lnTo>
                    <a:pt x="812" y="1731"/>
                  </a:lnTo>
                  <a:lnTo>
                    <a:pt x="762" y="1746"/>
                  </a:lnTo>
                  <a:lnTo>
                    <a:pt x="716" y="1772"/>
                  </a:lnTo>
                  <a:lnTo>
                    <a:pt x="675" y="1803"/>
                  </a:lnTo>
                  <a:lnTo>
                    <a:pt x="643" y="1844"/>
                  </a:lnTo>
                  <a:lnTo>
                    <a:pt x="618" y="1890"/>
                  </a:lnTo>
                  <a:lnTo>
                    <a:pt x="603" y="1940"/>
                  </a:lnTo>
                  <a:lnTo>
                    <a:pt x="597" y="1994"/>
                  </a:lnTo>
                  <a:lnTo>
                    <a:pt x="601" y="2036"/>
                  </a:lnTo>
                  <a:lnTo>
                    <a:pt x="610" y="2077"/>
                  </a:lnTo>
                  <a:lnTo>
                    <a:pt x="0" y="2077"/>
                  </a:lnTo>
                  <a:lnTo>
                    <a:pt x="7" y="1894"/>
                  </a:lnTo>
                  <a:lnTo>
                    <a:pt x="26" y="1711"/>
                  </a:lnTo>
                  <a:lnTo>
                    <a:pt x="54" y="1533"/>
                  </a:lnTo>
                  <a:lnTo>
                    <a:pt x="92" y="1357"/>
                  </a:lnTo>
                  <a:lnTo>
                    <a:pt x="142" y="1187"/>
                  </a:lnTo>
                  <a:lnTo>
                    <a:pt x="200" y="1021"/>
                  </a:lnTo>
                  <a:lnTo>
                    <a:pt x="268" y="858"/>
                  </a:lnTo>
                  <a:lnTo>
                    <a:pt x="344" y="701"/>
                  </a:lnTo>
                  <a:lnTo>
                    <a:pt x="429" y="549"/>
                  </a:lnTo>
                  <a:lnTo>
                    <a:pt x="521" y="403"/>
                  </a:lnTo>
                  <a:lnTo>
                    <a:pt x="623" y="263"/>
                  </a:lnTo>
                  <a:lnTo>
                    <a:pt x="732" y="128"/>
                  </a:lnTo>
                  <a:lnTo>
                    <a:pt x="847" y="0"/>
                  </a:lnTo>
                  <a:close/>
                </a:path>
              </a:pathLst>
            </a:custGeom>
            <a:solidFill>
              <a:schemeClr val="accent6">
                <a:lumMod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4467531" y="3104298"/>
              <a:ext cx="1084902" cy="400110"/>
            </a:xfrm>
            <a:prstGeom prst="rect">
              <a:avLst/>
            </a:prstGeom>
            <a:noFill/>
          </p:spPr>
          <p:txBody>
            <a:bodyPr wrap="square" rtlCol="0">
              <a:spAutoFit/>
            </a:bodyPr>
            <a:lstStyle/>
            <a:p>
              <a:r>
                <a:rPr lang="es-ES_tradnl" sz="1000" b="1" kern="0" dirty="0">
                  <a:solidFill>
                    <a:schemeClr val="bg1"/>
                  </a:solidFill>
                  <a:latin typeface="Arial Narrow" panose="020B0606020202030204" pitchFamily="34" charset="0"/>
                  <a:cs typeface="Arial" panose="020B0604020202020204" pitchFamily="34" charset="0"/>
                </a:rPr>
                <a:t>Participación </a:t>
              </a:r>
            </a:p>
            <a:p>
              <a:r>
                <a:rPr lang="es-ES_tradnl" sz="1000" b="1" kern="0" dirty="0">
                  <a:solidFill>
                    <a:schemeClr val="bg1"/>
                  </a:solidFill>
                  <a:latin typeface="Arial Narrow" panose="020B0606020202030204" pitchFamily="34" charset="0"/>
                  <a:cs typeface="Arial" panose="020B0604020202020204" pitchFamily="34" charset="0"/>
                </a:rPr>
                <a:t>de interesados</a:t>
              </a:r>
            </a:p>
          </p:txBody>
        </p:sp>
        <p:grpSp>
          <p:nvGrpSpPr>
            <p:cNvPr id="35" name="Group 34"/>
            <p:cNvGrpSpPr>
              <a:grpSpLocks noChangeAspect="1"/>
            </p:cNvGrpSpPr>
            <p:nvPr/>
          </p:nvGrpSpPr>
          <p:grpSpPr>
            <a:xfrm>
              <a:off x="4982474" y="3527059"/>
              <a:ext cx="357877" cy="277200"/>
              <a:chOff x="1035188" y="2882319"/>
              <a:chExt cx="418298" cy="324000"/>
            </a:xfrm>
            <a:solidFill>
              <a:schemeClr val="bg1"/>
            </a:solidFill>
          </p:grpSpPr>
          <p:sp>
            <p:nvSpPr>
              <p:cNvPr id="55" name="Freeform 35"/>
              <p:cNvSpPr>
                <a:spLocks/>
              </p:cNvSpPr>
              <p:nvPr/>
            </p:nvSpPr>
            <p:spPr bwMode="auto">
              <a:xfrm>
                <a:off x="1035188" y="2882319"/>
                <a:ext cx="65888" cy="181343"/>
              </a:xfrm>
              <a:custGeom>
                <a:avLst/>
                <a:gdLst/>
                <a:ahLst/>
                <a:cxnLst>
                  <a:cxn ang="0">
                    <a:pos x="68" y="0"/>
                  </a:cxn>
                  <a:cxn ang="0">
                    <a:pos x="84" y="4"/>
                  </a:cxn>
                  <a:cxn ang="0">
                    <a:pos x="86" y="4"/>
                  </a:cxn>
                  <a:cxn ang="0">
                    <a:pos x="91" y="5"/>
                  </a:cxn>
                  <a:cxn ang="0">
                    <a:pos x="96" y="8"/>
                  </a:cxn>
                  <a:cxn ang="0">
                    <a:pos x="101" y="11"/>
                  </a:cxn>
                  <a:cxn ang="0">
                    <a:pos x="106" y="19"/>
                  </a:cxn>
                  <a:cxn ang="0">
                    <a:pos x="109" y="29"/>
                  </a:cxn>
                  <a:cxn ang="0">
                    <a:pos x="108" y="42"/>
                  </a:cxn>
                  <a:cxn ang="0">
                    <a:pos x="105" y="55"/>
                  </a:cxn>
                  <a:cxn ang="0">
                    <a:pos x="100" y="73"/>
                  </a:cxn>
                  <a:cxn ang="0">
                    <a:pos x="95" y="95"/>
                  </a:cxn>
                  <a:cxn ang="0">
                    <a:pos x="90" y="120"/>
                  </a:cxn>
                  <a:cxn ang="0">
                    <a:pos x="77" y="174"/>
                  </a:cxn>
                  <a:cxn ang="0">
                    <a:pos x="72" y="201"/>
                  </a:cxn>
                  <a:cxn ang="0">
                    <a:pos x="65" y="225"/>
                  </a:cxn>
                  <a:cxn ang="0">
                    <a:pos x="61" y="247"/>
                  </a:cxn>
                  <a:cxn ang="0">
                    <a:pos x="58" y="264"/>
                  </a:cxn>
                  <a:cxn ang="0">
                    <a:pos x="55" y="275"/>
                  </a:cxn>
                  <a:cxn ang="0">
                    <a:pos x="54" y="279"/>
                  </a:cxn>
                  <a:cxn ang="0">
                    <a:pos x="52" y="280"/>
                  </a:cxn>
                  <a:cxn ang="0">
                    <a:pos x="51" y="285"/>
                  </a:cxn>
                  <a:cxn ang="0">
                    <a:pos x="46" y="292"/>
                  </a:cxn>
                  <a:cxn ang="0">
                    <a:pos x="40" y="297"/>
                  </a:cxn>
                  <a:cxn ang="0">
                    <a:pos x="32" y="300"/>
                  </a:cxn>
                  <a:cxn ang="0">
                    <a:pos x="22" y="300"/>
                  </a:cxn>
                  <a:cxn ang="0">
                    <a:pos x="0" y="294"/>
                  </a:cxn>
                  <a:cxn ang="0">
                    <a:pos x="68" y="0"/>
                  </a:cxn>
                </a:cxnLst>
                <a:rect l="0" t="0" r="r" b="b"/>
                <a:pathLst>
                  <a:path w="109" h="300">
                    <a:moveTo>
                      <a:pt x="68" y="0"/>
                    </a:moveTo>
                    <a:lnTo>
                      <a:pt x="84" y="4"/>
                    </a:lnTo>
                    <a:lnTo>
                      <a:pt x="86" y="4"/>
                    </a:lnTo>
                    <a:lnTo>
                      <a:pt x="91" y="5"/>
                    </a:lnTo>
                    <a:lnTo>
                      <a:pt x="96" y="8"/>
                    </a:lnTo>
                    <a:lnTo>
                      <a:pt x="101" y="11"/>
                    </a:lnTo>
                    <a:lnTo>
                      <a:pt x="106" y="19"/>
                    </a:lnTo>
                    <a:lnTo>
                      <a:pt x="109" y="29"/>
                    </a:lnTo>
                    <a:lnTo>
                      <a:pt x="108" y="42"/>
                    </a:lnTo>
                    <a:lnTo>
                      <a:pt x="105" y="55"/>
                    </a:lnTo>
                    <a:lnTo>
                      <a:pt x="100" y="73"/>
                    </a:lnTo>
                    <a:lnTo>
                      <a:pt x="95" y="95"/>
                    </a:lnTo>
                    <a:lnTo>
                      <a:pt x="90" y="120"/>
                    </a:lnTo>
                    <a:lnTo>
                      <a:pt x="77" y="174"/>
                    </a:lnTo>
                    <a:lnTo>
                      <a:pt x="72" y="201"/>
                    </a:lnTo>
                    <a:lnTo>
                      <a:pt x="65" y="225"/>
                    </a:lnTo>
                    <a:lnTo>
                      <a:pt x="61" y="247"/>
                    </a:lnTo>
                    <a:lnTo>
                      <a:pt x="58" y="264"/>
                    </a:lnTo>
                    <a:lnTo>
                      <a:pt x="55" y="275"/>
                    </a:lnTo>
                    <a:lnTo>
                      <a:pt x="54" y="279"/>
                    </a:lnTo>
                    <a:lnTo>
                      <a:pt x="52" y="280"/>
                    </a:lnTo>
                    <a:lnTo>
                      <a:pt x="51" y="285"/>
                    </a:lnTo>
                    <a:lnTo>
                      <a:pt x="46" y="292"/>
                    </a:lnTo>
                    <a:lnTo>
                      <a:pt x="40" y="297"/>
                    </a:lnTo>
                    <a:lnTo>
                      <a:pt x="32" y="300"/>
                    </a:lnTo>
                    <a:lnTo>
                      <a:pt x="22" y="300"/>
                    </a:lnTo>
                    <a:lnTo>
                      <a:pt x="0" y="294"/>
                    </a:lnTo>
                    <a:lnTo>
                      <a:pt x="68"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56" name="Freeform 36"/>
              <p:cNvSpPr>
                <a:spLocks/>
              </p:cNvSpPr>
              <p:nvPr/>
            </p:nvSpPr>
            <p:spPr bwMode="auto">
              <a:xfrm>
                <a:off x="1084150" y="2901662"/>
                <a:ext cx="326418" cy="304657"/>
              </a:xfrm>
              <a:custGeom>
                <a:avLst/>
                <a:gdLst/>
                <a:ahLst/>
                <a:cxnLst>
                  <a:cxn ang="0">
                    <a:pos x="494" y="284"/>
                  </a:cxn>
                  <a:cxn ang="0">
                    <a:pos x="500" y="305"/>
                  </a:cxn>
                  <a:cxn ang="0">
                    <a:pos x="476" y="347"/>
                  </a:cxn>
                  <a:cxn ang="0">
                    <a:pos x="444" y="346"/>
                  </a:cxn>
                  <a:cxn ang="0">
                    <a:pos x="448" y="379"/>
                  </a:cxn>
                  <a:cxn ang="0">
                    <a:pos x="400" y="399"/>
                  </a:cxn>
                  <a:cxn ang="0">
                    <a:pos x="399" y="426"/>
                  </a:cxn>
                  <a:cxn ang="0">
                    <a:pos x="381" y="448"/>
                  </a:cxn>
                  <a:cxn ang="0">
                    <a:pos x="339" y="446"/>
                  </a:cxn>
                  <a:cxn ang="0">
                    <a:pos x="327" y="486"/>
                  </a:cxn>
                  <a:cxn ang="0">
                    <a:pos x="303" y="493"/>
                  </a:cxn>
                  <a:cxn ang="0">
                    <a:pos x="288" y="484"/>
                  </a:cxn>
                  <a:cxn ang="0">
                    <a:pos x="243" y="504"/>
                  </a:cxn>
                  <a:cxn ang="0">
                    <a:pos x="212" y="476"/>
                  </a:cxn>
                  <a:cxn ang="0">
                    <a:pos x="205" y="471"/>
                  </a:cxn>
                  <a:cxn ang="0">
                    <a:pos x="161" y="466"/>
                  </a:cxn>
                  <a:cxn ang="0">
                    <a:pos x="155" y="420"/>
                  </a:cxn>
                  <a:cxn ang="0">
                    <a:pos x="107" y="419"/>
                  </a:cxn>
                  <a:cxn ang="0">
                    <a:pos x="101" y="370"/>
                  </a:cxn>
                  <a:cxn ang="0">
                    <a:pos x="70" y="374"/>
                  </a:cxn>
                  <a:cxn ang="0">
                    <a:pos x="46" y="328"/>
                  </a:cxn>
                  <a:cxn ang="0">
                    <a:pos x="27" y="266"/>
                  </a:cxn>
                  <a:cxn ang="0">
                    <a:pos x="30" y="256"/>
                  </a:cxn>
                  <a:cxn ang="0">
                    <a:pos x="108" y="260"/>
                  </a:cxn>
                  <a:cxn ang="0">
                    <a:pos x="153" y="301"/>
                  </a:cxn>
                  <a:cxn ang="0">
                    <a:pos x="197" y="316"/>
                  </a:cxn>
                  <a:cxn ang="0">
                    <a:pos x="212" y="358"/>
                  </a:cxn>
                  <a:cxn ang="0">
                    <a:pos x="256" y="380"/>
                  </a:cxn>
                  <a:cxn ang="0">
                    <a:pos x="293" y="415"/>
                  </a:cxn>
                  <a:cxn ang="0">
                    <a:pos x="298" y="469"/>
                  </a:cxn>
                  <a:cxn ang="0">
                    <a:pos x="306" y="481"/>
                  </a:cxn>
                  <a:cxn ang="0">
                    <a:pos x="329" y="469"/>
                  </a:cxn>
                  <a:cxn ang="0">
                    <a:pos x="262" y="380"/>
                  </a:cxn>
                  <a:cxn ang="0">
                    <a:pos x="265" y="369"/>
                  </a:cxn>
                  <a:cxn ang="0">
                    <a:pos x="348" y="437"/>
                  </a:cxn>
                  <a:cxn ang="0">
                    <a:pos x="376" y="438"/>
                  </a:cxn>
                  <a:cxn ang="0">
                    <a:pos x="388" y="420"/>
                  </a:cxn>
                  <a:cxn ang="0">
                    <a:pos x="315" y="328"/>
                  </a:cxn>
                  <a:cxn ang="0">
                    <a:pos x="315" y="316"/>
                  </a:cxn>
                  <a:cxn ang="0">
                    <a:pos x="327" y="314"/>
                  </a:cxn>
                  <a:cxn ang="0">
                    <a:pos x="408" y="389"/>
                  </a:cxn>
                  <a:cxn ang="0">
                    <a:pos x="427" y="387"/>
                  </a:cxn>
                  <a:cxn ang="0">
                    <a:pos x="438" y="358"/>
                  </a:cxn>
                  <a:cxn ang="0">
                    <a:pos x="363" y="261"/>
                  </a:cxn>
                  <a:cxn ang="0">
                    <a:pos x="402" y="285"/>
                  </a:cxn>
                  <a:cxn ang="0">
                    <a:pos x="445" y="333"/>
                  </a:cxn>
                  <a:cxn ang="0">
                    <a:pos x="467" y="338"/>
                  </a:cxn>
                  <a:cxn ang="0">
                    <a:pos x="486" y="320"/>
                  </a:cxn>
                  <a:cxn ang="0">
                    <a:pos x="385" y="166"/>
                  </a:cxn>
                  <a:cxn ang="0">
                    <a:pos x="344" y="150"/>
                  </a:cxn>
                  <a:cxn ang="0">
                    <a:pos x="270" y="96"/>
                  </a:cxn>
                  <a:cxn ang="0">
                    <a:pos x="233" y="113"/>
                  </a:cxn>
                  <a:cxn ang="0">
                    <a:pos x="183" y="137"/>
                  </a:cxn>
                  <a:cxn ang="0">
                    <a:pos x="123" y="133"/>
                  </a:cxn>
                </a:cxnLst>
                <a:rect l="0" t="0" r="r" b="b"/>
                <a:pathLst>
                  <a:path w="540" h="504">
                    <a:moveTo>
                      <a:pt x="265" y="0"/>
                    </a:moveTo>
                    <a:lnTo>
                      <a:pt x="494" y="20"/>
                    </a:lnTo>
                    <a:lnTo>
                      <a:pt x="540" y="244"/>
                    </a:lnTo>
                    <a:lnTo>
                      <a:pt x="494" y="284"/>
                    </a:lnTo>
                    <a:lnTo>
                      <a:pt x="497" y="289"/>
                    </a:lnTo>
                    <a:lnTo>
                      <a:pt x="497" y="292"/>
                    </a:lnTo>
                    <a:lnTo>
                      <a:pt x="498" y="296"/>
                    </a:lnTo>
                    <a:lnTo>
                      <a:pt x="500" y="305"/>
                    </a:lnTo>
                    <a:lnTo>
                      <a:pt x="500" y="316"/>
                    </a:lnTo>
                    <a:lnTo>
                      <a:pt x="497" y="328"/>
                    </a:lnTo>
                    <a:lnTo>
                      <a:pt x="488" y="339"/>
                    </a:lnTo>
                    <a:lnTo>
                      <a:pt x="476" y="347"/>
                    </a:lnTo>
                    <a:lnTo>
                      <a:pt x="462" y="349"/>
                    </a:lnTo>
                    <a:lnTo>
                      <a:pt x="456" y="349"/>
                    </a:lnTo>
                    <a:lnTo>
                      <a:pt x="449" y="348"/>
                    </a:lnTo>
                    <a:lnTo>
                      <a:pt x="444" y="346"/>
                    </a:lnTo>
                    <a:lnTo>
                      <a:pt x="447" y="348"/>
                    </a:lnTo>
                    <a:lnTo>
                      <a:pt x="449" y="356"/>
                    </a:lnTo>
                    <a:lnTo>
                      <a:pt x="450" y="366"/>
                    </a:lnTo>
                    <a:lnTo>
                      <a:pt x="448" y="379"/>
                    </a:lnTo>
                    <a:lnTo>
                      <a:pt x="440" y="390"/>
                    </a:lnTo>
                    <a:lnTo>
                      <a:pt x="427" y="399"/>
                    </a:lnTo>
                    <a:lnTo>
                      <a:pt x="413" y="402"/>
                    </a:lnTo>
                    <a:lnTo>
                      <a:pt x="400" y="399"/>
                    </a:lnTo>
                    <a:lnTo>
                      <a:pt x="395" y="397"/>
                    </a:lnTo>
                    <a:lnTo>
                      <a:pt x="398" y="406"/>
                    </a:lnTo>
                    <a:lnTo>
                      <a:pt x="399" y="415"/>
                    </a:lnTo>
                    <a:lnTo>
                      <a:pt x="399" y="426"/>
                    </a:lnTo>
                    <a:lnTo>
                      <a:pt x="395" y="435"/>
                    </a:lnTo>
                    <a:lnTo>
                      <a:pt x="388" y="444"/>
                    </a:lnTo>
                    <a:lnTo>
                      <a:pt x="386" y="446"/>
                    </a:lnTo>
                    <a:lnTo>
                      <a:pt x="381" y="448"/>
                    </a:lnTo>
                    <a:lnTo>
                      <a:pt x="374" y="451"/>
                    </a:lnTo>
                    <a:lnTo>
                      <a:pt x="363" y="452"/>
                    </a:lnTo>
                    <a:lnTo>
                      <a:pt x="352" y="451"/>
                    </a:lnTo>
                    <a:lnTo>
                      <a:pt x="339" y="446"/>
                    </a:lnTo>
                    <a:lnTo>
                      <a:pt x="342" y="453"/>
                    </a:lnTo>
                    <a:lnTo>
                      <a:pt x="343" y="463"/>
                    </a:lnTo>
                    <a:lnTo>
                      <a:pt x="338" y="475"/>
                    </a:lnTo>
                    <a:lnTo>
                      <a:pt x="327" y="486"/>
                    </a:lnTo>
                    <a:lnTo>
                      <a:pt x="322" y="489"/>
                    </a:lnTo>
                    <a:lnTo>
                      <a:pt x="319" y="492"/>
                    </a:lnTo>
                    <a:lnTo>
                      <a:pt x="313" y="493"/>
                    </a:lnTo>
                    <a:lnTo>
                      <a:pt x="303" y="493"/>
                    </a:lnTo>
                    <a:lnTo>
                      <a:pt x="299" y="492"/>
                    </a:lnTo>
                    <a:lnTo>
                      <a:pt x="294" y="489"/>
                    </a:lnTo>
                    <a:lnTo>
                      <a:pt x="293" y="488"/>
                    </a:lnTo>
                    <a:lnTo>
                      <a:pt x="288" y="484"/>
                    </a:lnTo>
                    <a:lnTo>
                      <a:pt x="280" y="476"/>
                    </a:lnTo>
                    <a:lnTo>
                      <a:pt x="263" y="494"/>
                    </a:lnTo>
                    <a:lnTo>
                      <a:pt x="254" y="502"/>
                    </a:lnTo>
                    <a:lnTo>
                      <a:pt x="243" y="504"/>
                    </a:lnTo>
                    <a:lnTo>
                      <a:pt x="233" y="503"/>
                    </a:lnTo>
                    <a:lnTo>
                      <a:pt x="222" y="497"/>
                    </a:lnTo>
                    <a:lnTo>
                      <a:pt x="215" y="488"/>
                    </a:lnTo>
                    <a:lnTo>
                      <a:pt x="212" y="476"/>
                    </a:lnTo>
                    <a:lnTo>
                      <a:pt x="212" y="466"/>
                    </a:lnTo>
                    <a:lnTo>
                      <a:pt x="214" y="462"/>
                    </a:lnTo>
                    <a:lnTo>
                      <a:pt x="212" y="465"/>
                    </a:lnTo>
                    <a:lnTo>
                      <a:pt x="205" y="471"/>
                    </a:lnTo>
                    <a:lnTo>
                      <a:pt x="196" y="475"/>
                    </a:lnTo>
                    <a:lnTo>
                      <a:pt x="187" y="476"/>
                    </a:lnTo>
                    <a:lnTo>
                      <a:pt x="174" y="474"/>
                    </a:lnTo>
                    <a:lnTo>
                      <a:pt x="161" y="466"/>
                    </a:lnTo>
                    <a:lnTo>
                      <a:pt x="153" y="454"/>
                    </a:lnTo>
                    <a:lnTo>
                      <a:pt x="149" y="442"/>
                    </a:lnTo>
                    <a:lnTo>
                      <a:pt x="149" y="430"/>
                    </a:lnTo>
                    <a:lnTo>
                      <a:pt x="155" y="420"/>
                    </a:lnTo>
                    <a:lnTo>
                      <a:pt x="144" y="426"/>
                    </a:lnTo>
                    <a:lnTo>
                      <a:pt x="133" y="428"/>
                    </a:lnTo>
                    <a:lnTo>
                      <a:pt x="120" y="425"/>
                    </a:lnTo>
                    <a:lnTo>
                      <a:pt x="107" y="419"/>
                    </a:lnTo>
                    <a:lnTo>
                      <a:pt x="100" y="406"/>
                    </a:lnTo>
                    <a:lnTo>
                      <a:pt x="96" y="393"/>
                    </a:lnTo>
                    <a:lnTo>
                      <a:pt x="96" y="381"/>
                    </a:lnTo>
                    <a:lnTo>
                      <a:pt x="101" y="370"/>
                    </a:lnTo>
                    <a:lnTo>
                      <a:pt x="93" y="375"/>
                    </a:lnTo>
                    <a:lnTo>
                      <a:pt x="88" y="376"/>
                    </a:lnTo>
                    <a:lnTo>
                      <a:pt x="83" y="376"/>
                    </a:lnTo>
                    <a:lnTo>
                      <a:pt x="70" y="374"/>
                    </a:lnTo>
                    <a:lnTo>
                      <a:pt x="59" y="366"/>
                    </a:lnTo>
                    <a:lnTo>
                      <a:pt x="50" y="355"/>
                    </a:lnTo>
                    <a:lnTo>
                      <a:pt x="44" y="342"/>
                    </a:lnTo>
                    <a:lnTo>
                      <a:pt x="46" y="328"/>
                    </a:lnTo>
                    <a:lnTo>
                      <a:pt x="52" y="316"/>
                    </a:lnTo>
                    <a:lnTo>
                      <a:pt x="76" y="291"/>
                    </a:lnTo>
                    <a:lnTo>
                      <a:pt x="74" y="288"/>
                    </a:lnTo>
                    <a:lnTo>
                      <a:pt x="27" y="266"/>
                    </a:lnTo>
                    <a:lnTo>
                      <a:pt x="10" y="260"/>
                    </a:lnTo>
                    <a:lnTo>
                      <a:pt x="0" y="255"/>
                    </a:lnTo>
                    <a:lnTo>
                      <a:pt x="2" y="242"/>
                    </a:lnTo>
                    <a:lnTo>
                      <a:pt x="30" y="256"/>
                    </a:lnTo>
                    <a:lnTo>
                      <a:pt x="75" y="276"/>
                    </a:lnTo>
                    <a:lnTo>
                      <a:pt x="78" y="273"/>
                    </a:lnTo>
                    <a:lnTo>
                      <a:pt x="92" y="264"/>
                    </a:lnTo>
                    <a:lnTo>
                      <a:pt x="108" y="260"/>
                    </a:lnTo>
                    <a:lnTo>
                      <a:pt x="125" y="262"/>
                    </a:lnTo>
                    <a:lnTo>
                      <a:pt x="138" y="271"/>
                    </a:lnTo>
                    <a:lnTo>
                      <a:pt x="148" y="284"/>
                    </a:lnTo>
                    <a:lnTo>
                      <a:pt x="153" y="301"/>
                    </a:lnTo>
                    <a:lnTo>
                      <a:pt x="153" y="306"/>
                    </a:lnTo>
                    <a:lnTo>
                      <a:pt x="169" y="305"/>
                    </a:lnTo>
                    <a:lnTo>
                      <a:pt x="184" y="308"/>
                    </a:lnTo>
                    <a:lnTo>
                      <a:pt x="197" y="316"/>
                    </a:lnTo>
                    <a:lnTo>
                      <a:pt x="205" y="325"/>
                    </a:lnTo>
                    <a:lnTo>
                      <a:pt x="210" y="335"/>
                    </a:lnTo>
                    <a:lnTo>
                      <a:pt x="212" y="348"/>
                    </a:lnTo>
                    <a:lnTo>
                      <a:pt x="212" y="358"/>
                    </a:lnTo>
                    <a:lnTo>
                      <a:pt x="224" y="358"/>
                    </a:lnTo>
                    <a:lnTo>
                      <a:pt x="235" y="362"/>
                    </a:lnTo>
                    <a:lnTo>
                      <a:pt x="247" y="370"/>
                    </a:lnTo>
                    <a:lnTo>
                      <a:pt x="256" y="380"/>
                    </a:lnTo>
                    <a:lnTo>
                      <a:pt x="261" y="393"/>
                    </a:lnTo>
                    <a:lnTo>
                      <a:pt x="262" y="406"/>
                    </a:lnTo>
                    <a:lnTo>
                      <a:pt x="278" y="407"/>
                    </a:lnTo>
                    <a:lnTo>
                      <a:pt x="293" y="415"/>
                    </a:lnTo>
                    <a:lnTo>
                      <a:pt x="302" y="428"/>
                    </a:lnTo>
                    <a:lnTo>
                      <a:pt x="307" y="442"/>
                    </a:lnTo>
                    <a:lnTo>
                      <a:pt x="304" y="456"/>
                    </a:lnTo>
                    <a:lnTo>
                      <a:pt x="298" y="469"/>
                    </a:lnTo>
                    <a:lnTo>
                      <a:pt x="294" y="474"/>
                    </a:lnTo>
                    <a:lnTo>
                      <a:pt x="302" y="480"/>
                    </a:lnTo>
                    <a:lnTo>
                      <a:pt x="303" y="480"/>
                    </a:lnTo>
                    <a:lnTo>
                      <a:pt x="306" y="481"/>
                    </a:lnTo>
                    <a:lnTo>
                      <a:pt x="308" y="481"/>
                    </a:lnTo>
                    <a:lnTo>
                      <a:pt x="315" y="480"/>
                    </a:lnTo>
                    <a:lnTo>
                      <a:pt x="320" y="478"/>
                    </a:lnTo>
                    <a:lnTo>
                      <a:pt x="329" y="469"/>
                    </a:lnTo>
                    <a:lnTo>
                      <a:pt x="331" y="461"/>
                    </a:lnTo>
                    <a:lnTo>
                      <a:pt x="330" y="454"/>
                    </a:lnTo>
                    <a:lnTo>
                      <a:pt x="329" y="451"/>
                    </a:lnTo>
                    <a:lnTo>
                      <a:pt x="262" y="380"/>
                    </a:lnTo>
                    <a:lnTo>
                      <a:pt x="262" y="375"/>
                    </a:lnTo>
                    <a:lnTo>
                      <a:pt x="263" y="373"/>
                    </a:lnTo>
                    <a:lnTo>
                      <a:pt x="263" y="371"/>
                    </a:lnTo>
                    <a:lnTo>
                      <a:pt x="265" y="369"/>
                    </a:lnTo>
                    <a:lnTo>
                      <a:pt x="270" y="366"/>
                    </a:lnTo>
                    <a:lnTo>
                      <a:pt x="279" y="366"/>
                    </a:lnTo>
                    <a:lnTo>
                      <a:pt x="344" y="434"/>
                    </a:lnTo>
                    <a:lnTo>
                      <a:pt x="348" y="437"/>
                    </a:lnTo>
                    <a:lnTo>
                      <a:pt x="353" y="439"/>
                    </a:lnTo>
                    <a:lnTo>
                      <a:pt x="358" y="440"/>
                    </a:lnTo>
                    <a:lnTo>
                      <a:pt x="368" y="440"/>
                    </a:lnTo>
                    <a:lnTo>
                      <a:pt x="376" y="438"/>
                    </a:lnTo>
                    <a:lnTo>
                      <a:pt x="377" y="437"/>
                    </a:lnTo>
                    <a:lnTo>
                      <a:pt x="380" y="435"/>
                    </a:lnTo>
                    <a:lnTo>
                      <a:pt x="386" y="428"/>
                    </a:lnTo>
                    <a:lnTo>
                      <a:pt x="388" y="420"/>
                    </a:lnTo>
                    <a:lnTo>
                      <a:pt x="388" y="411"/>
                    </a:lnTo>
                    <a:lnTo>
                      <a:pt x="385" y="405"/>
                    </a:lnTo>
                    <a:lnTo>
                      <a:pt x="384" y="401"/>
                    </a:lnTo>
                    <a:lnTo>
                      <a:pt x="315" y="328"/>
                    </a:lnTo>
                    <a:lnTo>
                      <a:pt x="315" y="326"/>
                    </a:lnTo>
                    <a:lnTo>
                      <a:pt x="313" y="324"/>
                    </a:lnTo>
                    <a:lnTo>
                      <a:pt x="313" y="319"/>
                    </a:lnTo>
                    <a:lnTo>
                      <a:pt x="315" y="316"/>
                    </a:lnTo>
                    <a:lnTo>
                      <a:pt x="317" y="314"/>
                    </a:lnTo>
                    <a:lnTo>
                      <a:pt x="320" y="312"/>
                    </a:lnTo>
                    <a:lnTo>
                      <a:pt x="325" y="312"/>
                    </a:lnTo>
                    <a:lnTo>
                      <a:pt x="327" y="314"/>
                    </a:lnTo>
                    <a:lnTo>
                      <a:pt x="330" y="314"/>
                    </a:lnTo>
                    <a:lnTo>
                      <a:pt x="394" y="383"/>
                    </a:lnTo>
                    <a:lnTo>
                      <a:pt x="402" y="388"/>
                    </a:lnTo>
                    <a:lnTo>
                      <a:pt x="408" y="389"/>
                    </a:lnTo>
                    <a:lnTo>
                      <a:pt x="413" y="390"/>
                    </a:lnTo>
                    <a:lnTo>
                      <a:pt x="418" y="390"/>
                    </a:lnTo>
                    <a:lnTo>
                      <a:pt x="424" y="389"/>
                    </a:lnTo>
                    <a:lnTo>
                      <a:pt x="427" y="387"/>
                    </a:lnTo>
                    <a:lnTo>
                      <a:pt x="431" y="383"/>
                    </a:lnTo>
                    <a:lnTo>
                      <a:pt x="438" y="374"/>
                    </a:lnTo>
                    <a:lnTo>
                      <a:pt x="439" y="365"/>
                    </a:lnTo>
                    <a:lnTo>
                      <a:pt x="438" y="358"/>
                    </a:lnTo>
                    <a:lnTo>
                      <a:pt x="436" y="353"/>
                    </a:lnTo>
                    <a:lnTo>
                      <a:pt x="361" y="274"/>
                    </a:lnTo>
                    <a:lnTo>
                      <a:pt x="361" y="264"/>
                    </a:lnTo>
                    <a:lnTo>
                      <a:pt x="363" y="261"/>
                    </a:lnTo>
                    <a:lnTo>
                      <a:pt x="368" y="259"/>
                    </a:lnTo>
                    <a:lnTo>
                      <a:pt x="377" y="259"/>
                    </a:lnTo>
                    <a:lnTo>
                      <a:pt x="379" y="260"/>
                    </a:lnTo>
                    <a:lnTo>
                      <a:pt x="402" y="285"/>
                    </a:lnTo>
                    <a:lnTo>
                      <a:pt x="413" y="300"/>
                    </a:lnTo>
                    <a:lnTo>
                      <a:pt x="435" y="321"/>
                    </a:lnTo>
                    <a:lnTo>
                      <a:pt x="441" y="329"/>
                    </a:lnTo>
                    <a:lnTo>
                      <a:pt x="445" y="333"/>
                    </a:lnTo>
                    <a:lnTo>
                      <a:pt x="448" y="334"/>
                    </a:lnTo>
                    <a:lnTo>
                      <a:pt x="452" y="335"/>
                    </a:lnTo>
                    <a:lnTo>
                      <a:pt x="457" y="338"/>
                    </a:lnTo>
                    <a:lnTo>
                      <a:pt x="467" y="338"/>
                    </a:lnTo>
                    <a:lnTo>
                      <a:pt x="471" y="337"/>
                    </a:lnTo>
                    <a:lnTo>
                      <a:pt x="476" y="334"/>
                    </a:lnTo>
                    <a:lnTo>
                      <a:pt x="480" y="330"/>
                    </a:lnTo>
                    <a:lnTo>
                      <a:pt x="486" y="320"/>
                    </a:lnTo>
                    <a:lnTo>
                      <a:pt x="489" y="311"/>
                    </a:lnTo>
                    <a:lnTo>
                      <a:pt x="488" y="302"/>
                    </a:lnTo>
                    <a:lnTo>
                      <a:pt x="486" y="297"/>
                    </a:lnTo>
                    <a:lnTo>
                      <a:pt x="385" y="166"/>
                    </a:lnTo>
                    <a:lnTo>
                      <a:pt x="383" y="165"/>
                    </a:lnTo>
                    <a:lnTo>
                      <a:pt x="374" y="162"/>
                    </a:lnTo>
                    <a:lnTo>
                      <a:pt x="359" y="157"/>
                    </a:lnTo>
                    <a:lnTo>
                      <a:pt x="344" y="150"/>
                    </a:lnTo>
                    <a:lnTo>
                      <a:pt x="325" y="141"/>
                    </a:lnTo>
                    <a:lnTo>
                      <a:pt x="306" y="128"/>
                    </a:lnTo>
                    <a:lnTo>
                      <a:pt x="288" y="114"/>
                    </a:lnTo>
                    <a:lnTo>
                      <a:pt x="270" y="96"/>
                    </a:lnTo>
                    <a:lnTo>
                      <a:pt x="267" y="97"/>
                    </a:lnTo>
                    <a:lnTo>
                      <a:pt x="258" y="101"/>
                    </a:lnTo>
                    <a:lnTo>
                      <a:pt x="247" y="106"/>
                    </a:lnTo>
                    <a:lnTo>
                      <a:pt x="233" y="113"/>
                    </a:lnTo>
                    <a:lnTo>
                      <a:pt x="219" y="120"/>
                    </a:lnTo>
                    <a:lnTo>
                      <a:pt x="205" y="127"/>
                    </a:lnTo>
                    <a:lnTo>
                      <a:pt x="192" y="133"/>
                    </a:lnTo>
                    <a:lnTo>
                      <a:pt x="183" y="137"/>
                    </a:lnTo>
                    <a:lnTo>
                      <a:pt x="170" y="141"/>
                    </a:lnTo>
                    <a:lnTo>
                      <a:pt x="155" y="141"/>
                    </a:lnTo>
                    <a:lnTo>
                      <a:pt x="138" y="139"/>
                    </a:lnTo>
                    <a:lnTo>
                      <a:pt x="123" y="133"/>
                    </a:lnTo>
                    <a:lnTo>
                      <a:pt x="108" y="124"/>
                    </a:lnTo>
                    <a:lnTo>
                      <a:pt x="97" y="111"/>
                    </a:lnTo>
                    <a:lnTo>
                      <a:pt x="265"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57" name="Freeform 37"/>
              <p:cNvSpPr>
                <a:spLocks/>
              </p:cNvSpPr>
              <p:nvPr/>
            </p:nvSpPr>
            <p:spPr bwMode="auto">
              <a:xfrm>
                <a:off x="1117397" y="2908311"/>
                <a:ext cx="87045" cy="19343"/>
              </a:xfrm>
              <a:custGeom>
                <a:avLst/>
                <a:gdLst/>
                <a:ahLst/>
                <a:cxnLst>
                  <a:cxn ang="0">
                    <a:pos x="2" y="0"/>
                  </a:cxn>
                  <a:cxn ang="0">
                    <a:pos x="144" y="21"/>
                  </a:cxn>
                  <a:cxn ang="0">
                    <a:pos x="125" y="32"/>
                  </a:cxn>
                  <a:cxn ang="0">
                    <a:pos x="0" y="12"/>
                  </a:cxn>
                  <a:cxn ang="0">
                    <a:pos x="2" y="0"/>
                  </a:cxn>
                </a:cxnLst>
                <a:rect l="0" t="0" r="r" b="b"/>
                <a:pathLst>
                  <a:path w="144" h="32">
                    <a:moveTo>
                      <a:pt x="2" y="0"/>
                    </a:moveTo>
                    <a:lnTo>
                      <a:pt x="144" y="21"/>
                    </a:lnTo>
                    <a:lnTo>
                      <a:pt x="125" y="32"/>
                    </a:lnTo>
                    <a:lnTo>
                      <a:pt x="0" y="12"/>
                    </a:lnTo>
                    <a:lnTo>
                      <a:pt x="2"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sp>
            <p:nvSpPr>
              <p:cNvPr id="58" name="Freeform 38"/>
              <p:cNvSpPr>
                <a:spLocks/>
              </p:cNvSpPr>
              <p:nvPr/>
            </p:nvSpPr>
            <p:spPr bwMode="auto">
              <a:xfrm>
                <a:off x="1396061" y="2885341"/>
                <a:ext cx="57425" cy="174694"/>
              </a:xfrm>
              <a:custGeom>
                <a:avLst/>
                <a:gdLst/>
                <a:ahLst/>
                <a:cxnLst>
                  <a:cxn ang="0">
                    <a:pos x="37" y="0"/>
                  </a:cxn>
                  <a:cxn ang="0">
                    <a:pos x="95" y="289"/>
                  </a:cxn>
                  <a:cxn ang="0">
                    <a:pos x="78" y="288"/>
                  </a:cxn>
                  <a:cxn ang="0">
                    <a:pos x="66" y="286"/>
                  </a:cxn>
                  <a:cxn ang="0">
                    <a:pos x="59" y="280"/>
                  </a:cxn>
                  <a:cxn ang="0">
                    <a:pos x="52" y="275"/>
                  </a:cxn>
                  <a:cxn ang="0">
                    <a:pos x="50" y="271"/>
                  </a:cxn>
                  <a:cxn ang="0">
                    <a:pos x="48" y="268"/>
                  </a:cxn>
                  <a:cxn ang="0">
                    <a:pos x="48" y="266"/>
                  </a:cxn>
                  <a:cxn ang="0">
                    <a:pos x="47" y="262"/>
                  </a:cxn>
                  <a:cxn ang="0">
                    <a:pos x="46" y="254"/>
                  </a:cxn>
                  <a:cxn ang="0">
                    <a:pos x="42" y="238"/>
                  </a:cxn>
                  <a:cxn ang="0">
                    <a:pos x="38" y="219"/>
                  </a:cxn>
                  <a:cxn ang="0">
                    <a:pos x="34" y="196"/>
                  </a:cxn>
                  <a:cxn ang="0">
                    <a:pos x="29" y="172"/>
                  </a:cxn>
                  <a:cxn ang="0">
                    <a:pos x="23" y="146"/>
                  </a:cxn>
                  <a:cxn ang="0">
                    <a:pos x="13" y="97"/>
                  </a:cxn>
                  <a:cxn ang="0">
                    <a:pos x="9" y="76"/>
                  </a:cxn>
                  <a:cxn ang="0">
                    <a:pos x="5" y="58"/>
                  </a:cxn>
                  <a:cxn ang="0">
                    <a:pos x="1" y="44"/>
                  </a:cxn>
                  <a:cxn ang="0">
                    <a:pos x="0" y="36"/>
                  </a:cxn>
                  <a:cxn ang="0">
                    <a:pos x="0" y="24"/>
                  </a:cxn>
                  <a:cxn ang="0">
                    <a:pos x="4" y="17"/>
                  </a:cxn>
                  <a:cxn ang="0">
                    <a:pos x="10" y="10"/>
                  </a:cxn>
                  <a:cxn ang="0">
                    <a:pos x="19" y="5"/>
                  </a:cxn>
                  <a:cxn ang="0">
                    <a:pos x="27" y="3"/>
                  </a:cxn>
                  <a:cxn ang="0">
                    <a:pos x="29" y="3"/>
                  </a:cxn>
                  <a:cxn ang="0">
                    <a:pos x="37" y="0"/>
                  </a:cxn>
                </a:cxnLst>
                <a:rect l="0" t="0" r="r" b="b"/>
                <a:pathLst>
                  <a:path w="95" h="289">
                    <a:moveTo>
                      <a:pt x="37" y="0"/>
                    </a:moveTo>
                    <a:lnTo>
                      <a:pt x="95" y="289"/>
                    </a:lnTo>
                    <a:lnTo>
                      <a:pt x="78" y="288"/>
                    </a:lnTo>
                    <a:lnTo>
                      <a:pt x="66" y="286"/>
                    </a:lnTo>
                    <a:lnTo>
                      <a:pt x="59" y="280"/>
                    </a:lnTo>
                    <a:lnTo>
                      <a:pt x="52" y="275"/>
                    </a:lnTo>
                    <a:lnTo>
                      <a:pt x="50" y="271"/>
                    </a:lnTo>
                    <a:lnTo>
                      <a:pt x="48" y="268"/>
                    </a:lnTo>
                    <a:lnTo>
                      <a:pt x="48" y="266"/>
                    </a:lnTo>
                    <a:lnTo>
                      <a:pt x="47" y="262"/>
                    </a:lnTo>
                    <a:lnTo>
                      <a:pt x="46" y="254"/>
                    </a:lnTo>
                    <a:lnTo>
                      <a:pt x="42" y="238"/>
                    </a:lnTo>
                    <a:lnTo>
                      <a:pt x="38" y="219"/>
                    </a:lnTo>
                    <a:lnTo>
                      <a:pt x="34" y="196"/>
                    </a:lnTo>
                    <a:lnTo>
                      <a:pt x="29" y="172"/>
                    </a:lnTo>
                    <a:lnTo>
                      <a:pt x="23" y="146"/>
                    </a:lnTo>
                    <a:lnTo>
                      <a:pt x="13" y="97"/>
                    </a:lnTo>
                    <a:lnTo>
                      <a:pt x="9" y="76"/>
                    </a:lnTo>
                    <a:lnTo>
                      <a:pt x="5" y="58"/>
                    </a:lnTo>
                    <a:lnTo>
                      <a:pt x="1" y="44"/>
                    </a:lnTo>
                    <a:lnTo>
                      <a:pt x="0" y="36"/>
                    </a:lnTo>
                    <a:lnTo>
                      <a:pt x="0" y="24"/>
                    </a:lnTo>
                    <a:lnTo>
                      <a:pt x="4" y="17"/>
                    </a:lnTo>
                    <a:lnTo>
                      <a:pt x="10" y="10"/>
                    </a:lnTo>
                    <a:lnTo>
                      <a:pt x="19" y="5"/>
                    </a:lnTo>
                    <a:lnTo>
                      <a:pt x="27" y="3"/>
                    </a:lnTo>
                    <a:lnTo>
                      <a:pt x="29" y="3"/>
                    </a:lnTo>
                    <a:lnTo>
                      <a:pt x="3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800"/>
              </a:p>
            </p:txBody>
          </p:sp>
        </p:grpSp>
      </p:grpSp>
      <p:grpSp>
        <p:nvGrpSpPr>
          <p:cNvPr id="36" name="Group 35"/>
          <p:cNvGrpSpPr>
            <a:grpSpLocks noChangeAspect="1"/>
          </p:cNvGrpSpPr>
          <p:nvPr/>
        </p:nvGrpSpPr>
        <p:grpSpPr>
          <a:xfrm>
            <a:off x="5593421" y="2874858"/>
            <a:ext cx="352836" cy="252000"/>
            <a:chOff x="2122613" y="1775163"/>
            <a:chExt cx="453647" cy="324000"/>
          </a:xfrm>
          <a:solidFill>
            <a:schemeClr val="bg1"/>
          </a:solidFill>
        </p:grpSpPr>
        <p:sp>
          <p:nvSpPr>
            <p:cNvPr id="53" name="Freeform 52"/>
            <p:cNvSpPr>
              <a:spLocks/>
            </p:cNvSpPr>
            <p:nvPr/>
          </p:nvSpPr>
          <p:spPr bwMode="auto">
            <a:xfrm>
              <a:off x="2122613" y="1775163"/>
              <a:ext cx="448188" cy="324000"/>
            </a:xfrm>
            <a:custGeom>
              <a:avLst/>
              <a:gdLst/>
              <a:ahLst/>
              <a:cxnLst>
                <a:cxn ang="0">
                  <a:pos x="0" y="0"/>
                </a:cxn>
                <a:cxn ang="0">
                  <a:pos x="39" y="0"/>
                </a:cxn>
                <a:cxn ang="0">
                  <a:pos x="39" y="605"/>
                </a:cxn>
                <a:cxn ang="0">
                  <a:pos x="821" y="605"/>
                </a:cxn>
                <a:cxn ang="0">
                  <a:pos x="821" y="644"/>
                </a:cxn>
                <a:cxn ang="0">
                  <a:pos x="0" y="644"/>
                </a:cxn>
                <a:cxn ang="0">
                  <a:pos x="0" y="0"/>
                </a:cxn>
              </a:cxnLst>
              <a:rect l="0" t="0" r="r" b="b"/>
              <a:pathLst>
                <a:path w="821" h="644">
                  <a:moveTo>
                    <a:pt x="0" y="0"/>
                  </a:moveTo>
                  <a:lnTo>
                    <a:pt x="39" y="0"/>
                  </a:lnTo>
                  <a:lnTo>
                    <a:pt x="39" y="605"/>
                  </a:lnTo>
                  <a:lnTo>
                    <a:pt x="821" y="605"/>
                  </a:lnTo>
                  <a:lnTo>
                    <a:pt x="821" y="644"/>
                  </a:lnTo>
                  <a:lnTo>
                    <a:pt x="0" y="64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endParaRPr lang="en-US"/>
            </a:p>
          </p:txBody>
        </p:sp>
        <p:sp>
          <p:nvSpPr>
            <p:cNvPr id="54" name="Freeform 53"/>
            <p:cNvSpPr>
              <a:spLocks/>
            </p:cNvSpPr>
            <p:nvPr/>
          </p:nvSpPr>
          <p:spPr bwMode="auto">
            <a:xfrm>
              <a:off x="2167377" y="1802834"/>
              <a:ext cx="408883" cy="246522"/>
            </a:xfrm>
            <a:custGeom>
              <a:avLst/>
              <a:gdLst/>
              <a:ahLst/>
              <a:cxnLst>
                <a:cxn ang="0">
                  <a:pos x="568" y="0"/>
                </a:cxn>
                <a:cxn ang="0">
                  <a:pos x="749" y="2"/>
                </a:cxn>
                <a:cxn ang="0">
                  <a:pos x="749" y="181"/>
                </a:cxn>
                <a:cxn ang="0">
                  <a:pos x="673" y="106"/>
                </a:cxn>
                <a:cxn ang="0">
                  <a:pos x="551" y="233"/>
                </a:cxn>
                <a:cxn ang="0">
                  <a:pos x="555" y="240"/>
                </a:cxn>
                <a:cxn ang="0">
                  <a:pos x="556" y="247"/>
                </a:cxn>
                <a:cxn ang="0">
                  <a:pos x="556" y="255"/>
                </a:cxn>
                <a:cxn ang="0">
                  <a:pos x="551" y="277"/>
                </a:cxn>
                <a:cxn ang="0">
                  <a:pos x="539" y="294"/>
                </a:cxn>
                <a:cxn ang="0">
                  <a:pos x="521" y="305"/>
                </a:cxn>
                <a:cxn ang="0">
                  <a:pos x="499" y="310"/>
                </a:cxn>
                <a:cxn ang="0">
                  <a:pos x="477" y="305"/>
                </a:cxn>
                <a:cxn ang="0">
                  <a:pos x="459" y="295"/>
                </a:cxn>
                <a:cxn ang="0">
                  <a:pos x="447" y="277"/>
                </a:cxn>
                <a:cxn ang="0">
                  <a:pos x="285" y="277"/>
                </a:cxn>
                <a:cxn ang="0">
                  <a:pos x="272" y="295"/>
                </a:cxn>
                <a:cxn ang="0">
                  <a:pos x="255" y="305"/>
                </a:cxn>
                <a:cxn ang="0">
                  <a:pos x="233" y="310"/>
                </a:cxn>
                <a:cxn ang="0">
                  <a:pos x="225" y="310"/>
                </a:cxn>
                <a:cxn ang="0">
                  <a:pos x="211" y="307"/>
                </a:cxn>
                <a:cxn ang="0">
                  <a:pos x="107" y="411"/>
                </a:cxn>
                <a:cxn ang="0">
                  <a:pos x="109" y="418"/>
                </a:cxn>
                <a:cxn ang="0">
                  <a:pos x="112" y="434"/>
                </a:cxn>
                <a:cxn ang="0">
                  <a:pos x="107" y="456"/>
                </a:cxn>
                <a:cxn ang="0">
                  <a:pos x="96" y="473"/>
                </a:cxn>
                <a:cxn ang="0">
                  <a:pos x="77" y="485"/>
                </a:cxn>
                <a:cxn ang="0">
                  <a:pos x="55" y="490"/>
                </a:cxn>
                <a:cxn ang="0">
                  <a:pos x="34" y="485"/>
                </a:cxn>
                <a:cxn ang="0">
                  <a:pos x="17" y="473"/>
                </a:cxn>
                <a:cxn ang="0">
                  <a:pos x="5" y="456"/>
                </a:cxn>
                <a:cxn ang="0">
                  <a:pos x="0" y="434"/>
                </a:cxn>
                <a:cxn ang="0">
                  <a:pos x="5" y="413"/>
                </a:cxn>
                <a:cxn ang="0">
                  <a:pos x="17" y="394"/>
                </a:cxn>
                <a:cxn ang="0">
                  <a:pos x="34" y="383"/>
                </a:cxn>
                <a:cxn ang="0">
                  <a:pos x="55" y="377"/>
                </a:cxn>
                <a:cxn ang="0">
                  <a:pos x="72" y="381"/>
                </a:cxn>
                <a:cxn ang="0">
                  <a:pos x="79" y="384"/>
                </a:cxn>
                <a:cxn ang="0">
                  <a:pos x="183" y="280"/>
                </a:cxn>
                <a:cxn ang="0">
                  <a:pos x="181" y="275"/>
                </a:cxn>
                <a:cxn ang="0">
                  <a:pos x="178" y="269"/>
                </a:cxn>
                <a:cxn ang="0">
                  <a:pos x="176" y="262"/>
                </a:cxn>
                <a:cxn ang="0">
                  <a:pos x="176" y="255"/>
                </a:cxn>
                <a:cxn ang="0">
                  <a:pos x="181" y="233"/>
                </a:cxn>
                <a:cxn ang="0">
                  <a:pos x="193" y="217"/>
                </a:cxn>
                <a:cxn ang="0">
                  <a:pos x="211" y="205"/>
                </a:cxn>
                <a:cxn ang="0">
                  <a:pos x="233" y="200"/>
                </a:cxn>
                <a:cxn ang="0">
                  <a:pos x="251" y="203"/>
                </a:cxn>
                <a:cxn ang="0">
                  <a:pos x="266" y="210"/>
                </a:cxn>
                <a:cxn ang="0">
                  <a:pos x="278" y="222"/>
                </a:cxn>
                <a:cxn ang="0">
                  <a:pos x="285" y="238"/>
                </a:cxn>
                <a:cxn ang="0">
                  <a:pos x="447" y="238"/>
                </a:cxn>
                <a:cxn ang="0">
                  <a:pos x="454" y="222"/>
                </a:cxn>
                <a:cxn ang="0">
                  <a:pos x="466" y="210"/>
                </a:cxn>
                <a:cxn ang="0">
                  <a:pos x="481" y="203"/>
                </a:cxn>
                <a:cxn ang="0">
                  <a:pos x="499" y="200"/>
                </a:cxn>
                <a:cxn ang="0">
                  <a:pos x="509" y="200"/>
                </a:cxn>
                <a:cxn ang="0">
                  <a:pos x="518" y="202"/>
                </a:cxn>
                <a:cxn ang="0">
                  <a:pos x="524" y="205"/>
                </a:cxn>
                <a:cxn ang="0">
                  <a:pos x="645" y="78"/>
                </a:cxn>
                <a:cxn ang="0">
                  <a:pos x="568" y="0"/>
                </a:cxn>
              </a:cxnLst>
              <a:rect l="0" t="0" r="r" b="b"/>
              <a:pathLst>
                <a:path w="749" h="490">
                  <a:moveTo>
                    <a:pt x="568" y="0"/>
                  </a:moveTo>
                  <a:lnTo>
                    <a:pt x="749" y="2"/>
                  </a:lnTo>
                  <a:lnTo>
                    <a:pt x="749" y="181"/>
                  </a:lnTo>
                  <a:lnTo>
                    <a:pt x="673" y="106"/>
                  </a:lnTo>
                  <a:lnTo>
                    <a:pt x="551" y="233"/>
                  </a:lnTo>
                  <a:lnTo>
                    <a:pt x="555" y="240"/>
                  </a:lnTo>
                  <a:lnTo>
                    <a:pt x="556" y="247"/>
                  </a:lnTo>
                  <a:lnTo>
                    <a:pt x="556" y="255"/>
                  </a:lnTo>
                  <a:lnTo>
                    <a:pt x="551" y="277"/>
                  </a:lnTo>
                  <a:lnTo>
                    <a:pt x="539" y="294"/>
                  </a:lnTo>
                  <a:lnTo>
                    <a:pt x="521" y="305"/>
                  </a:lnTo>
                  <a:lnTo>
                    <a:pt x="499" y="310"/>
                  </a:lnTo>
                  <a:lnTo>
                    <a:pt x="477" y="305"/>
                  </a:lnTo>
                  <a:lnTo>
                    <a:pt x="459" y="295"/>
                  </a:lnTo>
                  <a:lnTo>
                    <a:pt x="447" y="277"/>
                  </a:lnTo>
                  <a:lnTo>
                    <a:pt x="285" y="277"/>
                  </a:lnTo>
                  <a:lnTo>
                    <a:pt x="272" y="295"/>
                  </a:lnTo>
                  <a:lnTo>
                    <a:pt x="255" y="305"/>
                  </a:lnTo>
                  <a:lnTo>
                    <a:pt x="233" y="310"/>
                  </a:lnTo>
                  <a:lnTo>
                    <a:pt x="225" y="310"/>
                  </a:lnTo>
                  <a:lnTo>
                    <a:pt x="211" y="307"/>
                  </a:lnTo>
                  <a:lnTo>
                    <a:pt x="107" y="411"/>
                  </a:lnTo>
                  <a:lnTo>
                    <a:pt x="109" y="418"/>
                  </a:lnTo>
                  <a:lnTo>
                    <a:pt x="112" y="434"/>
                  </a:lnTo>
                  <a:lnTo>
                    <a:pt x="107" y="456"/>
                  </a:lnTo>
                  <a:lnTo>
                    <a:pt x="96" y="473"/>
                  </a:lnTo>
                  <a:lnTo>
                    <a:pt x="77" y="485"/>
                  </a:lnTo>
                  <a:lnTo>
                    <a:pt x="55" y="490"/>
                  </a:lnTo>
                  <a:lnTo>
                    <a:pt x="34" y="485"/>
                  </a:lnTo>
                  <a:lnTo>
                    <a:pt x="17" y="473"/>
                  </a:lnTo>
                  <a:lnTo>
                    <a:pt x="5" y="456"/>
                  </a:lnTo>
                  <a:lnTo>
                    <a:pt x="0" y="434"/>
                  </a:lnTo>
                  <a:lnTo>
                    <a:pt x="5" y="413"/>
                  </a:lnTo>
                  <a:lnTo>
                    <a:pt x="17" y="394"/>
                  </a:lnTo>
                  <a:lnTo>
                    <a:pt x="34" y="383"/>
                  </a:lnTo>
                  <a:lnTo>
                    <a:pt x="55" y="377"/>
                  </a:lnTo>
                  <a:lnTo>
                    <a:pt x="72" y="381"/>
                  </a:lnTo>
                  <a:lnTo>
                    <a:pt x="79" y="384"/>
                  </a:lnTo>
                  <a:lnTo>
                    <a:pt x="183" y="280"/>
                  </a:lnTo>
                  <a:lnTo>
                    <a:pt x="181" y="275"/>
                  </a:lnTo>
                  <a:lnTo>
                    <a:pt x="178" y="269"/>
                  </a:lnTo>
                  <a:lnTo>
                    <a:pt x="176" y="262"/>
                  </a:lnTo>
                  <a:lnTo>
                    <a:pt x="176" y="255"/>
                  </a:lnTo>
                  <a:lnTo>
                    <a:pt x="181" y="233"/>
                  </a:lnTo>
                  <a:lnTo>
                    <a:pt x="193" y="217"/>
                  </a:lnTo>
                  <a:lnTo>
                    <a:pt x="211" y="205"/>
                  </a:lnTo>
                  <a:lnTo>
                    <a:pt x="233" y="200"/>
                  </a:lnTo>
                  <a:lnTo>
                    <a:pt x="251" y="203"/>
                  </a:lnTo>
                  <a:lnTo>
                    <a:pt x="266" y="210"/>
                  </a:lnTo>
                  <a:lnTo>
                    <a:pt x="278" y="222"/>
                  </a:lnTo>
                  <a:lnTo>
                    <a:pt x="285" y="238"/>
                  </a:lnTo>
                  <a:lnTo>
                    <a:pt x="447" y="238"/>
                  </a:lnTo>
                  <a:lnTo>
                    <a:pt x="454" y="222"/>
                  </a:lnTo>
                  <a:lnTo>
                    <a:pt x="466" y="210"/>
                  </a:lnTo>
                  <a:lnTo>
                    <a:pt x="481" y="203"/>
                  </a:lnTo>
                  <a:lnTo>
                    <a:pt x="499" y="200"/>
                  </a:lnTo>
                  <a:lnTo>
                    <a:pt x="509" y="200"/>
                  </a:lnTo>
                  <a:lnTo>
                    <a:pt x="518" y="202"/>
                  </a:lnTo>
                  <a:lnTo>
                    <a:pt x="524" y="205"/>
                  </a:lnTo>
                  <a:lnTo>
                    <a:pt x="645" y="78"/>
                  </a:lnTo>
                  <a:lnTo>
                    <a:pt x="5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endParaRPr lang="en-US"/>
            </a:p>
          </p:txBody>
        </p:sp>
      </p:grpSp>
      <p:cxnSp>
        <p:nvCxnSpPr>
          <p:cNvPr id="37" name="Elbow Connector 36"/>
          <p:cNvCxnSpPr>
            <a:stCxn id="9" idx="3"/>
            <a:endCxn id="38" idx="1"/>
          </p:cNvCxnSpPr>
          <p:nvPr/>
        </p:nvCxnSpPr>
        <p:spPr>
          <a:xfrm flipV="1">
            <a:off x="6922989" y="2040271"/>
            <a:ext cx="2181606" cy="226689"/>
          </a:xfrm>
          <a:prstGeom prst="bentConnector3">
            <a:avLst/>
          </a:prstGeom>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9104595" y="1680271"/>
            <a:ext cx="2340000" cy="720000"/>
          </a:xfrm>
          <a:prstGeom prst="rect">
            <a:avLst/>
          </a:prstGeom>
          <a:gradFill>
            <a:gsLst>
              <a:gs pos="7000">
                <a:schemeClr val="bg1">
                  <a:alpha val="50000"/>
                </a:schemeClr>
              </a:gs>
              <a:gs pos="0">
                <a:schemeClr val="tx1">
                  <a:lumMod val="50000"/>
                </a:schemeClr>
              </a:gs>
              <a:gs pos="52000">
                <a:schemeClr val="bg1"/>
              </a:gs>
            </a:gsLst>
            <a:lin ang="0" scaled="1"/>
          </a:gradFill>
        </p:spPr>
        <p:txBody>
          <a:bodyPr wrap="square" lIns="180000" tIns="0" rIns="0" bIns="0" rtlCol="0">
            <a:noAutofit/>
          </a:bodyPr>
          <a:lstStyle/>
          <a:p>
            <a:r>
              <a:rPr lang="es-ES" sz="1200" dirty="0">
                <a:solidFill>
                  <a:schemeClr val="tx1">
                    <a:lumMod val="50000"/>
                  </a:schemeClr>
                </a:solidFill>
                <a:latin typeface="Arial Narrow" panose="020B0606020202030204" pitchFamily="34" charset="0"/>
              </a:rPr>
              <a:t>Asegurar el compromiso político y el liderazgo al más alto nivel para fomentar la acción de todo el gobierno</a:t>
            </a:r>
            <a:endParaRPr lang="en-GB" sz="1200" dirty="0">
              <a:latin typeface="Arial Narrow" panose="020B0606020202030204" pitchFamily="34" charset="0"/>
            </a:endParaRPr>
          </a:p>
        </p:txBody>
      </p:sp>
      <p:cxnSp>
        <p:nvCxnSpPr>
          <p:cNvPr id="39" name="Elbow Connector 38"/>
          <p:cNvCxnSpPr>
            <a:stCxn id="8" idx="3"/>
            <a:endCxn id="40" idx="1"/>
          </p:cNvCxnSpPr>
          <p:nvPr/>
        </p:nvCxnSpPr>
        <p:spPr>
          <a:xfrm flipV="1">
            <a:off x="7881331" y="3187846"/>
            <a:ext cx="1283409" cy="108965"/>
          </a:xfrm>
          <a:prstGeom prst="bentConnector3">
            <a:avLst>
              <a:gd name="adj1" fmla="val 50000"/>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40" name="TextBox 39"/>
          <p:cNvSpPr txBox="1"/>
          <p:nvPr/>
        </p:nvSpPr>
        <p:spPr>
          <a:xfrm>
            <a:off x="9164740" y="2809846"/>
            <a:ext cx="2340000" cy="756000"/>
          </a:xfrm>
          <a:prstGeom prst="rect">
            <a:avLst/>
          </a:prstGeom>
          <a:gradFill>
            <a:gsLst>
              <a:gs pos="5000">
                <a:srgbClr val="00B050">
                  <a:alpha val="50000"/>
                </a:srgbClr>
              </a:gs>
              <a:gs pos="0">
                <a:srgbClr val="006666"/>
              </a:gs>
              <a:gs pos="7000">
                <a:schemeClr val="bg1"/>
              </a:gs>
            </a:gsLst>
            <a:lin ang="0" scaled="1"/>
          </a:gradFill>
        </p:spPr>
        <p:txBody>
          <a:bodyPr wrap="square" lIns="180000" tIns="0" rIns="0" bIns="0" rtlCol="0">
            <a:noAutofit/>
          </a:bodyPr>
          <a:lstStyle/>
          <a:p>
            <a:r>
              <a:rPr lang="es-ES" sz="1200" dirty="0">
                <a:solidFill>
                  <a:schemeClr val="tx1">
                    <a:lumMod val="50000"/>
                  </a:schemeClr>
                </a:solidFill>
                <a:latin typeface="Arial Narrow" panose="020B0606020202030204" pitchFamily="34" charset="0"/>
              </a:rPr>
              <a:t>capitalizar las sinergias entre políticas económicas, sociales y medioambientales, así como entre los objetivos nacionales e internacionales.</a:t>
            </a:r>
            <a:endParaRPr lang="en-GB" sz="1200" dirty="0">
              <a:latin typeface="Arial Narrow" panose="020B0606020202030204" pitchFamily="34" charset="0"/>
            </a:endParaRPr>
          </a:p>
        </p:txBody>
      </p:sp>
      <p:cxnSp>
        <p:nvCxnSpPr>
          <p:cNvPr id="41" name="Elbow Connector 40"/>
          <p:cNvCxnSpPr>
            <a:stCxn id="12" idx="13"/>
            <a:endCxn id="42" idx="1"/>
          </p:cNvCxnSpPr>
          <p:nvPr/>
        </p:nvCxnSpPr>
        <p:spPr>
          <a:xfrm flipV="1">
            <a:off x="7907661" y="4532579"/>
            <a:ext cx="1257079" cy="14990"/>
          </a:xfrm>
          <a:prstGeom prst="bentConnector3">
            <a:avLst/>
          </a:prstGeom>
          <a:ln>
            <a:solidFill>
              <a:schemeClr val="accent6">
                <a:lumMod val="75000"/>
              </a:schemeClr>
            </a:solidFill>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9164740" y="4172579"/>
            <a:ext cx="2663466" cy="720000"/>
          </a:xfrm>
          <a:prstGeom prst="rect">
            <a:avLst/>
          </a:prstGeom>
          <a:gradFill>
            <a:gsLst>
              <a:gs pos="5000">
                <a:schemeClr val="accent6">
                  <a:lumMod val="40000"/>
                  <a:lumOff val="60000"/>
                </a:schemeClr>
              </a:gs>
              <a:gs pos="0">
                <a:schemeClr val="accent6">
                  <a:lumMod val="75000"/>
                </a:schemeClr>
              </a:gs>
              <a:gs pos="10000">
                <a:schemeClr val="bg1">
                  <a:alpha val="50000"/>
                </a:schemeClr>
              </a:gs>
            </a:gsLst>
            <a:lin ang="0" scaled="1"/>
          </a:gradFill>
        </p:spPr>
        <p:txBody>
          <a:bodyPr wrap="square" lIns="180000" tIns="0" rIns="0" bIns="0" rtlCol="0">
            <a:noAutofit/>
          </a:bodyPr>
          <a:lstStyle/>
          <a:p>
            <a:r>
              <a:rPr lang="es-ES" sz="1200" dirty="0">
                <a:solidFill>
                  <a:schemeClr val="tx1">
                    <a:lumMod val="50000"/>
                  </a:schemeClr>
                </a:solidFill>
                <a:latin typeface="Arial Narrow" panose="020B0606020202030204" pitchFamily="34" charset="0"/>
              </a:rPr>
              <a:t>Definir visiones estratégicas a largo plazo que fomenten  la coherencia y orienten al gobierno y partes interesadas hacia objetivos comunes de desarrollo sostenible.</a:t>
            </a:r>
            <a:endParaRPr lang="en-GB" sz="1200" dirty="0">
              <a:latin typeface="Arial Narrow" panose="020B0606020202030204" pitchFamily="34" charset="0"/>
            </a:endParaRPr>
          </a:p>
        </p:txBody>
      </p:sp>
      <p:cxnSp>
        <p:nvCxnSpPr>
          <p:cNvPr id="43" name="Elbow Connector 42"/>
          <p:cNvCxnSpPr>
            <a:stCxn id="11" idx="13"/>
            <a:endCxn id="44" idx="1"/>
          </p:cNvCxnSpPr>
          <p:nvPr/>
        </p:nvCxnSpPr>
        <p:spPr>
          <a:xfrm>
            <a:off x="7178567" y="5505796"/>
            <a:ext cx="1986173" cy="394277"/>
          </a:xfrm>
          <a:prstGeom prst="bentConnector3">
            <a:avLst/>
          </a:prstGeom>
        </p:spPr>
        <p:style>
          <a:lnRef idx="1">
            <a:schemeClr val="accent2"/>
          </a:lnRef>
          <a:fillRef idx="0">
            <a:schemeClr val="accent2"/>
          </a:fillRef>
          <a:effectRef idx="0">
            <a:schemeClr val="accent2"/>
          </a:effectRef>
          <a:fontRef idx="minor">
            <a:schemeClr val="tx1"/>
          </a:fontRef>
        </p:style>
      </p:cxnSp>
      <p:sp>
        <p:nvSpPr>
          <p:cNvPr id="44" name="TextBox 43"/>
          <p:cNvSpPr txBox="1"/>
          <p:nvPr/>
        </p:nvSpPr>
        <p:spPr>
          <a:xfrm>
            <a:off x="9164740" y="5540073"/>
            <a:ext cx="2340000" cy="720000"/>
          </a:xfrm>
          <a:prstGeom prst="rect">
            <a:avLst/>
          </a:prstGeom>
          <a:gradFill>
            <a:gsLst>
              <a:gs pos="2000">
                <a:srgbClr val="FF0000"/>
              </a:gs>
              <a:gs pos="0">
                <a:srgbClr val="FF0000"/>
              </a:gs>
              <a:gs pos="7000">
                <a:schemeClr val="bg1">
                  <a:alpha val="50000"/>
                </a:schemeClr>
              </a:gs>
            </a:gsLst>
            <a:lin ang="0" scaled="1"/>
          </a:gradFill>
        </p:spPr>
        <p:txBody>
          <a:bodyPr wrap="square" lIns="180000" tIns="0" rIns="0" bIns="0" rtlCol="0">
            <a:noAutofit/>
          </a:bodyPr>
          <a:lstStyle/>
          <a:p>
            <a:r>
              <a:rPr lang="es-ES" sz="1200" dirty="0">
                <a:solidFill>
                  <a:schemeClr val="tx1">
                    <a:lumMod val="50000"/>
                  </a:schemeClr>
                </a:solidFill>
                <a:latin typeface="Arial Narrow" panose="020B0606020202030204" pitchFamily="34" charset="0"/>
              </a:rPr>
              <a:t>Anticipar y abordar continuamente los impactos nacionales, transfronterizos y de largo plazo de las políticas</a:t>
            </a:r>
            <a:endParaRPr lang="en-GB" sz="1200" dirty="0">
              <a:latin typeface="Arial Narrow" panose="020B0606020202030204" pitchFamily="34" charset="0"/>
            </a:endParaRPr>
          </a:p>
        </p:txBody>
      </p:sp>
      <p:sp>
        <p:nvSpPr>
          <p:cNvPr id="45" name="TextBox 44"/>
          <p:cNvSpPr txBox="1"/>
          <p:nvPr/>
        </p:nvSpPr>
        <p:spPr>
          <a:xfrm>
            <a:off x="867373" y="5536473"/>
            <a:ext cx="2340000" cy="720000"/>
          </a:xfrm>
          <a:prstGeom prst="rect">
            <a:avLst/>
          </a:prstGeom>
          <a:gradFill flip="none" rotWithShape="1">
            <a:gsLst>
              <a:gs pos="3000">
                <a:schemeClr val="bg1">
                  <a:lumMod val="50000"/>
                </a:schemeClr>
              </a:gs>
              <a:gs pos="0">
                <a:schemeClr val="tx1">
                  <a:lumMod val="65000"/>
                  <a:lumOff val="35000"/>
                </a:schemeClr>
              </a:gs>
              <a:gs pos="9000">
                <a:schemeClr val="bg1">
                  <a:alpha val="50000"/>
                </a:schemeClr>
              </a:gs>
            </a:gsLst>
            <a:lin ang="10800000" scaled="1"/>
            <a:tileRect/>
          </a:gradFill>
        </p:spPr>
        <p:txBody>
          <a:bodyPr wrap="square" lIns="0" tIns="0" rIns="144000" bIns="0" rtlCol="0">
            <a:noAutofit/>
          </a:bodyPr>
          <a:lstStyle/>
          <a:p>
            <a:r>
              <a:rPr lang="es-ES" sz="1200" dirty="0">
                <a:solidFill>
                  <a:schemeClr val="tx1">
                    <a:lumMod val="50000"/>
                  </a:schemeClr>
                </a:solidFill>
                <a:latin typeface="Arial Narrow" panose="020B0606020202030204" pitchFamily="34" charset="0"/>
              </a:rPr>
              <a:t>Asegurar una coordinación institucional y de políticas que resuelva divergencias entre políticas sectoriales</a:t>
            </a:r>
            <a:endParaRPr lang="en-GB" sz="1200" dirty="0">
              <a:latin typeface="Arial Narrow" panose="020B0606020202030204" pitchFamily="34" charset="0"/>
            </a:endParaRPr>
          </a:p>
        </p:txBody>
      </p:sp>
      <p:sp>
        <p:nvSpPr>
          <p:cNvPr id="46" name="TextBox 45"/>
          <p:cNvSpPr txBox="1"/>
          <p:nvPr/>
        </p:nvSpPr>
        <p:spPr>
          <a:xfrm>
            <a:off x="867373" y="4227107"/>
            <a:ext cx="2340000" cy="720000"/>
          </a:xfrm>
          <a:prstGeom prst="rect">
            <a:avLst/>
          </a:prstGeom>
          <a:gradFill>
            <a:gsLst>
              <a:gs pos="4000">
                <a:srgbClr val="00B0F0"/>
              </a:gs>
              <a:gs pos="0">
                <a:schemeClr val="accent1">
                  <a:lumMod val="75000"/>
                </a:schemeClr>
              </a:gs>
              <a:gs pos="10000">
                <a:schemeClr val="bg1">
                  <a:alpha val="50000"/>
                </a:schemeClr>
              </a:gs>
            </a:gsLst>
            <a:lin ang="10800000" scaled="1"/>
          </a:gradFill>
        </p:spPr>
        <p:txBody>
          <a:bodyPr wrap="square" lIns="0" tIns="0" rIns="180000" bIns="0" rtlCol="0">
            <a:noAutofit/>
          </a:bodyPr>
          <a:lstStyle/>
          <a:p>
            <a:r>
              <a:rPr lang="es-ES" sz="1200" dirty="0">
                <a:solidFill>
                  <a:schemeClr val="tx1">
                    <a:lumMod val="50000"/>
                  </a:schemeClr>
                </a:solidFill>
                <a:latin typeface="Arial Narrow" panose="020B0606020202030204" pitchFamily="34" charset="0"/>
              </a:rPr>
              <a:t>Involucrar a las autoridades regionales y locales para alinear prioridades y garantizar acciones coordinadas en todos los niveles de gobierno. </a:t>
            </a:r>
            <a:endParaRPr lang="en-GB" sz="1200" dirty="0">
              <a:latin typeface="Arial Narrow" panose="020B0606020202030204" pitchFamily="34" charset="0"/>
            </a:endParaRPr>
          </a:p>
        </p:txBody>
      </p:sp>
      <p:sp>
        <p:nvSpPr>
          <p:cNvPr id="47" name="TextBox 46"/>
          <p:cNvSpPr txBox="1"/>
          <p:nvPr/>
        </p:nvSpPr>
        <p:spPr>
          <a:xfrm>
            <a:off x="867373" y="2845846"/>
            <a:ext cx="2340000" cy="720000"/>
          </a:xfrm>
          <a:prstGeom prst="rect">
            <a:avLst/>
          </a:prstGeom>
          <a:gradFill>
            <a:gsLst>
              <a:gs pos="4000">
                <a:srgbClr val="CC9900"/>
              </a:gs>
              <a:gs pos="0">
                <a:schemeClr val="accent6">
                  <a:lumMod val="50000"/>
                </a:schemeClr>
              </a:gs>
              <a:gs pos="9000">
                <a:schemeClr val="bg1">
                  <a:alpha val="50000"/>
                </a:schemeClr>
              </a:gs>
            </a:gsLst>
            <a:lin ang="10800000" scaled="1"/>
          </a:gradFill>
        </p:spPr>
        <p:txBody>
          <a:bodyPr wrap="square" lIns="0" tIns="0" rIns="180000" bIns="0" rtlCol="0">
            <a:noAutofit/>
          </a:bodyPr>
          <a:lstStyle/>
          <a:p>
            <a:r>
              <a:rPr lang="es-ES" sz="1200" dirty="0">
                <a:solidFill>
                  <a:schemeClr val="tx1">
                    <a:lumMod val="50000"/>
                  </a:schemeClr>
                </a:solidFill>
                <a:latin typeface="Arial Narrow" panose="020B0606020202030204" pitchFamily="34" charset="0"/>
              </a:rPr>
              <a:t>Involucrar a las partes interesadas para identificar desafíos, establecer prioridades, alinear acciones y movilizar recursos</a:t>
            </a:r>
            <a:endParaRPr lang="en-GB" sz="1200" dirty="0">
              <a:solidFill>
                <a:schemeClr val="tx1">
                  <a:lumMod val="50000"/>
                </a:schemeClr>
              </a:solidFill>
              <a:latin typeface="Arial Narrow" panose="020B0606020202030204" pitchFamily="34" charset="0"/>
            </a:endParaRPr>
          </a:p>
        </p:txBody>
      </p:sp>
      <p:sp>
        <p:nvSpPr>
          <p:cNvPr id="48" name="TextBox 47"/>
          <p:cNvSpPr txBox="1"/>
          <p:nvPr/>
        </p:nvSpPr>
        <p:spPr>
          <a:xfrm>
            <a:off x="867373" y="1680271"/>
            <a:ext cx="2304000" cy="720000"/>
          </a:xfrm>
          <a:prstGeom prst="rect">
            <a:avLst/>
          </a:prstGeom>
          <a:gradFill>
            <a:gsLst>
              <a:gs pos="4000">
                <a:schemeClr val="bg1">
                  <a:lumMod val="85000"/>
                </a:schemeClr>
              </a:gs>
              <a:gs pos="0">
                <a:schemeClr val="bg1">
                  <a:lumMod val="65000"/>
                </a:schemeClr>
              </a:gs>
              <a:gs pos="9000">
                <a:schemeClr val="bg1">
                  <a:alpha val="50000"/>
                </a:schemeClr>
              </a:gs>
            </a:gsLst>
            <a:lin ang="10800000" scaled="1"/>
          </a:gradFill>
        </p:spPr>
        <p:txBody>
          <a:bodyPr wrap="square" lIns="0" tIns="0" rIns="180000" bIns="0" rtlCol="0">
            <a:noAutofit/>
          </a:bodyPr>
          <a:lstStyle/>
          <a:p>
            <a:r>
              <a:rPr lang="es-ES" sz="1200" dirty="0">
                <a:solidFill>
                  <a:schemeClr val="tx1">
                    <a:lumMod val="50000"/>
                  </a:schemeClr>
                </a:solidFill>
                <a:latin typeface="Arial Narrow" panose="020B0606020202030204" pitchFamily="34" charset="0"/>
              </a:rPr>
              <a:t>Fortalecer los sistemas de monitoreo, para asegurar que las políticas se puedan ajustar a la luz de sus impactos potenciales, </a:t>
            </a:r>
            <a:endParaRPr lang="en-GB" sz="1200" dirty="0">
              <a:solidFill>
                <a:schemeClr val="tx1">
                  <a:lumMod val="50000"/>
                </a:schemeClr>
              </a:solidFill>
              <a:latin typeface="Arial Narrow" panose="020B0606020202030204" pitchFamily="34" charset="0"/>
            </a:endParaRPr>
          </a:p>
        </p:txBody>
      </p:sp>
      <p:cxnSp>
        <p:nvCxnSpPr>
          <p:cNvPr id="49" name="Elbow Connector 48"/>
          <p:cNvCxnSpPr>
            <a:stCxn id="48" idx="3"/>
            <a:endCxn id="6" idx="32"/>
          </p:cNvCxnSpPr>
          <p:nvPr/>
        </p:nvCxnSpPr>
        <p:spPr>
          <a:xfrm>
            <a:off x="3171372" y="2040271"/>
            <a:ext cx="2191044" cy="222411"/>
          </a:xfrm>
          <a:prstGeom prst="bentConnector3">
            <a:avLst>
              <a:gd name="adj1" fmla="val 48519"/>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47" idx="3"/>
            <a:endCxn id="5" idx="32"/>
          </p:cNvCxnSpPr>
          <p:nvPr/>
        </p:nvCxnSpPr>
        <p:spPr>
          <a:xfrm>
            <a:off x="3207373" y="3205846"/>
            <a:ext cx="1187748" cy="87614"/>
          </a:xfrm>
          <a:prstGeom prst="bentConnector5">
            <a:avLst>
              <a:gd name="adj1" fmla="val 44854"/>
              <a:gd name="adj2" fmla="val 107602"/>
              <a:gd name="adj3" fmla="val 69090"/>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46" idx="3"/>
            <a:endCxn id="7" idx="26"/>
          </p:cNvCxnSpPr>
          <p:nvPr/>
        </p:nvCxnSpPr>
        <p:spPr>
          <a:xfrm flipV="1">
            <a:off x="3207373" y="4537541"/>
            <a:ext cx="1157143" cy="49566"/>
          </a:xfrm>
          <a:prstGeom prst="bentConnector5">
            <a:avLst>
              <a:gd name="adj1" fmla="val 46040"/>
              <a:gd name="adj2" fmla="val -6734"/>
              <a:gd name="adj3" fmla="val 87429"/>
            </a:avLst>
          </a:prstGeom>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10" idx="19"/>
            <a:endCxn id="45" idx="3"/>
          </p:cNvCxnSpPr>
          <p:nvPr/>
        </p:nvCxnSpPr>
        <p:spPr>
          <a:xfrm flipH="1">
            <a:off x="3207373" y="5557472"/>
            <a:ext cx="1970675" cy="339001"/>
          </a:xfrm>
          <a:prstGeom prst="bentConnector3">
            <a:avLst>
              <a:gd name="adj1" fmla="val 48295"/>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B24B42C6-9888-475F-9AF1-A8D93719192F}" type="slidenum">
              <a:rPr lang="en-GB" smtClean="0"/>
              <a:t>12</a:t>
            </a:fld>
            <a:endParaRPr lang="en-GB"/>
          </a:p>
        </p:txBody>
      </p:sp>
      <p:sp>
        <p:nvSpPr>
          <p:cNvPr id="13" name="Rectangle 12"/>
          <p:cNvSpPr/>
          <p:nvPr/>
        </p:nvSpPr>
        <p:spPr>
          <a:xfrm>
            <a:off x="747252" y="6411600"/>
            <a:ext cx="9999406" cy="369332"/>
          </a:xfrm>
          <a:prstGeom prst="rect">
            <a:avLst/>
          </a:prstGeom>
        </p:spPr>
        <p:txBody>
          <a:bodyPr wrap="square">
            <a:spAutoFit/>
          </a:bodyPr>
          <a:lstStyle/>
          <a:p>
            <a:r>
              <a:rPr lang="en-US" sz="900" dirty="0">
                <a:solidFill>
                  <a:srgbClr val="7F7F7F"/>
                </a:solidFill>
                <a:latin typeface="Arial Narrow" panose="020B0606020202030204" pitchFamily="34" charset="0"/>
              </a:rPr>
              <a:t>Fuente: OECD (2018), "Eight building blocks for coherent implementation of the SDGs", in </a:t>
            </a:r>
            <a:r>
              <a:rPr lang="en-US" sz="900" i="1" dirty="0">
                <a:solidFill>
                  <a:srgbClr val="7F7F7F"/>
                </a:solidFill>
                <a:latin typeface="Arial Narrow" panose="020B0606020202030204" pitchFamily="34" charset="0"/>
              </a:rPr>
              <a:t>Policy Coherence for Sustainable Development 2018: Towards Sustainable and Resilient Societies</a:t>
            </a:r>
            <a:r>
              <a:rPr lang="en-US" sz="900" dirty="0">
                <a:solidFill>
                  <a:srgbClr val="7F7F7F"/>
                </a:solidFill>
                <a:latin typeface="Arial Narrow" panose="020B0606020202030204" pitchFamily="34" charset="0"/>
              </a:rPr>
              <a:t>, OECD Publishing, Paris, </a:t>
            </a:r>
            <a:r>
              <a:rPr lang="en-US" sz="900" dirty="0">
                <a:solidFill>
                  <a:srgbClr val="0068B6"/>
                </a:solidFill>
                <a:latin typeface="Arial Narrow" panose="020B0606020202030204" pitchFamily="34" charset="0"/>
                <a:hlinkClick r:id="rId3"/>
              </a:rPr>
              <a:t>https://doi.org/10.1787/9789264301061-5-en</a:t>
            </a:r>
            <a:r>
              <a:rPr lang="en-US" sz="900" dirty="0">
                <a:solidFill>
                  <a:srgbClr val="7F7F7F"/>
                </a:solidFill>
                <a:latin typeface="Arial Narrow" panose="020B0606020202030204" pitchFamily="34" charset="0"/>
              </a:rPr>
              <a:t>.</a:t>
            </a:r>
            <a:endParaRPr lang="en-GB" sz="900" dirty="0">
              <a:latin typeface="Arial Narrow" panose="020B0606020202030204" pitchFamily="34" charset="0"/>
            </a:endParaRPr>
          </a:p>
        </p:txBody>
      </p:sp>
    </p:spTree>
    <p:extLst>
      <p:ext uri="{BB962C8B-B14F-4D97-AF65-F5344CB8AC3E}">
        <p14:creationId xmlns:p14="http://schemas.microsoft.com/office/powerpoint/2010/main" val="409955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fade">
                                      <p:cBhvr>
                                        <p:cTn id="7" dur="500"/>
                                        <p:tgtEl>
                                          <p:spTgt spid="9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left)">
                                      <p:cBhvr>
                                        <p:cTn id="11" dur="500"/>
                                        <p:tgtEl>
                                          <p:spTgt spid="3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left)">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1"/>
                                        </p:tgtEl>
                                        <p:attrNameLst>
                                          <p:attrName>style.visibility</p:attrName>
                                        </p:attrNameLst>
                                      </p:cBhvr>
                                      <p:to>
                                        <p:strVal val="visible"/>
                                      </p:to>
                                    </p:set>
                                    <p:animEffect transition="in" filter="fade">
                                      <p:cBhvr>
                                        <p:cTn id="20" dur="500"/>
                                        <p:tgtEl>
                                          <p:spTgt spid="91"/>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wipe(left)">
                                      <p:cBhvr>
                                        <p:cTn id="24" dur="500"/>
                                        <p:tgtEl>
                                          <p:spTgt spid="39"/>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left)">
                                      <p:cBhvr>
                                        <p:cTn id="28" dur="500"/>
                                        <p:tgtEl>
                                          <p:spTgt spid="4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2"/>
                                        </p:tgtEl>
                                        <p:attrNameLst>
                                          <p:attrName>style.visibility</p:attrName>
                                        </p:attrNameLst>
                                      </p:cBhvr>
                                      <p:to>
                                        <p:strVal val="visible"/>
                                      </p:to>
                                    </p:set>
                                    <p:animEffect transition="in" filter="fade">
                                      <p:cBhvr>
                                        <p:cTn id="33" dur="500"/>
                                        <p:tgtEl>
                                          <p:spTgt spid="92"/>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left)">
                                      <p:cBhvr>
                                        <p:cTn id="37" dur="500"/>
                                        <p:tgtEl>
                                          <p:spTgt spid="41"/>
                                        </p:tgtEl>
                                      </p:cBhvr>
                                    </p:animEffect>
                                  </p:childTnLst>
                                </p:cTn>
                              </p:par>
                            </p:childTnLst>
                          </p:cTn>
                        </p:par>
                        <p:par>
                          <p:cTn id="38" fill="hold">
                            <p:stCondLst>
                              <p:cond delay="1000"/>
                            </p:stCondLst>
                            <p:childTnLst>
                              <p:par>
                                <p:cTn id="39" presetID="22" presetClass="entr" presetSubtype="8" fill="hold" grpId="0" nodeType="after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wipe(left)">
                                      <p:cBhvr>
                                        <p:cTn id="41" dur="500"/>
                                        <p:tgtEl>
                                          <p:spTgt spid="4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3"/>
                                        </p:tgtEl>
                                        <p:attrNameLst>
                                          <p:attrName>style.visibility</p:attrName>
                                        </p:attrNameLst>
                                      </p:cBhvr>
                                      <p:to>
                                        <p:strVal val="visible"/>
                                      </p:to>
                                    </p:set>
                                    <p:animEffect transition="in" filter="fade">
                                      <p:cBhvr>
                                        <p:cTn id="46" dur="500"/>
                                        <p:tgtEl>
                                          <p:spTgt spid="93"/>
                                        </p:tgtEl>
                                      </p:cBhvr>
                                    </p:animEffect>
                                  </p:childTnLst>
                                </p:cTn>
                              </p:par>
                            </p:childTnLst>
                          </p:cTn>
                        </p:par>
                        <p:par>
                          <p:cTn id="47" fill="hold">
                            <p:stCondLst>
                              <p:cond delay="500"/>
                            </p:stCondLst>
                            <p:childTnLst>
                              <p:par>
                                <p:cTn id="48" presetID="22" presetClass="entr" presetSubtype="8" fill="hold" nodeType="after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wipe(left)">
                                      <p:cBhvr>
                                        <p:cTn id="50" dur="500"/>
                                        <p:tgtEl>
                                          <p:spTgt spid="43"/>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wipe(left)">
                                      <p:cBhvr>
                                        <p:cTn id="54" dur="500"/>
                                        <p:tgtEl>
                                          <p:spTgt spid="4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94"/>
                                        </p:tgtEl>
                                        <p:attrNameLst>
                                          <p:attrName>style.visibility</p:attrName>
                                        </p:attrNameLst>
                                      </p:cBhvr>
                                      <p:to>
                                        <p:strVal val="visible"/>
                                      </p:to>
                                    </p:set>
                                    <p:animEffect transition="in" filter="fade">
                                      <p:cBhvr>
                                        <p:cTn id="59" dur="500"/>
                                        <p:tgtEl>
                                          <p:spTgt spid="94"/>
                                        </p:tgtEl>
                                      </p:cBhvr>
                                    </p:animEffect>
                                  </p:childTnLst>
                                </p:cTn>
                              </p:par>
                            </p:childTnLst>
                          </p:cTn>
                        </p:par>
                        <p:par>
                          <p:cTn id="60" fill="hold">
                            <p:stCondLst>
                              <p:cond delay="500"/>
                            </p:stCondLst>
                            <p:childTnLst>
                              <p:par>
                                <p:cTn id="61" presetID="22" presetClass="entr" presetSubtype="2"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wipe(right)">
                                      <p:cBhvr>
                                        <p:cTn id="63" dur="500"/>
                                        <p:tgtEl>
                                          <p:spTgt spid="52"/>
                                        </p:tgtEl>
                                      </p:cBhvr>
                                    </p:animEffect>
                                  </p:childTnLst>
                                </p:cTn>
                              </p:par>
                            </p:childTnLst>
                          </p:cTn>
                        </p:par>
                        <p:par>
                          <p:cTn id="64" fill="hold">
                            <p:stCondLst>
                              <p:cond delay="1000"/>
                            </p:stCondLst>
                            <p:childTnLst>
                              <p:par>
                                <p:cTn id="65" presetID="22" presetClass="entr" presetSubtype="2"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right)">
                                      <p:cBhvr>
                                        <p:cTn id="67" dur="500"/>
                                        <p:tgtEl>
                                          <p:spTgt spid="4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5"/>
                                        </p:tgtEl>
                                        <p:attrNameLst>
                                          <p:attrName>style.visibility</p:attrName>
                                        </p:attrNameLst>
                                      </p:cBhvr>
                                      <p:to>
                                        <p:strVal val="visible"/>
                                      </p:to>
                                    </p:set>
                                    <p:animEffect transition="in" filter="fade">
                                      <p:cBhvr>
                                        <p:cTn id="72" dur="500"/>
                                        <p:tgtEl>
                                          <p:spTgt spid="95"/>
                                        </p:tgtEl>
                                      </p:cBhvr>
                                    </p:animEffect>
                                  </p:childTnLst>
                                </p:cTn>
                              </p:par>
                            </p:childTnLst>
                          </p:cTn>
                        </p:par>
                        <p:par>
                          <p:cTn id="73" fill="hold">
                            <p:stCondLst>
                              <p:cond delay="500"/>
                            </p:stCondLst>
                            <p:childTnLst>
                              <p:par>
                                <p:cTn id="74" presetID="22" presetClass="entr" presetSubtype="2" fill="hold" nodeType="afterEffect">
                                  <p:stCondLst>
                                    <p:cond delay="0"/>
                                  </p:stCondLst>
                                  <p:childTnLst>
                                    <p:set>
                                      <p:cBhvr>
                                        <p:cTn id="75" dur="1" fill="hold">
                                          <p:stCondLst>
                                            <p:cond delay="0"/>
                                          </p:stCondLst>
                                        </p:cTn>
                                        <p:tgtEl>
                                          <p:spTgt spid="51"/>
                                        </p:tgtEl>
                                        <p:attrNameLst>
                                          <p:attrName>style.visibility</p:attrName>
                                        </p:attrNameLst>
                                      </p:cBhvr>
                                      <p:to>
                                        <p:strVal val="visible"/>
                                      </p:to>
                                    </p:set>
                                    <p:animEffect transition="in" filter="wipe(right)">
                                      <p:cBhvr>
                                        <p:cTn id="76" dur="500"/>
                                        <p:tgtEl>
                                          <p:spTgt spid="51"/>
                                        </p:tgtEl>
                                      </p:cBhvr>
                                    </p:animEffect>
                                  </p:childTnLst>
                                </p:cTn>
                              </p:par>
                            </p:childTnLst>
                          </p:cTn>
                        </p:par>
                        <p:par>
                          <p:cTn id="77" fill="hold">
                            <p:stCondLst>
                              <p:cond delay="1000"/>
                            </p:stCondLst>
                            <p:childTnLst>
                              <p:par>
                                <p:cTn id="78" presetID="22" presetClass="entr" presetSubtype="2" fill="hold" grpId="0"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right)">
                                      <p:cBhvr>
                                        <p:cTn id="80" dur="500"/>
                                        <p:tgtEl>
                                          <p:spTgt spid="46"/>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96"/>
                                        </p:tgtEl>
                                        <p:attrNameLst>
                                          <p:attrName>style.visibility</p:attrName>
                                        </p:attrNameLst>
                                      </p:cBhvr>
                                      <p:to>
                                        <p:strVal val="visible"/>
                                      </p:to>
                                    </p:set>
                                    <p:animEffect transition="in" filter="fade">
                                      <p:cBhvr>
                                        <p:cTn id="85" dur="500"/>
                                        <p:tgtEl>
                                          <p:spTgt spid="96"/>
                                        </p:tgtEl>
                                      </p:cBhvr>
                                    </p:animEffect>
                                  </p:childTnLst>
                                </p:cTn>
                              </p:par>
                            </p:childTnLst>
                          </p:cTn>
                        </p:par>
                        <p:par>
                          <p:cTn id="86" fill="hold">
                            <p:stCondLst>
                              <p:cond delay="500"/>
                            </p:stCondLst>
                            <p:childTnLst>
                              <p:par>
                                <p:cTn id="87" presetID="22" presetClass="entr" presetSubtype="2" fill="hold" nodeType="after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wipe(right)">
                                      <p:cBhvr>
                                        <p:cTn id="89" dur="500"/>
                                        <p:tgtEl>
                                          <p:spTgt spid="50"/>
                                        </p:tgtEl>
                                      </p:cBhvr>
                                    </p:animEffect>
                                  </p:childTnLst>
                                </p:cTn>
                              </p:par>
                            </p:childTnLst>
                          </p:cTn>
                        </p:par>
                        <p:par>
                          <p:cTn id="90" fill="hold">
                            <p:stCondLst>
                              <p:cond delay="1000"/>
                            </p:stCondLst>
                            <p:childTnLst>
                              <p:par>
                                <p:cTn id="91" presetID="22" presetClass="entr" presetSubtype="2" fill="hold" grpId="0" nodeType="after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wipe(right)">
                                      <p:cBhvr>
                                        <p:cTn id="93" dur="500"/>
                                        <p:tgtEl>
                                          <p:spTgt spid="47"/>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97"/>
                                        </p:tgtEl>
                                        <p:attrNameLst>
                                          <p:attrName>style.visibility</p:attrName>
                                        </p:attrNameLst>
                                      </p:cBhvr>
                                      <p:to>
                                        <p:strVal val="visible"/>
                                      </p:to>
                                    </p:set>
                                    <p:animEffect transition="in" filter="fade">
                                      <p:cBhvr>
                                        <p:cTn id="98" dur="500"/>
                                        <p:tgtEl>
                                          <p:spTgt spid="97"/>
                                        </p:tgtEl>
                                      </p:cBhvr>
                                    </p:animEffect>
                                  </p:childTnLst>
                                </p:cTn>
                              </p:par>
                            </p:childTnLst>
                          </p:cTn>
                        </p:par>
                        <p:par>
                          <p:cTn id="99" fill="hold">
                            <p:stCondLst>
                              <p:cond delay="500"/>
                            </p:stCondLst>
                            <p:childTnLst>
                              <p:par>
                                <p:cTn id="100" presetID="22" presetClass="entr" presetSubtype="2" fill="hold" nodeType="after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wipe(right)">
                                      <p:cBhvr>
                                        <p:cTn id="102" dur="500"/>
                                        <p:tgtEl>
                                          <p:spTgt spid="49"/>
                                        </p:tgtEl>
                                      </p:cBhvr>
                                    </p:animEffect>
                                  </p:childTnLst>
                                </p:cTn>
                              </p:par>
                            </p:childTnLst>
                          </p:cTn>
                        </p:par>
                        <p:par>
                          <p:cTn id="103" fill="hold">
                            <p:stCondLst>
                              <p:cond delay="1000"/>
                            </p:stCondLst>
                            <p:childTnLst>
                              <p:par>
                                <p:cTn id="104" presetID="22" presetClass="entr" presetSubtype="2"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wipe(right)">
                                      <p:cBhvr>
                                        <p:cTn id="106"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animBg="1"/>
      <p:bldP spid="42" grpId="0" animBg="1"/>
      <p:bldP spid="44" grpId="0" animBg="1"/>
      <p:bldP spid="45" grpId="0" animBg="1"/>
      <p:bldP spid="46" grpId="0" animBg="1"/>
      <p:bldP spid="47" grpId="0" animBg="1"/>
      <p:bldP spid="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Los pilares de la CPDS en los países OCDE</a:t>
            </a:r>
          </a:p>
        </p:txBody>
      </p:sp>
      <p:grpSp>
        <p:nvGrpSpPr>
          <p:cNvPr id="7" name="Group 6"/>
          <p:cNvGrpSpPr/>
          <p:nvPr/>
        </p:nvGrpSpPr>
        <p:grpSpPr>
          <a:xfrm>
            <a:off x="603660" y="1841269"/>
            <a:ext cx="10932302" cy="4131203"/>
            <a:chOff x="603660" y="1841269"/>
            <a:chExt cx="10932302" cy="4131203"/>
          </a:xfrm>
        </p:grpSpPr>
        <p:grpSp>
          <p:nvGrpSpPr>
            <p:cNvPr id="537" name="Group 536"/>
            <p:cNvGrpSpPr/>
            <p:nvPr/>
          </p:nvGrpSpPr>
          <p:grpSpPr>
            <a:xfrm>
              <a:off x="603660" y="1841269"/>
              <a:ext cx="10932302" cy="4131203"/>
              <a:chOff x="603660" y="1841269"/>
              <a:chExt cx="10932302" cy="4131203"/>
            </a:xfrm>
          </p:grpSpPr>
          <p:sp>
            <p:nvSpPr>
              <p:cNvPr id="4" name="Rounded Rectangle 3"/>
              <p:cNvSpPr/>
              <p:nvPr/>
            </p:nvSpPr>
            <p:spPr>
              <a:xfrm>
                <a:off x="3359560" y="18598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p:cNvSpPr/>
              <p:nvPr/>
            </p:nvSpPr>
            <p:spPr>
              <a:xfrm>
                <a:off x="6113061" y="18598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p:cNvSpPr/>
              <p:nvPr/>
            </p:nvSpPr>
            <p:spPr>
              <a:xfrm>
                <a:off x="8866562" y="18598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p:nvSpPr>
            <p:spPr>
              <a:xfrm>
                <a:off x="3359560" y="18598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p:cNvSpPr/>
              <p:nvPr/>
            </p:nvSpPr>
            <p:spPr>
              <a:xfrm>
                <a:off x="6113061" y="19867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a:off x="8866562" y="18598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p:cNvSpPr/>
              <p:nvPr/>
            </p:nvSpPr>
            <p:spPr>
              <a:xfrm>
                <a:off x="6197587" y="19504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p:cNvSpPr/>
              <p:nvPr/>
            </p:nvSpPr>
            <p:spPr>
              <a:xfrm>
                <a:off x="3445105" y="19504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a:off x="8952287" y="19504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a:off x="603660" y="18598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a:off x="689385" y="19504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p:cNvSpPr/>
              <p:nvPr/>
            </p:nvSpPr>
            <p:spPr>
              <a:xfrm>
                <a:off x="2445612" y="2567878"/>
                <a:ext cx="596875" cy="601047"/>
              </a:xfrm>
              <a:prstGeom prst="roundRect">
                <a:avLst>
                  <a:gd name="adj" fmla="val 0"/>
                </a:avLst>
              </a:prstGeom>
              <a:noFill/>
              <a:ln w="6350">
                <a:solidFill>
                  <a:srgbClr val="EDEAE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ounded Rectangle 20"/>
              <p:cNvSpPr/>
              <p:nvPr/>
            </p:nvSpPr>
            <p:spPr>
              <a:xfrm>
                <a:off x="6246560" y="20044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a:off x="8995654" y="20044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3502589" y="20044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p:nvSpPr>
            <p:spPr>
              <a:xfrm>
                <a:off x="742923" y="20044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p:nvSpPr>
            <p:spPr>
              <a:xfrm>
                <a:off x="8866562" y="39553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p:cNvSpPr/>
              <p:nvPr/>
            </p:nvSpPr>
            <p:spPr>
              <a:xfrm>
                <a:off x="8866562" y="39553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8952287" y="40459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ounded Rectangle 27"/>
              <p:cNvSpPr/>
              <p:nvPr/>
            </p:nvSpPr>
            <p:spPr>
              <a:xfrm>
                <a:off x="8995654" y="40999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a:off x="6111862" y="39553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ounded Rectangle 29"/>
              <p:cNvSpPr/>
              <p:nvPr/>
            </p:nvSpPr>
            <p:spPr>
              <a:xfrm>
                <a:off x="6111862" y="39553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6197587" y="40459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ounded Rectangle 31"/>
              <p:cNvSpPr/>
              <p:nvPr/>
            </p:nvSpPr>
            <p:spPr>
              <a:xfrm>
                <a:off x="6240954" y="40999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ounded Rectangle 32"/>
              <p:cNvSpPr/>
              <p:nvPr/>
            </p:nvSpPr>
            <p:spPr>
              <a:xfrm>
                <a:off x="3358360" y="39553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ounded Rectangle 33"/>
              <p:cNvSpPr/>
              <p:nvPr/>
            </p:nvSpPr>
            <p:spPr>
              <a:xfrm>
                <a:off x="3358360" y="39553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p:cNvSpPr/>
              <p:nvPr/>
            </p:nvSpPr>
            <p:spPr>
              <a:xfrm>
                <a:off x="3444085" y="40459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ounded Rectangle 35"/>
              <p:cNvSpPr/>
              <p:nvPr/>
            </p:nvSpPr>
            <p:spPr>
              <a:xfrm>
                <a:off x="3487452" y="40999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ounded Rectangle 36"/>
              <p:cNvSpPr/>
              <p:nvPr/>
            </p:nvSpPr>
            <p:spPr>
              <a:xfrm>
                <a:off x="603660" y="3955332"/>
                <a:ext cx="2669400" cy="201714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ounded Rectangle 37"/>
              <p:cNvSpPr/>
              <p:nvPr/>
            </p:nvSpPr>
            <p:spPr>
              <a:xfrm>
                <a:off x="603660" y="3955332"/>
                <a:ext cx="2669400" cy="1676400"/>
              </a:xfrm>
              <a:prstGeom prst="roundRect">
                <a:avLst>
                  <a:gd name="adj" fmla="val 6051"/>
                </a:avLst>
              </a:prstGeom>
              <a:solidFill>
                <a:srgbClr val="A4A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p:cNvSpPr/>
              <p:nvPr/>
            </p:nvSpPr>
            <p:spPr>
              <a:xfrm>
                <a:off x="689385" y="4045902"/>
                <a:ext cx="2497949" cy="1585830"/>
              </a:xfrm>
              <a:prstGeom prst="roundRect">
                <a:avLst>
                  <a:gd name="adj" fmla="val 6363"/>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p:cNvSpPr/>
              <p:nvPr/>
            </p:nvSpPr>
            <p:spPr>
              <a:xfrm>
                <a:off x="732752" y="4099902"/>
                <a:ext cx="2390870" cy="1492546"/>
              </a:xfrm>
              <a:prstGeom prst="roundRect">
                <a:avLst>
                  <a:gd name="adj" fmla="val 4925"/>
                </a:avLst>
              </a:prstGeom>
              <a:noFill/>
              <a:ln w="952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a:off x="934150" y="356021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Commitment</a:t>
                </a:r>
              </a:p>
            </p:txBody>
          </p:sp>
          <p:sp>
            <p:nvSpPr>
              <p:cNvPr id="43" name="Oval 42"/>
              <p:cNvSpPr/>
              <p:nvPr/>
            </p:nvSpPr>
            <p:spPr>
              <a:xfrm>
                <a:off x="1272573"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2496147"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3685541" y="356021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Integration</a:t>
                </a:r>
              </a:p>
            </p:txBody>
          </p:sp>
          <p:sp>
            <p:nvSpPr>
              <p:cNvPr id="47" name="Oval 46"/>
              <p:cNvSpPr/>
              <p:nvPr/>
            </p:nvSpPr>
            <p:spPr>
              <a:xfrm>
                <a:off x="4023964"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5247538"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6439042" y="356021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Long-term Vision</a:t>
                </a:r>
              </a:p>
            </p:txBody>
          </p:sp>
          <p:sp>
            <p:nvSpPr>
              <p:cNvPr id="51" name="Oval 50"/>
              <p:cNvSpPr/>
              <p:nvPr/>
            </p:nvSpPr>
            <p:spPr>
              <a:xfrm>
                <a:off x="6777465"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p:cNvSpPr/>
              <p:nvPr/>
            </p:nvSpPr>
            <p:spPr>
              <a:xfrm>
                <a:off x="8001039"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a:off x="9186879" y="3560219"/>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Policy Impacts</a:t>
                </a:r>
              </a:p>
            </p:txBody>
          </p:sp>
          <p:sp>
            <p:nvSpPr>
              <p:cNvPr id="55" name="Oval 54"/>
              <p:cNvSpPr/>
              <p:nvPr/>
            </p:nvSpPr>
            <p:spPr>
              <a:xfrm>
                <a:off x="9525302"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10748876" y="3652412"/>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934150" y="566305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Co-ordination</a:t>
                </a:r>
              </a:p>
            </p:txBody>
          </p:sp>
          <p:sp>
            <p:nvSpPr>
              <p:cNvPr id="59" name="Oval 58"/>
              <p:cNvSpPr/>
              <p:nvPr/>
            </p:nvSpPr>
            <p:spPr>
              <a:xfrm>
                <a:off x="1272573"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Oval 59"/>
              <p:cNvSpPr/>
              <p:nvPr/>
            </p:nvSpPr>
            <p:spPr>
              <a:xfrm>
                <a:off x="2496147"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3685541" y="5670752"/>
                <a:ext cx="2008420" cy="276999"/>
              </a:xfrm>
              <a:prstGeom prst="rect">
                <a:avLst/>
              </a:prstGeom>
            </p:spPr>
            <p:txBody>
              <a:bodyPr wrap="square" anchor="ctr">
                <a:spAutoFit/>
              </a:bodyPr>
              <a:lstStyle/>
              <a:p>
                <a:pPr algn="ctr"/>
                <a:r>
                  <a:rPr lang="en-US" sz="1200" dirty="0">
                    <a:solidFill>
                      <a:schemeClr val="bg1"/>
                    </a:solidFill>
                    <a:latin typeface="Arial Narrow" panose="020B0606020202030204" pitchFamily="34" charset="0"/>
                  </a:rPr>
                  <a:t>Local involvement</a:t>
                </a:r>
              </a:p>
            </p:txBody>
          </p:sp>
          <p:sp>
            <p:nvSpPr>
              <p:cNvPr id="63" name="Oval 62"/>
              <p:cNvSpPr/>
              <p:nvPr/>
            </p:nvSpPr>
            <p:spPr>
              <a:xfrm>
                <a:off x="4023964"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p:nvPr/>
            </p:nvSpPr>
            <p:spPr>
              <a:xfrm>
                <a:off x="5247538"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p:cNvSpPr/>
              <p:nvPr/>
            </p:nvSpPr>
            <p:spPr>
              <a:xfrm>
                <a:off x="6439042" y="566305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Stakeholder </a:t>
                </a:r>
                <a:r>
                  <a:rPr lang="en-US" sz="1300" dirty="0" err="1">
                    <a:solidFill>
                      <a:schemeClr val="bg1"/>
                    </a:solidFill>
                    <a:latin typeface="Arial Narrow" panose="020B0606020202030204" pitchFamily="34" charset="0"/>
                  </a:rPr>
                  <a:t>eng.</a:t>
                </a:r>
                <a:endParaRPr lang="en-US" sz="1300" dirty="0">
                  <a:solidFill>
                    <a:schemeClr val="bg1"/>
                  </a:solidFill>
                  <a:latin typeface="Arial Narrow" panose="020B0606020202030204" pitchFamily="34" charset="0"/>
                </a:endParaRPr>
              </a:p>
            </p:txBody>
          </p:sp>
          <p:sp>
            <p:nvSpPr>
              <p:cNvPr id="67" name="Oval 66"/>
              <p:cNvSpPr/>
              <p:nvPr/>
            </p:nvSpPr>
            <p:spPr>
              <a:xfrm>
                <a:off x="6777465"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p:cNvSpPr/>
              <p:nvPr/>
            </p:nvSpPr>
            <p:spPr>
              <a:xfrm>
                <a:off x="8001039"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9186879" y="5663058"/>
                <a:ext cx="2008420" cy="292388"/>
              </a:xfrm>
              <a:prstGeom prst="rect">
                <a:avLst/>
              </a:prstGeom>
            </p:spPr>
            <p:txBody>
              <a:bodyPr wrap="square" anchor="ctr">
                <a:spAutoFit/>
              </a:bodyPr>
              <a:lstStyle/>
              <a:p>
                <a:pPr algn="ctr"/>
                <a:r>
                  <a:rPr lang="en-US" sz="1300" dirty="0">
                    <a:solidFill>
                      <a:schemeClr val="bg1"/>
                    </a:solidFill>
                    <a:latin typeface="Arial Narrow" panose="020B0606020202030204" pitchFamily="34" charset="0"/>
                  </a:rPr>
                  <a:t>Monitoring &amp; Rep.</a:t>
                </a:r>
              </a:p>
            </p:txBody>
          </p:sp>
          <p:sp>
            <p:nvSpPr>
              <p:cNvPr id="71" name="Oval 70"/>
              <p:cNvSpPr/>
              <p:nvPr/>
            </p:nvSpPr>
            <p:spPr>
              <a:xfrm>
                <a:off x="9525302"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p:cNvSpPr/>
              <p:nvPr/>
            </p:nvSpPr>
            <p:spPr>
              <a:xfrm>
                <a:off x="10748876" y="5755251"/>
                <a:ext cx="108000" cy="108000"/>
              </a:xfrm>
              <a:prstGeom prst="ellipse">
                <a:avLst/>
              </a:prstGeom>
              <a:solidFill>
                <a:srgbClr val="ED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6" name="Chart 85"/>
              <p:cNvGraphicFramePr/>
              <p:nvPr>
                <p:extLst/>
              </p:nvPr>
            </p:nvGraphicFramePr>
            <p:xfrm>
              <a:off x="6096707" y="1841269"/>
              <a:ext cx="2706143" cy="18040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30" name="Chart 529"/>
              <p:cNvGraphicFramePr>
                <a:graphicFrameLocks noChangeAspect="1"/>
              </p:cNvGraphicFramePr>
              <p:nvPr>
                <p:extLst/>
              </p:nvPr>
            </p:nvGraphicFramePr>
            <p:xfrm>
              <a:off x="824768" y="1965582"/>
              <a:ext cx="2160762" cy="14627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31" name="Chart 530"/>
              <p:cNvGraphicFramePr>
                <a:graphicFrameLocks noChangeAspect="1"/>
              </p:cNvGraphicFramePr>
              <p:nvPr>
                <p:extLst/>
              </p:nvPr>
            </p:nvGraphicFramePr>
            <p:xfrm>
              <a:off x="3502588" y="2000428"/>
              <a:ext cx="2386666" cy="144070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32" name="Chart 531"/>
              <p:cNvGraphicFramePr/>
              <p:nvPr>
                <p:extLst/>
              </p:nvPr>
            </p:nvGraphicFramePr>
            <p:xfrm>
              <a:off x="6197586" y="1965582"/>
              <a:ext cx="2491504" cy="15134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33" name="Chart 532"/>
              <p:cNvGraphicFramePr/>
              <p:nvPr>
                <p:extLst/>
              </p:nvPr>
            </p:nvGraphicFramePr>
            <p:xfrm>
              <a:off x="8995654" y="2000428"/>
              <a:ext cx="2454581" cy="144070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34" name="Chart 533"/>
              <p:cNvGraphicFramePr>
                <a:graphicFrameLocks noChangeAspect="1"/>
              </p:cNvGraphicFramePr>
              <p:nvPr>
                <p:extLst/>
              </p:nvPr>
            </p:nvGraphicFramePr>
            <p:xfrm>
              <a:off x="855330" y="4036431"/>
              <a:ext cx="2166055" cy="1587447"/>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535" name="Chart 534"/>
              <p:cNvGraphicFramePr/>
              <p:nvPr>
                <p:extLst/>
              </p:nvPr>
            </p:nvGraphicFramePr>
            <p:xfrm>
              <a:off x="3399729" y="4049895"/>
              <a:ext cx="2489525" cy="1500366"/>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536" name="Chart 535"/>
              <p:cNvGraphicFramePr/>
              <p:nvPr>
                <p:extLst/>
              </p:nvPr>
            </p:nvGraphicFramePr>
            <p:xfrm>
              <a:off x="6197585" y="4049895"/>
              <a:ext cx="2434229" cy="1486350"/>
            </p:xfrm>
            <a:graphic>
              <a:graphicData uri="http://schemas.openxmlformats.org/drawingml/2006/chart">
                <c:chart xmlns:c="http://schemas.openxmlformats.org/drawingml/2006/chart" xmlns:r="http://schemas.openxmlformats.org/officeDocument/2006/relationships" r:id="rId10"/>
              </a:graphicData>
            </a:graphic>
          </p:graphicFrame>
        </p:grpSp>
        <p:graphicFrame>
          <p:nvGraphicFramePr>
            <p:cNvPr id="538" name="Chart 537"/>
            <p:cNvGraphicFramePr>
              <a:graphicFrameLocks noChangeAspect="1"/>
            </p:cNvGraphicFramePr>
            <p:nvPr>
              <p:extLst/>
            </p:nvPr>
          </p:nvGraphicFramePr>
          <p:xfrm>
            <a:off x="9040989" y="4061736"/>
            <a:ext cx="2287011" cy="1534203"/>
          </p:xfrm>
          <a:graphic>
            <a:graphicData uri="http://schemas.openxmlformats.org/drawingml/2006/chart">
              <c:chart xmlns:c="http://schemas.openxmlformats.org/drawingml/2006/chart" xmlns:r="http://schemas.openxmlformats.org/officeDocument/2006/relationships" r:id="rId11"/>
            </a:graphicData>
          </a:graphic>
        </p:graphicFrame>
      </p:grpSp>
      <p:sp>
        <p:nvSpPr>
          <p:cNvPr id="539" name="TextBox 538"/>
          <p:cNvSpPr txBox="1"/>
          <p:nvPr/>
        </p:nvSpPr>
        <p:spPr>
          <a:xfrm>
            <a:off x="689385" y="1400596"/>
            <a:ext cx="10846577" cy="338554"/>
          </a:xfrm>
          <a:prstGeom prst="rect">
            <a:avLst/>
          </a:prstGeom>
          <a:noFill/>
        </p:spPr>
        <p:txBody>
          <a:bodyPr wrap="square" rtlCol="0">
            <a:spAutoFit/>
          </a:bodyPr>
          <a:lstStyle/>
          <a:p>
            <a:r>
              <a:rPr lang="es-ES" sz="1600" dirty="0">
                <a:latin typeface="Arial Narrow" panose="020B0606020202030204" pitchFamily="34" charset="0"/>
              </a:rPr>
              <a:t>Encuesta de 2018: Aplicación de los ocho elementos de la PCSD en la implementación de la Agenda 2030 (22 países de la OCDE)</a:t>
            </a:r>
            <a:endParaRPr lang="en-GB" sz="1600" dirty="0">
              <a:latin typeface="Arial Narrow" panose="020B0606020202030204" pitchFamily="34" charset="0"/>
            </a:endParaRPr>
          </a:p>
        </p:txBody>
      </p:sp>
      <p:sp>
        <p:nvSpPr>
          <p:cNvPr id="2" name="Slide Number Placeholder 1"/>
          <p:cNvSpPr>
            <a:spLocks noGrp="1"/>
          </p:cNvSpPr>
          <p:nvPr>
            <p:ph type="sldNum" sz="quarter" idx="4"/>
          </p:nvPr>
        </p:nvSpPr>
        <p:spPr/>
        <p:txBody>
          <a:bodyPr/>
          <a:lstStyle/>
          <a:p>
            <a:fld id="{B24B42C6-9888-475F-9AF1-A8D93719192F}" type="slidenum">
              <a:rPr lang="en-GB" smtClean="0"/>
              <a:t>13</a:t>
            </a:fld>
            <a:endParaRPr lang="en-GB"/>
          </a:p>
        </p:txBody>
      </p:sp>
    </p:spTree>
    <p:extLst>
      <p:ext uri="{BB962C8B-B14F-4D97-AF65-F5344CB8AC3E}">
        <p14:creationId xmlns:p14="http://schemas.microsoft.com/office/powerpoint/2010/main" val="82016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39"/>
                                        </p:tgtEl>
                                        <p:attrNameLst>
                                          <p:attrName>style.visibility</p:attrName>
                                        </p:attrNameLst>
                                      </p:cBhvr>
                                      <p:to>
                                        <p:strVal val="visible"/>
                                      </p:to>
                                    </p:set>
                                    <p:animEffect transition="in" filter="fade">
                                      <p:cBhvr>
                                        <p:cTn id="7" dur="1000"/>
                                        <p:tgtEl>
                                          <p:spTgt spid="539"/>
                                        </p:tgtEl>
                                      </p:cBhvr>
                                    </p:animEffect>
                                    <p:anim calcmode="lin" valueType="num">
                                      <p:cBhvr>
                                        <p:cTn id="8" dur="1000" fill="hold"/>
                                        <p:tgtEl>
                                          <p:spTgt spid="539"/>
                                        </p:tgtEl>
                                        <p:attrNameLst>
                                          <p:attrName>ppt_x</p:attrName>
                                        </p:attrNameLst>
                                      </p:cBhvr>
                                      <p:tavLst>
                                        <p:tav tm="0">
                                          <p:val>
                                            <p:strVal val="#ppt_x"/>
                                          </p:val>
                                        </p:tav>
                                        <p:tav tm="100000">
                                          <p:val>
                                            <p:strVal val="#ppt_x"/>
                                          </p:val>
                                        </p:tav>
                                      </p:tavLst>
                                    </p:anim>
                                    <p:anim calcmode="lin" valueType="num">
                                      <p:cBhvr>
                                        <p:cTn id="9" dur="1000" fill="hold"/>
                                        <p:tgtEl>
                                          <p:spTgt spid="53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8036" y="540890"/>
            <a:ext cx="9408345" cy="584775"/>
          </a:xfrm>
          <a:prstGeom prst="rect">
            <a:avLst/>
          </a:prstGeom>
        </p:spPr>
        <p:txBody>
          <a:bodyPr wrap="none">
            <a:spAutoFit/>
          </a:bodyPr>
          <a:lstStyle/>
          <a:p>
            <a:pPr>
              <a:spcBef>
                <a:spcPct val="0"/>
              </a:spcBef>
            </a:pPr>
            <a:r>
              <a:rPr lang="es-ES_tradnl" sz="3200" dirty="0">
                <a:latin typeface="+mj-lt"/>
                <a:ea typeface="+mj-ea"/>
                <a:cs typeface="+mj-cs"/>
              </a:rPr>
              <a:t>Plataforma Global para la Gobernanza de los ODS</a:t>
            </a:r>
          </a:p>
        </p:txBody>
      </p:sp>
      <p:sp>
        <p:nvSpPr>
          <p:cNvPr id="5" name="Content Placeholder 1"/>
          <p:cNvSpPr>
            <a:spLocks noGrp="1"/>
          </p:cNvSpPr>
          <p:nvPr>
            <p:ph idx="1"/>
          </p:nvPr>
        </p:nvSpPr>
        <p:spPr>
          <a:xfrm>
            <a:off x="496566" y="1553586"/>
            <a:ext cx="6050007" cy="3285888"/>
          </a:xfrm>
        </p:spPr>
        <p:txBody>
          <a:bodyPr>
            <a:noAutofit/>
          </a:bodyPr>
          <a:lstStyle/>
          <a:p>
            <a:pPr>
              <a:spcBef>
                <a:spcPts val="0"/>
              </a:spcBef>
              <a:spcAft>
                <a:spcPts val="600"/>
              </a:spcAft>
            </a:pPr>
            <a:r>
              <a:rPr lang="es-ES_tradnl" sz="2000" dirty="0">
                <a:solidFill>
                  <a:srgbClr val="002060"/>
                </a:solidFill>
              </a:rPr>
              <a:t>Será lanzada en el contexto del Foro Político de Alto Nivel</a:t>
            </a:r>
            <a:r>
              <a:rPr lang="en-GB" sz="2000" dirty="0">
                <a:solidFill>
                  <a:srgbClr val="002060"/>
                </a:solidFill>
              </a:rPr>
              <a:t> (AGONU, September 2019)</a:t>
            </a:r>
          </a:p>
          <a:p>
            <a:pPr>
              <a:spcBef>
                <a:spcPts val="0"/>
              </a:spcBef>
              <a:spcAft>
                <a:spcPts val="600"/>
              </a:spcAft>
            </a:pPr>
            <a:r>
              <a:rPr lang="es-ES_tradnl" sz="2000" dirty="0">
                <a:solidFill>
                  <a:srgbClr val="002060"/>
                </a:solidFill>
              </a:rPr>
              <a:t>Se basará en las lecciones aprendidas y las experiencias de los países sobre la gobernanza de los ODS</a:t>
            </a:r>
          </a:p>
          <a:p>
            <a:r>
              <a:rPr lang="es-ES_tradnl" sz="2000" dirty="0">
                <a:solidFill>
                  <a:srgbClr val="002060"/>
                </a:solidFill>
              </a:rPr>
              <a:t>Se centrará en:</a:t>
            </a:r>
          </a:p>
          <a:p>
            <a:pPr lvl="1">
              <a:buFont typeface="Wingdings" panose="05000000000000000000" pitchFamily="2" charset="2"/>
              <a:buChar char="ü"/>
            </a:pPr>
            <a:r>
              <a:rPr lang="es-ES_tradnl" sz="2000" b="1" dirty="0">
                <a:solidFill>
                  <a:srgbClr val="002060"/>
                </a:solidFill>
              </a:rPr>
              <a:t>Mecanismos de Coordinación institucional</a:t>
            </a:r>
            <a:r>
              <a:rPr lang="en-GB" sz="2000" dirty="0">
                <a:solidFill>
                  <a:srgbClr val="002060"/>
                </a:solidFill>
              </a:rPr>
              <a:t>; </a:t>
            </a:r>
          </a:p>
          <a:p>
            <a:pPr lvl="1">
              <a:buFont typeface="Wingdings" panose="05000000000000000000" pitchFamily="2" charset="2"/>
              <a:buChar char="ü"/>
            </a:pPr>
            <a:r>
              <a:rPr lang="es-ES_tradnl" sz="2000" dirty="0">
                <a:solidFill>
                  <a:srgbClr val="002060"/>
                </a:solidFill>
              </a:rPr>
              <a:t>Integración de los ODS en el </a:t>
            </a:r>
            <a:r>
              <a:rPr lang="es-ES_tradnl" sz="2000" b="1" dirty="0">
                <a:solidFill>
                  <a:srgbClr val="002060"/>
                </a:solidFill>
              </a:rPr>
              <a:t>proceso presupuestario</a:t>
            </a:r>
            <a:r>
              <a:rPr lang="en-GB" sz="2000" dirty="0">
                <a:solidFill>
                  <a:srgbClr val="002060"/>
                </a:solidFill>
              </a:rPr>
              <a:t>;</a:t>
            </a:r>
          </a:p>
          <a:p>
            <a:pPr lvl="1">
              <a:buFont typeface="Wingdings" panose="05000000000000000000" pitchFamily="2" charset="2"/>
              <a:buChar char="ü"/>
            </a:pPr>
            <a:r>
              <a:rPr lang="es-ES_tradnl" sz="2000" dirty="0">
                <a:solidFill>
                  <a:srgbClr val="002060"/>
                </a:solidFill>
              </a:rPr>
              <a:t>El desarrollo de políticas de inclusión para promover la </a:t>
            </a:r>
            <a:r>
              <a:rPr lang="es-ES_tradnl" sz="2000" b="1" dirty="0">
                <a:solidFill>
                  <a:srgbClr val="002060"/>
                </a:solidFill>
              </a:rPr>
              <a:t>equidad de género</a:t>
            </a:r>
            <a:r>
              <a:rPr lang="en-GB" sz="2000" dirty="0">
                <a:solidFill>
                  <a:srgbClr val="002060"/>
                </a:solidFill>
              </a:rPr>
              <a:t>;</a:t>
            </a:r>
          </a:p>
          <a:p>
            <a:pPr lvl="1">
              <a:buFont typeface="Wingdings" panose="05000000000000000000" pitchFamily="2" charset="2"/>
              <a:buChar char="ü"/>
            </a:pPr>
            <a:r>
              <a:rPr lang="es-ES_tradnl" sz="2000" dirty="0">
                <a:solidFill>
                  <a:srgbClr val="002060"/>
                </a:solidFill>
              </a:rPr>
              <a:t>Desarrollo de una </a:t>
            </a:r>
            <a:r>
              <a:rPr lang="es-ES_tradnl" sz="2000" b="1" dirty="0">
                <a:solidFill>
                  <a:srgbClr val="002060"/>
                </a:solidFill>
              </a:rPr>
              <a:t>cultura de integridad </a:t>
            </a:r>
            <a:r>
              <a:rPr lang="es-ES_tradnl" sz="2000" dirty="0">
                <a:solidFill>
                  <a:srgbClr val="002060"/>
                </a:solidFill>
              </a:rPr>
              <a:t>y lucha contra la corrupción</a:t>
            </a:r>
          </a:p>
          <a:p>
            <a:pPr marL="0" indent="0">
              <a:buNone/>
            </a:pPr>
            <a:endParaRPr lang="en-GB" sz="2000" dirty="0"/>
          </a:p>
        </p:txBody>
      </p:sp>
      <p:pic>
        <p:nvPicPr>
          <p:cNvPr id="6" name="Picture 5"/>
          <p:cNvPicPr>
            <a:picLocks noChangeAspect="1"/>
          </p:cNvPicPr>
          <p:nvPr/>
        </p:nvPicPr>
        <p:blipFill>
          <a:blip r:embed="rId3"/>
          <a:stretch>
            <a:fillRect/>
          </a:stretch>
        </p:blipFill>
        <p:spPr>
          <a:xfrm>
            <a:off x="7281735" y="1880998"/>
            <a:ext cx="2849412" cy="4069228"/>
          </a:xfrm>
          <a:prstGeom prst="rect">
            <a:avLst/>
          </a:prstGeom>
        </p:spPr>
      </p:pic>
    </p:spTree>
    <p:extLst>
      <p:ext uri="{BB962C8B-B14F-4D97-AF65-F5344CB8AC3E}">
        <p14:creationId xmlns:p14="http://schemas.microsoft.com/office/powerpoint/2010/main" val="425527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2690900"/>
            <a:ext cx="8832000" cy="1515800"/>
          </a:xfrm>
        </p:spPr>
        <p:txBody>
          <a:bodyPr/>
          <a:lstStyle/>
          <a:p>
            <a:r>
              <a:rPr lang="es-ES_tradnl" dirty="0"/>
              <a:t>1. Fundamentos para una integración coherente del desarrollo sostenible</a:t>
            </a:r>
          </a:p>
        </p:txBody>
      </p:sp>
    </p:spTree>
    <p:extLst>
      <p:ext uri="{BB962C8B-B14F-4D97-AF65-F5344CB8AC3E}">
        <p14:creationId xmlns:p14="http://schemas.microsoft.com/office/powerpoint/2010/main" val="3295066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0000" y="237600"/>
            <a:ext cx="10369708" cy="1022400"/>
          </a:xfrm>
        </p:spPr>
        <p:txBody>
          <a:bodyPr/>
          <a:lstStyle/>
          <a:p>
            <a:r>
              <a:rPr lang="es-ES_tradnl" dirty="0"/>
              <a:t>El Desarrollo Sostenible y el imperativo de la coherencia</a:t>
            </a:r>
          </a:p>
        </p:txBody>
      </p:sp>
      <p:sp>
        <p:nvSpPr>
          <p:cNvPr id="4" name="Oval 3"/>
          <p:cNvSpPr>
            <a:spLocks/>
          </p:cNvSpPr>
          <p:nvPr/>
        </p:nvSpPr>
        <p:spPr>
          <a:xfrm rot="10800000">
            <a:off x="226129" y="1923443"/>
            <a:ext cx="6732814" cy="4269408"/>
          </a:xfrm>
          <a:prstGeom prst="ellipse">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5" name="Oval 4"/>
          <p:cNvSpPr>
            <a:spLocks/>
          </p:cNvSpPr>
          <p:nvPr/>
        </p:nvSpPr>
        <p:spPr>
          <a:xfrm rot="10800000">
            <a:off x="820200" y="1975111"/>
            <a:ext cx="5544673" cy="3303920"/>
          </a:xfrm>
          <a:prstGeom prst="ellipse">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6" name="Oval 5"/>
          <p:cNvSpPr>
            <a:spLocks/>
          </p:cNvSpPr>
          <p:nvPr/>
        </p:nvSpPr>
        <p:spPr>
          <a:xfrm rot="10800000">
            <a:off x="1612296" y="2052615"/>
            <a:ext cx="3960479" cy="2360951"/>
          </a:xfrm>
          <a:prstGeom prst="ellipse">
            <a:avLst/>
          </a:prstGeom>
          <a:solidFill>
            <a:schemeClr val="accent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7" name="TextBox 6"/>
          <p:cNvSpPr txBox="1"/>
          <p:nvPr/>
        </p:nvSpPr>
        <p:spPr>
          <a:xfrm>
            <a:off x="2669734" y="5522965"/>
            <a:ext cx="1838297" cy="369332"/>
          </a:xfrm>
          <a:prstGeom prst="rect">
            <a:avLst/>
          </a:prstGeom>
          <a:noFill/>
        </p:spPr>
        <p:txBody>
          <a:bodyPr wrap="square" rtlCol="0">
            <a:spAutoFit/>
          </a:bodyPr>
          <a:lstStyle/>
          <a:p>
            <a:pPr algn="ctr"/>
            <a:r>
              <a:rPr lang="es-ES_tradnl" b="1" dirty="0">
                <a:solidFill>
                  <a:schemeClr val="bg1"/>
                </a:solidFill>
                <a:latin typeface="Arial Narrow" panose="020B0606020202030204" pitchFamily="34" charset="0"/>
              </a:rPr>
              <a:t>Medioambiente</a:t>
            </a:r>
            <a:endParaRPr lang="es-ES_tradnl" b="1" dirty="0">
              <a:solidFill>
                <a:schemeClr val="accent3">
                  <a:lumMod val="50000"/>
                </a:schemeClr>
              </a:solidFill>
              <a:latin typeface="Arial Narrow" panose="020B0606020202030204" pitchFamily="34" charset="0"/>
            </a:endParaRPr>
          </a:p>
        </p:txBody>
      </p:sp>
      <p:sp>
        <p:nvSpPr>
          <p:cNvPr id="8" name="TextBox 7"/>
          <p:cNvSpPr txBox="1"/>
          <p:nvPr/>
        </p:nvSpPr>
        <p:spPr>
          <a:xfrm>
            <a:off x="2669733" y="4603674"/>
            <a:ext cx="1838298" cy="369332"/>
          </a:xfrm>
          <a:prstGeom prst="rect">
            <a:avLst/>
          </a:prstGeom>
          <a:noFill/>
        </p:spPr>
        <p:txBody>
          <a:bodyPr wrap="square" rtlCol="0">
            <a:spAutoFit/>
          </a:bodyPr>
          <a:lstStyle/>
          <a:p>
            <a:pPr algn="ctr"/>
            <a:r>
              <a:rPr lang="es-ES_tradnl" b="1" dirty="0">
                <a:solidFill>
                  <a:schemeClr val="bg1"/>
                </a:solidFill>
                <a:latin typeface="Arial Narrow" panose="020B0606020202030204" pitchFamily="34" charset="0"/>
              </a:rPr>
              <a:t>Sociedad</a:t>
            </a:r>
            <a:endParaRPr lang="en-GB" b="1" dirty="0">
              <a:solidFill>
                <a:schemeClr val="tx2">
                  <a:lumMod val="75000"/>
                </a:schemeClr>
              </a:solidFill>
              <a:latin typeface="Arial Narrow" panose="020B0606020202030204" pitchFamily="34" charset="0"/>
            </a:endParaRPr>
          </a:p>
        </p:txBody>
      </p:sp>
      <p:sp>
        <p:nvSpPr>
          <p:cNvPr id="9" name="TextBox 8"/>
          <p:cNvSpPr txBox="1"/>
          <p:nvPr/>
        </p:nvSpPr>
        <p:spPr>
          <a:xfrm>
            <a:off x="2837092" y="3033078"/>
            <a:ext cx="1503581" cy="369332"/>
          </a:xfrm>
          <a:prstGeom prst="rect">
            <a:avLst/>
          </a:prstGeom>
          <a:noFill/>
        </p:spPr>
        <p:txBody>
          <a:bodyPr wrap="square" rtlCol="0">
            <a:spAutoFit/>
          </a:bodyPr>
          <a:lstStyle/>
          <a:p>
            <a:pPr algn="ctr"/>
            <a:r>
              <a:rPr lang="es-ES_tradnl" b="1" dirty="0">
                <a:solidFill>
                  <a:schemeClr val="bg1"/>
                </a:solidFill>
                <a:latin typeface="Arial Narrow" panose="020B0606020202030204" pitchFamily="34" charset="0"/>
              </a:rPr>
              <a:t>Economía</a:t>
            </a:r>
            <a:endParaRPr lang="es-ES_tradnl" b="1" dirty="0">
              <a:solidFill>
                <a:schemeClr val="accent6">
                  <a:lumMod val="50000"/>
                </a:schemeClr>
              </a:solidFill>
              <a:latin typeface="Arial Narrow" panose="020B0606020202030204" pitchFamily="34" charset="0"/>
            </a:endParaRPr>
          </a:p>
        </p:txBody>
      </p:sp>
      <p:sp>
        <p:nvSpPr>
          <p:cNvPr id="10" name="Down Arrow 9"/>
          <p:cNvSpPr/>
          <p:nvPr/>
        </p:nvSpPr>
        <p:spPr>
          <a:xfrm>
            <a:off x="4537696" y="4948847"/>
            <a:ext cx="462640" cy="760598"/>
          </a:xfrm>
          <a:prstGeom prst="downArrow">
            <a:avLst/>
          </a:prstGeom>
          <a:solidFill>
            <a:schemeClr val="accent5"/>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latin typeface="Arial Narrow" panose="020B0606020202030204" pitchFamily="34" charset="0"/>
              </a:rPr>
              <a:t>4</a:t>
            </a:r>
            <a:endParaRPr lang="en-GB" b="1" dirty="0">
              <a:solidFill>
                <a:schemeClr val="bg1"/>
              </a:solidFill>
              <a:latin typeface="Arial Narrow" panose="020B0606020202030204" pitchFamily="34" charset="0"/>
            </a:endParaRPr>
          </a:p>
        </p:txBody>
      </p:sp>
      <p:sp>
        <p:nvSpPr>
          <p:cNvPr id="11" name="Down Arrow 10"/>
          <p:cNvSpPr/>
          <p:nvPr/>
        </p:nvSpPr>
        <p:spPr>
          <a:xfrm>
            <a:off x="2247305" y="3504098"/>
            <a:ext cx="462640" cy="1989074"/>
          </a:xfrm>
          <a:prstGeom prst="downArrow">
            <a:avLst/>
          </a:prstGeom>
          <a:solidFill>
            <a:schemeClr val="accent6"/>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GB" sz="2000" b="1" dirty="0">
                <a:solidFill>
                  <a:schemeClr val="bg1"/>
                </a:solidFill>
                <a:latin typeface="Arial Narrow" panose="020B0606020202030204" pitchFamily="34" charset="0"/>
              </a:rPr>
              <a:t>2</a:t>
            </a:r>
            <a:endParaRPr lang="en-GB" b="1" dirty="0">
              <a:solidFill>
                <a:schemeClr val="bg1"/>
              </a:solidFill>
              <a:latin typeface="Arial Narrow" panose="020B0606020202030204" pitchFamily="34" charset="0"/>
            </a:endParaRPr>
          </a:p>
        </p:txBody>
      </p:sp>
      <p:sp>
        <p:nvSpPr>
          <p:cNvPr id="12" name="Down Arrow 11"/>
          <p:cNvSpPr/>
          <p:nvPr/>
        </p:nvSpPr>
        <p:spPr>
          <a:xfrm>
            <a:off x="4993019" y="3627073"/>
            <a:ext cx="462640" cy="820563"/>
          </a:xfrm>
          <a:prstGeom prst="downArrow">
            <a:avLst/>
          </a:prstGeom>
          <a:solidFill>
            <a:schemeClr val="accent6"/>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latin typeface="Arial Narrow" panose="020B0606020202030204" pitchFamily="34" charset="0"/>
              </a:rPr>
              <a:t>6</a:t>
            </a:r>
            <a:endParaRPr lang="en-GB" b="1" dirty="0">
              <a:solidFill>
                <a:schemeClr val="bg1"/>
              </a:solidFill>
              <a:latin typeface="Arial Narrow" panose="020B0606020202030204" pitchFamily="34" charset="0"/>
            </a:endParaRPr>
          </a:p>
        </p:txBody>
      </p:sp>
      <p:sp>
        <p:nvSpPr>
          <p:cNvPr id="13" name="Up Arrow 12"/>
          <p:cNvSpPr/>
          <p:nvPr/>
        </p:nvSpPr>
        <p:spPr>
          <a:xfrm>
            <a:off x="4432975" y="3627072"/>
            <a:ext cx="462590" cy="871564"/>
          </a:xfrm>
          <a:prstGeom prst="upArrow">
            <a:avLst/>
          </a:prstGeom>
          <a:solidFill>
            <a:schemeClr val="accent5"/>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latin typeface="Arial Narrow" panose="020B0606020202030204" pitchFamily="34" charset="0"/>
              </a:rPr>
              <a:t>5</a:t>
            </a:r>
            <a:endParaRPr lang="en-GB" b="1" dirty="0">
              <a:solidFill>
                <a:schemeClr val="bg1"/>
              </a:solidFill>
              <a:latin typeface="Arial Narrow" panose="020B0606020202030204" pitchFamily="34" charset="0"/>
            </a:endParaRPr>
          </a:p>
        </p:txBody>
      </p:sp>
      <p:sp>
        <p:nvSpPr>
          <p:cNvPr id="14" name="Up Arrow 13"/>
          <p:cNvSpPr/>
          <p:nvPr/>
        </p:nvSpPr>
        <p:spPr>
          <a:xfrm>
            <a:off x="1909460" y="3504099"/>
            <a:ext cx="462590" cy="1779100"/>
          </a:xfrm>
          <a:prstGeom prst="upArrow">
            <a:avLst/>
          </a:prstGeom>
          <a:solidFill>
            <a:srgbClr val="92D050"/>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latin typeface="Arial Narrow" panose="020B0606020202030204" pitchFamily="34" charset="0"/>
              </a:rPr>
              <a:t>1</a:t>
            </a:r>
            <a:endParaRPr lang="en-GB" b="1" dirty="0">
              <a:solidFill>
                <a:schemeClr val="bg1"/>
              </a:solidFill>
              <a:latin typeface="Arial Narrow" panose="020B0606020202030204" pitchFamily="34" charset="0"/>
            </a:endParaRPr>
          </a:p>
        </p:txBody>
      </p:sp>
      <p:sp>
        <p:nvSpPr>
          <p:cNvPr id="15" name="Up Arrow 14"/>
          <p:cNvSpPr/>
          <p:nvPr/>
        </p:nvSpPr>
        <p:spPr>
          <a:xfrm>
            <a:off x="4201679" y="4602682"/>
            <a:ext cx="462590" cy="900627"/>
          </a:xfrm>
          <a:prstGeom prst="upArrow">
            <a:avLst/>
          </a:prstGeom>
          <a:solidFill>
            <a:srgbClr val="92D050"/>
          </a:solidFill>
          <a:ln w="222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solidFill>
                <a:latin typeface="Arial Narrow" panose="020B0606020202030204" pitchFamily="34" charset="0"/>
              </a:rPr>
              <a:t>3</a:t>
            </a:r>
            <a:endParaRPr lang="en-GB" b="1" dirty="0">
              <a:solidFill>
                <a:schemeClr val="bg1"/>
              </a:solidFill>
              <a:latin typeface="Arial Narrow" panose="020B0606020202030204" pitchFamily="34" charset="0"/>
            </a:endParaRPr>
          </a:p>
        </p:txBody>
      </p:sp>
      <p:sp>
        <p:nvSpPr>
          <p:cNvPr id="16" name="Rectangle 15"/>
          <p:cNvSpPr/>
          <p:nvPr/>
        </p:nvSpPr>
        <p:spPr>
          <a:xfrm>
            <a:off x="7497084" y="1518623"/>
            <a:ext cx="4071921" cy="5035353"/>
          </a:xfrm>
          <a:prstGeom prst="rect">
            <a:avLst/>
          </a:prstGeom>
        </p:spPr>
        <p:txBody>
          <a:bodyPr wrap="square">
            <a:spAutoFit/>
          </a:bodyPr>
          <a:lstStyle/>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Los servicios ambientales a la economía. </a:t>
            </a:r>
          </a:p>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Efectos de la actividad económica sobre el medio ambiente.</a:t>
            </a:r>
          </a:p>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Los servicios ambientales a la sociedad</a:t>
            </a:r>
            <a:r>
              <a:rPr lang="en-US" dirty="0">
                <a:solidFill>
                  <a:schemeClr val="tx1">
                    <a:lumMod val="50000"/>
                  </a:schemeClr>
                </a:solidFill>
                <a:latin typeface="Calibri" panose="020F0502020204030204" pitchFamily="34" charset="0"/>
                <a:cs typeface="Calibri" panose="020F0502020204030204" pitchFamily="34" charset="0"/>
              </a:rPr>
              <a:t>.</a:t>
            </a:r>
          </a:p>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Efectos de las variables sociales sobre el medio ambiente.</a:t>
            </a:r>
            <a:endParaRPr lang="en-US" dirty="0">
              <a:solidFill>
                <a:schemeClr val="tx1">
                  <a:lumMod val="50000"/>
                </a:schemeClr>
              </a:solidFill>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Efectos de las variables sociales en la economía.</a:t>
            </a:r>
            <a:endParaRPr lang="en-US" dirty="0">
              <a:solidFill>
                <a:schemeClr val="tx1">
                  <a:lumMod val="50000"/>
                </a:schemeClr>
              </a:solidFill>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es-ES" dirty="0">
                <a:solidFill>
                  <a:schemeClr val="tx1">
                    <a:lumMod val="50000"/>
                  </a:schemeClr>
                </a:solidFill>
                <a:latin typeface="Calibri" panose="020F0502020204030204" pitchFamily="34" charset="0"/>
                <a:cs typeface="Calibri" panose="020F0502020204030204" pitchFamily="34" charset="0"/>
              </a:rPr>
              <a:t>Efectos de la actividad económica en la sociedad</a:t>
            </a:r>
            <a:r>
              <a:rPr lang="en-US" dirty="0">
                <a:solidFill>
                  <a:schemeClr val="tx1">
                    <a:lumMod val="50000"/>
                  </a:schemeClr>
                </a:solidFill>
                <a:latin typeface="Calibri" panose="020F0502020204030204" pitchFamily="34" charset="0"/>
                <a:cs typeface="Calibri" panose="020F0502020204030204" pitchFamily="34" charset="0"/>
              </a:rPr>
              <a:t>.</a:t>
            </a:r>
            <a:endParaRPr lang="en-GB" dirty="0">
              <a:solidFill>
                <a:schemeClr val="tx1">
                  <a:lumMod val="50000"/>
                </a:schemeClr>
              </a:solidFill>
              <a:latin typeface="Calibri" panose="020F0502020204030204" pitchFamily="34" charset="0"/>
              <a:cs typeface="Calibri" panose="020F0502020204030204" pitchFamily="34" charset="0"/>
            </a:endParaRPr>
          </a:p>
        </p:txBody>
      </p:sp>
      <p:sp>
        <p:nvSpPr>
          <p:cNvPr id="17" name="Rectangle 16"/>
          <p:cNvSpPr/>
          <p:nvPr/>
        </p:nvSpPr>
        <p:spPr>
          <a:xfrm>
            <a:off x="244939" y="6553976"/>
            <a:ext cx="8555134" cy="261610"/>
          </a:xfrm>
          <a:prstGeom prst="rect">
            <a:avLst/>
          </a:prstGeom>
        </p:spPr>
        <p:txBody>
          <a:bodyPr wrap="square">
            <a:spAutoFit/>
          </a:bodyPr>
          <a:lstStyle/>
          <a:p>
            <a:r>
              <a:rPr lang="es-ES_tradnl" sz="1050" dirty="0">
                <a:latin typeface="Arial Narrow" panose="020B0606020202030204" pitchFamily="34" charset="0"/>
              </a:rPr>
              <a:t>Adaptado</a:t>
            </a:r>
            <a:r>
              <a:rPr lang="en-GB" sz="1050" dirty="0">
                <a:latin typeface="Arial Narrow" panose="020B0606020202030204" pitchFamily="34" charset="0"/>
              </a:rPr>
              <a:t> de: OECD (2005) </a:t>
            </a:r>
            <a:r>
              <a:rPr lang="en-US" sz="1050" dirty="0">
                <a:latin typeface="Arial Narrow" panose="020B0606020202030204" pitchFamily="34" charset="0"/>
              </a:rPr>
              <a:t>“Measuring Sustainable Development”, </a:t>
            </a:r>
            <a:r>
              <a:rPr lang="en-US" sz="1050" i="1" dirty="0">
                <a:latin typeface="Arial Narrow" panose="020B0606020202030204" pitchFamily="34" charset="0"/>
              </a:rPr>
              <a:t>OECD Statistics Brief,</a:t>
            </a:r>
            <a:r>
              <a:rPr lang="en-US" sz="1050" dirty="0">
                <a:latin typeface="Arial Narrow" panose="020B0606020202030204" pitchFamily="34" charset="0"/>
              </a:rPr>
              <a:t> September, No. 10, Paris</a:t>
            </a:r>
            <a:endParaRPr lang="en-GB" sz="1050" dirty="0">
              <a:latin typeface="Arial Narrow" panose="020B0606020202030204" pitchFamily="34" charset="0"/>
            </a:endParaRPr>
          </a:p>
        </p:txBody>
      </p:sp>
      <p:sp>
        <p:nvSpPr>
          <p:cNvPr id="18" name="Rectangle 17"/>
          <p:cNvSpPr/>
          <p:nvPr/>
        </p:nvSpPr>
        <p:spPr>
          <a:xfrm>
            <a:off x="226128" y="1349998"/>
            <a:ext cx="7173502" cy="338554"/>
          </a:xfrm>
          <a:prstGeom prst="rect">
            <a:avLst/>
          </a:prstGeom>
        </p:spPr>
        <p:txBody>
          <a:bodyPr wrap="square" lIns="0" tIns="0" rIns="0" bIns="0" anchor="t">
            <a:spAutoFit/>
          </a:bodyPr>
          <a:lstStyle/>
          <a:p>
            <a:pPr algn="ctr"/>
            <a:r>
              <a:rPr lang="es-ES_tradnl" sz="2200" b="1" dirty="0">
                <a:solidFill>
                  <a:srgbClr val="4F81BD"/>
                </a:solidFill>
                <a:latin typeface="Arial Narrow" panose="020B0606020202030204" pitchFamily="34" charset="0"/>
              </a:rPr>
              <a:t>¿Cómo interactúan el medioambiente, la sociedad y la economía?</a:t>
            </a:r>
          </a:p>
        </p:txBody>
      </p:sp>
    </p:spTree>
    <p:extLst>
      <p:ext uri="{BB962C8B-B14F-4D97-AF65-F5344CB8AC3E}">
        <p14:creationId xmlns:p14="http://schemas.microsoft.com/office/powerpoint/2010/main" val="354113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750"/>
                                        <p:tgtEl>
                                          <p:spTgt spid="4"/>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750"/>
                                        <p:tgtEl>
                                          <p:spTgt spid="7"/>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750"/>
                                        <p:tgtEl>
                                          <p:spTgt spid="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750"/>
                                        <p:tgtEl>
                                          <p:spTgt spid="8"/>
                                        </p:tgtEl>
                                      </p:cBhvr>
                                    </p:animEffect>
                                  </p:childTnLst>
                                </p:cTn>
                              </p:par>
                            </p:childTnLst>
                          </p:cTn>
                        </p:par>
                        <p:par>
                          <p:cTn id="23" fill="hold">
                            <p:stCondLst>
                              <p:cond delay="2750"/>
                            </p:stCondLst>
                            <p:childTnLst>
                              <p:par>
                                <p:cTn id="24" presetID="10" presetClass="entr" presetSubtype="0"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75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75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down)">
                                      <p:cBhvr>
                                        <p:cTn id="34" dur="500"/>
                                        <p:tgtEl>
                                          <p:spTgt spid="14"/>
                                        </p:tgtEl>
                                      </p:cBhvr>
                                    </p:animEffect>
                                  </p:childTnLst>
                                </p:cTn>
                              </p:par>
                              <p:par>
                                <p:cTn id="35" presetID="42" presetClass="entr" presetSubtype="0" fill="hold" nodeType="with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animEffect transition="in" filter="fade">
                                      <p:cBhvr>
                                        <p:cTn id="37" dur="1000"/>
                                        <p:tgtEl>
                                          <p:spTgt spid="16">
                                            <p:txEl>
                                              <p:pRg st="0" end="0"/>
                                            </p:txEl>
                                          </p:spTgt>
                                        </p:tgtEl>
                                      </p:cBhvr>
                                    </p:animEffect>
                                    <p:anim calcmode="lin" valueType="num">
                                      <p:cBhvr>
                                        <p:cTn id="38"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up)">
                                      <p:cBhvr>
                                        <p:cTn id="44" dur="500"/>
                                        <p:tgtEl>
                                          <p:spTgt spid="11"/>
                                        </p:tgtEl>
                                      </p:cBhvr>
                                    </p:animEffect>
                                  </p:childTnLst>
                                </p:cTn>
                              </p:par>
                              <p:par>
                                <p:cTn id="45" presetID="42" presetClass="entr" presetSubtype="0" fill="hold" nodeType="withEffect">
                                  <p:stCondLst>
                                    <p:cond delay="0"/>
                                  </p:stCondLst>
                                  <p:childTnLst>
                                    <p:set>
                                      <p:cBhvr>
                                        <p:cTn id="46" dur="1" fill="hold">
                                          <p:stCondLst>
                                            <p:cond delay="0"/>
                                          </p:stCondLst>
                                        </p:cTn>
                                        <p:tgtEl>
                                          <p:spTgt spid="16">
                                            <p:txEl>
                                              <p:pRg st="1" end="1"/>
                                            </p:txEl>
                                          </p:spTgt>
                                        </p:tgtEl>
                                        <p:attrNameLst>
                                          <p:attrName>style.visibility</p:attrName>
                                        </p:attrNameLst>
                                      </p:cBhvr>
                                      <p:to>
                                        <p:strVal val="visible"/>
                                      </p:to>
                                    </p:set>
                                    <p:animEffect transition="in" filter="fade">
                                      <p:cBhvr>
                                        <p:cTn id="47" dur="1000"/>
                                        <p:tgtEl>
                                          <p:spTgt spid="16">
                                            <p:txEl>
                                              <p:pRg st="1" end="1"/>
                                            </p:txEl>
                                          </p:spTgt>
                                        </p:tgtEl>
                                      </p:cBhvr>
                                    </p:animEffect>
                                    <p:anim calcmode="lin" valueType="num">
                                      <p:cBhvr>
                                        <p:cTn id="48"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wipe(down)">
                                      <p:cBhvr>
                                        <p:cTn id="54" dur="500"/>
                                        <p:tgtEl>
                                          <p:spTgt spid="15"/>
                                        </p:tgtEl>
                                      </p:cBhvr>
                                    </p:animEffect>
                                  </p:childTnLst>
                                </p:cTn>
                              </p:par>
                              <p:par>
                                <p:cTn id="55" presetID="42" presetClass="entr" presetSubtype="0" fill="hold" nodeType="withEffect">
                                  <p:stCondLst>
                                    <p:cond delay="0"/>
                                  </p:stCondLst>
                                  <p:childTnLst>
                                    <p:set>
                                      <p:cBhvr>
                                        <p:cTn id="56" dur="1" fill="hold">
                                          <p:stCondLst>
                                            <p:cond delay="0"/>
                                          </p:stCondLst>
                                        </p:cTn>
                                        <p:tgtEl>
                                          <p:spTgt spid="16">
                                            <p:txEl>
                                              <p:pRg st="2" end="2"/>
                                            </p:txEl>
                                          </p:spTgt>
                                        </p:tgtEl>
                                        <p:attrNameLst>
                                          <p:attrName>style.visibility</p:attrName>
                                        </p:attrNameLst>
                                      </p:cBhvr>
                                      <p:to>
                                        <p:strVal val="visible"/>
                                      </p:to>
                                    </p:set>
                                    <p:animEffect transition="in" filter="fade">
                                      <p:cBhvr>
                                        <p:cTn id="57" dur="1000"/>
                                        <p:tgtEl>
                                          <p:spTgt spid="16">
                                            <p:txEl>
                                              <p:pRg st="2" end="2"/>
                                            </p:txEl>
                                          </p:spTgt>
                                        </p:tgtEl>
                                      </p:cBhvr>
                                    </p:animEffect>
                                    <p:anim calcmode="lin" valueType="num">
                                      <p:cBhvr>
                                        <p:cTn id="58"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grpId="0"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up)">
                                      <p:cBhvr>
                                        <p:cTn id="64" dur="500"/>
                                        <p:tgtEl>
                                          <p:spTgt spid="10"/>
                                        </p:tgtEl>
                                      </p:cBhvr>
                                    </p:animEffect>
                                  </p:childTnLst>
                                </p:cTn>
                              </p:par>
                              <p:par>
                                <p:cTn id="65" presetID="42" presetClass="entr" presetSubtype="0" fill="hold" nodeType="withEffect">
                                  <p:stCondLst>
                                    <p:cond delay="0"/>
                                  </p:stCondLst>
                                  <p:childTnLst>
                                    <p:set>
                                      <p:cBhvr>
                                        <p:cTn id="66" dur="1" fill="hold">
                                          <p:stCondLst>
                                            <p:cond delay="0"/>
                                          </p:stCondLst>
                                        </p:cTn>
                                        <p:tgtEl>
                                          <p:spTgt spid="16">
                                            <p:txEl>
                                              <p:pRg st="3" end="3"/>
                                            </p:txEl>
                                          </p:spTgt>
                                        </p:tgtEl>
                                        <p:attrNameLst>
                                          <p:attrName>style.visibility</p:attrName>
                                        </p:attrNameLst>
                                      </p:cBhvr>
                                      <p:to>
                                        <p:strVal val="visible"/>
                                      </p:to>
                                    </p:set>
                                    <p:animEffect transition="in" filter="fade">
                                      <p:cBhvr>
                                        <p:cTn id="67" dur="1000"/>
                                        <p:tgtEl>
                                          <p:spTgt spid="16">
                                            <p:txEl>
                                              <p:pRg st="3" end="3"/>
                                            </p:txEl>
                                          </p:spTgt>
                                        </p:tgtEl>
                                      </p:cBhvr>
                                    </p:animEffect>
                                    <p:anim calcmode="lin" valueType="num">
                                      <p:cBhvr>
                                        <p:cTn id="6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wipe(down)">
                                      <p:cBhvr>
                                        <p:cTn id="74" dur="500"/>
                                        <p:tgtEl>
                                          <p:spTgt spid="13"/>
                                        </p:tgtEl>
                                      </p:cBhvr>
                                    </p:animEffect>
                                  </p:childTnLst>
                                </p:cTn>
                              </p:par>
                              <p:par>
                                <p:cTn id="75" presetID="42" presetClass="entr" presetSubtype="0" fill="hold" nodeType="withEffect">
                                  <p:stCondLst>
                                    <p:cond delay="0"/>
                                  </p:stCondLst>
                                  <p:childTnLst>
                                    <p:set>
                                      <p:cBhvr>
                                        <p:cTn id="76" dur="1" fill="hold">
                                          <p:stCondLst>
                                            <p:cond delay="0"/>
                                          </p:stCondLst>
                                        </p:cTn>
                                        <p:tgtEl>
                                          <p:spTgt spid="16">
                                            <p:txEl>
                                              <p:pRg st="4" end="4"/>
                                            </p:txEl>
                                          </p:spTgt>
                                        </p:tgtEl>
                                        <p:attrNameLst>
                                          <p:attrName>style.visibility</p:attrName>
                                        </p:attrNameLst>
                                      </p:cBhvr>
                                      <p:to>
                                        <p:strVal val="visible"/>
                                      </p:to>
                                    </p:set>
                                    <p:animEffect transition="in" filter="fade">
                                      <p:cBhvr>
                                        <p:cTn id="77" dur="1000"/>
                                        <p:tgtEl>
                                          <p:spTgt spid="16">
                                            <p:txEl>
                                              <p:pRg st="4" end="4"/>
                                            </p:txEl>
                                          </p:spTgt>
                                        </p:tgtEl>
                                      </p:cBhvr>
                                    </p:animEffect>
                                    <p:anim calcmode="lin" valueType="num">
                                      <p:cBhvr>
                                        <p:cTn id="78"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wipe(up)">
                                      <p:cBhvr>
                                        <p:cTn id="84" dur="500"/>
                                        <p:tgtEl>
                                          <p:spTgt spid="12"/>
                                        </p:tgtEl>
                                      </p:cBhvr>
                                    </p:animEffect>
                                  </p:childTnLst>
                                </p:cTn>
                              </p:par>
                              <p:par>
                                <p:cTn id="85" presetID="42" presetClass="entr" presetSubtype="0" fill="hold" nodeType="withEffect">
                                  <p:stCondLst>
                                    <p:cond delay="0"/>
                                  </p:stCondLst>
                                  <p:childTnLst>
                                    <p:set>
                                      <p:cBhvr>
                                        <p:cTn id="86" dur="1" fill="hold">
                                          <p:stCondLst>
                                            <p:cond delay="0"/>
                                          </p:stCondLst>
                                        </p:cTn>
                                        <p:tgtEl>
                                          <p:spTgt spid="16">
                                            <p:txEl>
                                              <p:pRg st="5" end="5"/>
                                            </p:txEl>
                                          </p:spTgt>
                                        </p:tgtEl>
                                        <p:attrNameLst>
                                          <p:attrName>style.visibility</p:attrName>
                                        </p:attrNameLst>
                                      </p:cBhvr>
                                      <p:to>
                                        <p:strVal val="visible"/>
                                      </p:to>
                                    </p:set>
                                    <p:animEffect transition="in" filter="fade">
                                      <p:cBhvr>
                                        <p:cTn id="87" dur="1000"/>
                                        <p:tgtEl>
                                          <p:spTgt spid="16">
                                            <p:txEl>
                                              <p:pRg st="5" end="5"/>
                                            </p:txEl>
                                          </p:spTgt>
                                        </p:tgtEl>
                                      </p:cBhvr>
                                    </p:animEffect>
                                    <p:anim calcmode="lin" valueType="num">
                                      <p:cBhvr>
                                        <p:cTn id="88"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89"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par>
                          <p:cTn id="90" fill="hold">
                            <p:stCondLst>
                              <p:cond delay="1000"/>
                            </p:stCondLst>
                            <p:childTnLst>
                              <p:par>
                                <p:cTn id="91" presetID="10" presetClass="entr" presetSubtype="0" fill="hold" grpId="0" nodeType="after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fade">
                                      <p:cBhvr>
                                        <p:cTn id="9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P spid="10" grpId="0" animBg="1"/>
      <p:bldP spid="11" grpId="0" animBg="1"/>
      <p:bldP spid="12" grpId="0" animBg="1"/>
      <p:bldP spid="13" grpId="0" animBg="1"/>
      <p:bldP spid="14" grpId="0" animBg="1"/>
      <p:bldP spid="15" grpId="0" animBg="1"/>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Coherencia de Políticas para el Desarrollo Sostenible</a:t>
            </a:r>
          </a:p>
        </p:txBody>
      </p:sp>
      <p:sp>
        <p:nvSpPr>
          <p:cNvPr id="4" name="TextBox 2"/>
          <p:cNvSpPr txBox="1">
            <a:spLocks noChangeArrowheads="1"/>
          </p:cNvSpPr>
          <p:nvPr/>
        </p:nvSpPr>
        <p:spPr bwMode="auto">
          <a:xfrm>
            <a:off x="2892479" y="3040290"/>
            <a:ext cx="13493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2200">
                <a:solidFill>
                  <a:srgbClr val="404040"/>
                </a:solidFill>
                <a:latin typeface="Museo 500" pitchFamily="-84" charset="0"/>
                <a:ea typeface="MS PGothic" pitchFamily="34" charset="-128"/>
                <a:cs typeface="Museo 500" pitchFamily="-84" charset="0"/>
              </a:defRPr>
            </a:lvl1pPr>
            <a:lvl2pPr marL="742950" indent="-285750" eaLnBrk="0" hangingPunct="0">
              <a:spcBef>
                <a:spcPct val="20000"/>
              </a:spcBef>
              <a:buFont typeface="Arial" pitchFamily="34" charset="0"/>
              <a:buChar char="–"/>
              <a:defRPr sz="2000">
                <a:solidFill>
                  <a:srgbClr val="404040"/>
                </a:solidFill>
                <a:latin typeface="Museo 500" pitchFamily="-84" charset="0"/>
                <a:ea typeface="MS PGothic" pitchFamily="34" charset="-128"/>
                <a:cs typeface="Museo 500" pitchFamily="-84" charset="0"/>
              </a:defRPr>
            </a:lvl2pPr>
            <a:lvl3pPr marL="1143000" indent="-228600" eaLnBrk="0" hangingPunct="0">
              <a:spcBef>
                <a:spcPct val="20000"/>
              </a:spcBef>
              <a:buFont typeface="Arial" pitchFamily="34" charset="0"/>
              <a:buChar char="•"/>
              <a:defRPr>
                <a:solidFill>
                  <a:srgbClr val="404040"/>
                </a:solidFill>
                <a:latin typeface="Museo 500" pitchFamily="-84" charset="0"/>
                <a:ea typeface="MS PGothic" pitchFamily="34" charset="-128"/>
                <a:cs typeface="Museo 500" pitchFamily="-84" charset="0"/>
              </a:defRPr>
            </a:lvl3pPr>
            <a:lvl4pPr marL="1600200" indent="-228600" eaLnBrk="0" hangingPunct="0">
              <a:spcBef>
                <a:spcPct val="20000"/>
              </a:spcBef>
              <a:buFont typeface="Arial" pitchFamily="34" charset="0"/>
              <a:buChar char="–"/>
              <a:defRPr sz="1600">
                <a:solidFill>
                  <a:srgbClr val="404040"/>
                </a:solidFill>
                <a:latin typeface="Museo 500" pitchFamily="-84" charset="0"/>
                <a:ea typeface="MS PGothic" pitchFamily="34" charset="-128"/>
                <a:cs typeface="Museo 500" pitchFamily="-84" charset="0"/>
              </a:defRPr>
            </a:lvl4pPr>
            <a:lvl5pPr marL="2057400" indent="-228600" eaLnBrk="0" hangingPunct="0">
              <a:spcBef>
                <a:spcPct val="20000"/>
              </a:spcBef>
              <a:buFont typeface="Arial" pitchFamily="34" charset="0"/>
              <a:buChar char="»"/>
              <a:defRPr sz="1400">
                <a:solidFill>
                  <a:srgbClr val="404040"/>
                </a:solidFill>
                <a:latin typeface="Museo 500" pitchFamily="-84" charset="0"/>
                <a:ea typeface="MS PGothic" pitchFamily="34" charset="-128"/>
                <a:cs typeface="Museo 500" pitchFamily="-84" charset="0"/>
              </a:defRPr>
            </a:lvl5pPr>
            <a:lvl6pPr marL="2514600" indent="-228600" defTabSz="457200" eaLnBrk="0" fontAlgn="base" hangingPunct="0">
              <a:spcBef>
                <a:spcPct val="20000"/>
              </a:spcBef>
              <a:spcAft>
                <a:spcPct val="0"/>
              </a:spcAft>
              <a:buFont typeface="Arial" pitchFamily="34" charset="0"/>
              <a:buChar char="»"/>
              <a:defRPr sz="1400">
                <a:solidFill>
                  <a:srgbClr val="404040"/>
                </a:solidFill>
                <a:latin typeface="Museo 500" pitchFamily="-84" charset="0"/>
                <a:ea typeface="MS PGothic" pitchFamily="34" charset="-128"/>
                <a:cs typeface="Museo 500" pitchFamily="-84" charset="0"/>
              </a:defRPr>
            </a:lvl6pPr>
            <a:lvl7pPr marL="2971800" indent="-228600" defTabSz="457200" eaLnBrk="0" fontAlgn="base" hangingPunct="0">
              <a:spcBef>
                <a:spcPct val="20000"/>
              </a:spcBef>
              <a:spcAft>
                <a:spcPct val="0"/>
              </a:spcAft>
              <a:buFont typeface="Arial" pitchFamily="34" charset="0"/>
              <a:buChar char="»"/>
              <a:defRPr sz="1400">
                <a:solidFill>
                  <a:srgbClr val="404040"/>
                </a:solidFill>
                <a:latin typeface="Museo 500" pitchFamily="-84" charset="0"/>
                <a:ea typeface="MS PGothic" pitchFamily="34" charset="-128"/>
                <a:cs typeface="Museo 500" pitchFamily="-84" charset="0"/>
              </a:defRPr>
            </a:lvl7pPr>
            <a:lvl8pPr marL="3429000" indent="-228600" defTabSz="457200" eaLnBrk="0" fontAlgn="base" hangingPunct="0">
              <a:spcBef>
                <a:spcPct val="20000"/>
              </a:spcBef>
              <a:spcAft>
                <a:spcPct val="0"/>
              </a:spcAft>
              <a:buFont typeface="Arial" pitchFamily="34" charset="0"/>
              <a:buChar char="»"/>
              <a:defRPr sz="1400">
                <a:solidFill>
                  <a:srgbClr val="404040"/>
                </a:solidFill>
                <a:latin typeface="Museo 500" pitchFamily="-84" charset="0"/>
                <a:ea typeface="MS PGothic" pitchFamily="34" charset="-128"/>
                <a:cs typeface="Museo 500" pitchFamily="-84" charset="0"/>
              </a:defRPr>
            </a:lvl8pPr>
            <a:lvl9pPr marL="3886200" indent="-228600" defTabSz="457200" eaLnBrk="0" fontAlgn="base" hangingPunct="0">
              <a:spcBef>
                <a:spcPct val="20000"/>
              </a:spcBef>
              <a:spcAft>
                <a:spcPct val="0"/>
              </a:spcAft>
              <a:buFont typeface="Arial" pitchFamily="34" charset="0"/>
              <a:buChar char="»"/>
              <a:defRPr sz="1400">
                <a:solidFill>
                  <a:srgbClr val="404040"/>
                </a:solidFill>
                <a:latin typeface="Museo 500" pitchFamily="-84" charset="0"/>
                <a:ea typeface="MS PGothic" pitchFamily="34" charset="-128"/>
                <a:cs typeface="Museo 500" pitchFamily="-84" charset="0"/>
              </a:defRPr>
            </a:lvl9pPr>
          </a:lstStyle>
          <a:p>
            <a:pPr eaLnBrk="1" hangingPunct="1">
              <a:spcBef>
                <a:spcPct val="0"/>
              </a:spcBef>
              <a:buFontTx/>
              <a:buNone/>
            </a:pPr>
            <a:endParaRPr lang="en-GB" altLang="en-US" sz="1800" dirty="0">
              <a:solidFill>
                <a:schemeClr val="tx1"/>
              </a:solidFill>
              <a:latin typeface="Calibri" pitchFamily="34" charset="0"/>
            </a:endParaRPr>
          </a:p>
        </p:txBody>
      </p:sp>
      <p:sp>
        <p:nvSpPr>
          <p:cNvPr id="5" name="Freeform 4"/>
          <p:cNvSpPr/>
          <p:nvPr/>
        </p:nvSpPr>
        <p:spPr>
          <a:xfrm>
            <a:off x="3270910" y="2668135"/>
            <a:ext cx="5901089" cy="855893"/>
          </a:xfrm>
          <a:custGeom>
            <a:avLst/>
            <a:gdLst>
              <a:gd name="connsiteX0" fmla="*/ 0 w 5611649"/>
              <a:gd name="connsiteY0" fmla="*/ 0 h 855893"/>
              <a:gd name="connsiteX1" fmla="*/ 5183703 w 5611649"/>
              <a:gd name="connsiteY1" fmla="*/ 0 h 855893"/>
              <a:gd name="connsiteX2" fmla="*/ 5611649 w 5611649"/>
              <a:gd name="connsiteY2" fmla="*/ 427947 h 855893"/>
              <a:gd name="connsiteX3" fmla="*/ 5183703 w 5611649"/>
              <a:gd name="connsiteY3" fmla="*/ 855893 h 855893"/>
              <a:gd name="connsiteX4" fmla="*/ 0 w 5611649"/>
              <a:gd name="connsiteY4" fmla="*/ 855893 h 855893"/>
              <a:gd name="connsiteX5" fmla="*/ 0 w 5611649"/>
              <a:gd name="connsiteY5" fmla="*/ 0 h 85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1649" h="855893">
                <a:moveTo>
                  <a:pt x="0" y="0"/>
                </a:moveTo>
                <a:lnTo>
                  <a:pt x="5183703" y="0"/>
                </a:lnTo>
                <a:lnTo>
                  <a:pt x="5611649" y="427947"/>
                </a:lnTo>
                <a:lnTo>
                  <a:pt x="5183703" y="855893"/>
                </a:lnTo>
                <a:lnTo>
                  <a:pt x="0" y="855893"/>
                </a:lnTo>
                <a:lnTo>
                  <a:pt x="0" y="0"/>
                </a:lnTo>
                <a:close/>
              </a:path>
            </a:pathLst>
          </a:custGeom>
          <a:solidFill>
            <a:schemeClr val="bg1">
              <a:lumMod val="85000"/>
              <a:alpha val="7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79365" tIns="50800" rIns="264773" bIns="50800" numCol="1" spcCol="1270" anchor="ctr" anchorCtr="0">
            <a:noAutofit/>
          </a:bodyPr>
          <a:lstStyle/>
          <a:p>
            <a:pPr lvl="0" defTabSz="889000">
              <a:lnSpc>
                <a:spcPct val="90000"/>
              </a:lnSpc>
              <a:spcBef>
                <a:spcPct val="0"/>
              </a:spcBef>
              <a:spcAft>
                <a:spcPct val="35000"/>
              </a:spcAft>
            </a:pPr>
            <a:r>
              <a:rPr lang="es-ES" b="1" dirty="0">
                <a:solidFill>
                  <a:schemeClr val="accent1"/>
                </a:solidFill>
                <a:latin typeface="Calibri" panose="020F0502020204030204" pitchFamily="34" charset="0"/>
                <a:cs typeface="Calibri" panose="020F0502020204030204" pitchFamily="34" charset="0"/>
              </a:rPr>
              <a:t>Fomentar sinergias </a:t>
            </a:r>
            <a:r>
              <a:rPr lang="es-ES" b="1" dirty="0">
                <a:solidFill>
                  <a:schemeClr val="tx1"/>
                </a:solidFill>
                <a:latin typeface="Calibri" panose="020F0502020204030204" pitchFamily="34" charset="0"/>
                <a:cs typeface="Calibri" panose="020F0502020204030204" pitchFamily="34" charset="0"/>
              </a:rPr>
              <a:t>y maximizar beneficios entre políticas económicas, sociales y medioambientales</a:t>
            </a:r>
            <a:endParaRPr lang="es-ES_tradnl" b="1" kern="1200" dirty="0">
              <a:solidFill>
                <a:schemeClr val="accent1"/>
              </a:solidFill>
              <a:latin typeface="Calibri" panose="020F0502020204030204" pitchFamily="34" charset="0"/>
              <a:cs typeface="Calibri" panose="020F0502020204030204" pitchFamily="34" charset="0"/>
            </a:endParaRPr>
          </a:p>
        </p:txBody>
      </p:sp>
      <p:sp>
        <p:nvSpPr>
          <p:cNvPr id="6" name="Oval 5"/>
          <p:cNvSpPr/>
          <p:nvPr/>
        </p:nvSpPr>
        <p:spPr>
          <a:xfrm>
            <a:off x="2735977" y="2561148"/>
            <a:ext cx="1069866" cy="1069866"/>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Freeform 6"/>
          <p:cNvSpPr/>
          <p:nvPr/>
        </p:nvSpPr>
        <p:spPr>
          <a:xfrm>
            <a:off x="3582027" y="3951975"/>
            <a:ext cx="5560792" cy="855893"/>
          </a:xfrm>
          <a:custGeom>
            <a:avLst/>
            <a:gdLst>
              <a:gd name="connsiteX0" fmla="*/ 0 w 5300532"/>
              <a:gd name="connsiteY0" fmla="*/ 0 h 855893"/>
              <a:gd name="connsiteX1" fmla="*/ 4872586 w 5300532"/>
              <a:gd name="connsiteY1" fmla="*/ 0 h 855893"/>
              <a:gd name="connsiteX2" fmla="*/ 5300532 w 5300532"/>
              <a:gd name="connsiteY2" fmla="*/ 427947 h 855893"/>
              <a:gd name="connsiteX3" fmla="*/ 4872586 w 5300532"/>
              <a:gd name="connsiteY3" fmla="*/ 855893 h 855893"/>
              <a:gd name="connsiteX4" fmla="*/ 0 w 5300532"/>
              <a:gd name="connsiteY4" fmla="*/ 855893 h 855893"/>
              <a:gd name="connsiteX5" fmla="*/ 0 w 5300532"/>
              <a:gd name="connsiteY5" fmla="*/ 0 h 85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00532" h="855893">
                <a:moveTo>
                  <a:pt x="0" y="0"/>
                </a:moveTo>
                <a:lnTo>
                  <a:pt x="4872586" y="0"/>
                </a:lnTo>
                <a:lnTo>
                  <a:pt x="5300532" y="427947"/>
                </a:lnTo>
                <a:lnTo>
                  <a:pt x="4872586" y="855893"/>
                </a:lnTo>
                <a:lnTo>
                  <a:pt x="0" y="855893"/>
                </a:lnTo>
                <a:lnTo>
                  <a:pt x="0" y="0"/>
                </a:lnTo>
                <a:close/>
              </a:path>
            </a:pathLst>
          </a:custGeom>
          <a:solidFill>
            <a:schemeClr val="bg1">
              <a:lumMod val="85000"/>
              <a:alpha val="7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79365" tIns="50800" rIns="72000" bIns="50800" numCol="1" spcCol="1270" anchor="ctr" anchorCtr="0">
            <a:noAutofit/>
          </a:bodyPr>
          <a:lstStyle/>
          <a:p>
            <a:pPr lvl="0">
              <a:spcBef>
                <a:spcPct val="0"/>
              </a:spcBef>
              <a:defRPr/>
            </a:pPr>
            <a:r>
              <a:rPr lang="es-ES" b="1" dirty="0">
                <a:solidFill>
                  <a:schemeClr val="accent1"/>
                </a:solidFill>
                <a:latin typeface="Calibri" panose="020F0502020204030204" pitchFamily="34" charset="0"/>
                <a:cs typeface="Calibri" panose="020F0502020204030204" pitchFamily="34" charset="0"/>
              </a:rPr>
              <a:t>Conciliar objetivos </a:t>
            </a:r>
            <a:r>
              <a:rPr lang="es-ES" b="1" dirty="0">
                <a:solidFill>
                  <a:schemeClr val="tx1"/>
                </a:solidFill>
                <a:latin typeface="Calibri" panose="020F0502020204030204" pitchFamily="34" charset="0"/>
                <a:cs typeface="Calibri" panose="020F0502020204030204" pitchFamily="34" charset="0"/>
              </a:rPr>
              <a:t>de la política domestica con objetivos acordados internacionalmente</a:t>
            </a:r>
            <a:endParaRPr lang="es-ES_tradnl" b="1" u="none" kern="1200" dirty="0">
              <a:solidFill>
                <a:schemeClr val="accent1"/>
              </a:solidFill>
              <a:latin typeface="Calibri" panose="020F0502020204030204" pitchFamily="34" charset="0"/>
              <a:cs typeface="Calibri" panose="020F0502020204030204" pitchFamily="34" charset="0"/>
            </a:endParaRPr>
          </a:p>
        </p:txBody>
      </p:sp>
      <p:sp>
        <p:nvSpPr>
          <p:cNvPr id="8" name="Oval 7"/>
          <p:cNvSpPr/>
          <p:nvPr/>
        </p:nvSpPr>
        <p:spPr>
          <a:xfrm>
            <a:off x="3047094" y="3844988"/>
            <a:ext cx="1069866" cy="1069866"/>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Freeform 8"/>
          <p:cNvSpPr/>
          <p:nvPr/>
        </p:nvSpPr>
        <p:spPr>
          <a:xfrm>
            <a:off x="3270911" y="5235814"/>
            <a:ext cx="5901088" cy="855893"/>
          </a:xfrm>
          <a:custGeom>
            <a:avLst/>
            <a:gdLst>
              <a:gd name="connsiteX0" fmla="*/ 0 w 5611649"/>
              <a:gd name="connsiteY0" fmla="*/ 0 h 855893"/>
              <a:gd name="connsiteX1" fmla="*/ 5183703 w 5611649"/>
              <a:gd name="connsiteY1" fmla="*/ 0 h 855893"/>
              <a:gd name="connsiteX2" fmla="*/ 5611649 w 5611649"/>
              <a:gd name="connsiteY2" fmla="*/ 427947 h 855893"/>
              <a:gd name="connsiteX3" fmla="*/ 5183703 w 5611649"/>
              <a:gd name="connsiteY3" fmla="*/ 855893 h 855893"/>
              <a:gd name="connsiteX4" fmla="*/ 0 w 5611649"/>
              <a:gd name="connsiteY4" fmla="*/ 855893 h 855893"/>
              <a:gd name="connsiteX5" fmla="*/ 0 w 5611649"/>
              <a:gd name="connsiteY5" fmla="*/ 0 h 85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1649" h="855893">
                <a:moveTo>
                  <a:pt x="0" y="0"/>
                </a:moveTo>
                <a:lnTo>
                  <a:pt x="5183703" y="0"/>
                </a:lnTo>
                <a:lnTo>
                  <a:pt x="5611649" y="427947"/>
                </a:lnTo>
                <a:lnTo>
                  <a:pt x="5183703" y="855893"/>
                </a:lnTo>
                <a:lnTo>
                  <a:pt x="0" y="855893"/>
                </a:lnTo>
                <a:lnTo>
                  <a:pt x="0" y="0"/>
                </a:lnTo>
                <a:close/>
              </a:path>
            </a:pathLst>
          </a:custGeom>
          <a:solidFill>
            <a:schemeClr val="bg1">
              <a:lumMod val="85000"/>
              <a:alpha val="7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79365" tIns="50800" rIns="264773" bIns="50800" numCol="1" spcCol="1270" anchor="ctr" anchorCtr="0">
            <a:noAutofit/>
          </a:bodyPr>
          <a:lstStyle/>
          <a:p>
            <a:pPr lvl="0" defTabSz="889000">
              <a:lnSpc>
                <a:spcPct val="90000"/>
              </a:lnSpc>
              <a:spcBef>
                <a:spcPct val="0"/>
              </a:spcBef>
              <a:spcAft>
                <a:spcPct val="35000"/>
              </a:spcAft>
            </a:pPr>
            <a:r>
              <a:rPr lang="es-ES" b="1" dirty="0">
                <a:solidFill>
                  <a:schemeClr val="accent1"/>
                </a:solidFill>
                <a:latin typeface="Calibri" panose="020F0502020204030204" pitchFamily="34" charset="0"/>
                <a:cs typeface="Calibri" panose="020F0502020204030204" pitchFamily="34" charset="0"/>
              </a:rPr>
              <a:t>Anticipar y abordar los impactos </a:t>
            </a:r>
            <a:r>
              <a:rPr lang="es-ES" b="1" dirty="0">
                <a:solidFill>
                  <a:schemeClr val="tx1"/>
                </a:solidFill>
                <a:latin typeface="Calibri" panose="020F0502020204030204" pitchFamily="34" charset="0"/>
                <a:cs typeface="Calibri" panose="020F0502020204030204" pitchFamily="34" charset="0"/>
              </a:rPr>
              <a:t>transfronterizos y de largo plazo de las políticas.</a:t>
            </a:r>
            <a:endParaRPr lang="es-ES_tradnl" b="1" u="none" kern="1200" dirty="0">
              <a:solidFill>
                <a:schemeClr val="accent1"/>
              </a:solidFill>
              <a:latin typeface="Calibri" panose="020F0502020204030204" pitchFamily="34" charset="0"/>
              <a:cs typeface="Calibri" panose="020F0502020204030204" pitchFamily="34" charset="0"/>
            </a:endParaRPr>
          </a:p>
        </p:txBody>
      </p:sp>
      <p:sp>
        <p:nvSpPr>
          <p:cNvPr id="10" name="Oval 9"/>
          <p:cNvSpPr/>
          <p:nvPr/>
        </p:nvSpPr>
        <p:spPr>
          <a:xfrm>
            <a:off x="2735977" y="5128827"/>
            <a:ext cx="1069866" cy="1069866"/>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1" name="Rectangle 10"/>
          <p:cNvSpPr/>
          <p:nvPr/>
        </p:nvSpPr>
        <p:spPr>
          <a:xfrm rot="16200000">
            <a:off x="815380" y="4149088"/>
            <a:ext cx="3637547" cy="461665"/>
          </a:xfrm>
          <a:prstGeom prst="rect">
            <a:avLst/>
          </a:prstGeom>
        </p:spPr>
        <p:txBody>
          <a:bodyPr wrap="square">
            <a:spAutoFit/>
          </a:bodyPr>
          <a:lstStyle/>
          <a:p>
            <a:pPr algn="ctr">
              <a:defRPr/>
            </a:pPr>
            <a:r>
              <a:rPr lang="es-ES_tradnl" sz="2400" b="1" dirty="0">
                <a:solidFill>
                  <a:schemeClr val="accent1"/>
                </a:solidFill>
                <a:latin typeface="Calibri" panose="020F0502020204030204" pitchFamily="34" charset="0"/>
                <a:cs typeface="Calibri" panose="020F0502020204030204" pitchFamily="34" charset="0"/>
              </a:rPr>
              <a:t>Objetivos</a:t>
            </a:r>
            <a:endParaRPr lang="es-ES_tradnl" sz="1400" b="1" dirty="0">
              <a:solidFill>
                <a:schemeClr val="accent1"/>
              </a:solidFill>
              <a:latin typeface="Calibri" panose="020F0502020204030204" pitchFamily="34" charset="0"/>
              <a:cs typeface="Calibri" panose="020F0502020204030204" pitchFamily="34" charset="0"/>
            </a:endParaRPr>
          </a:p>
        </p:txBody>
      </p:sp>
      <p:sp>
        <p:nvSpPr>
          <p:cNvPr id="12" name="TextBox 11"/>
          <p:cNvSpPr txBox="1"/>
          <p:nvPr/>
        </p:nvSpPr>
        <p:spPr>
          <a:xfrm>
            <a:off x="756350" y="6456618"/>
            <a:ext cx="10039273" cy="261610"/>
          </a:xfrm>
          <a:prstGeom prst="rect">
            <a:avLst/>
          </a:prstGeom>
          <a:noFill/>
        </p:spPr>
        <p:txBody>
          <a:bodyPr wrap="square" rtlCol="0">
            <a:spAutoFit/>
          </a:bodyPr>
          <a:lstStyle/>
          <a:p>
            <a:r>
              <a:rPr lang="en-GB" sz="1100" dirty="0">
                <a:latin typeface="Arial Narrow" panose="020B0606020202030204" pitchFamily="34" charset="0"/>
              </a:rPr>
              <a:t>Fuente: </a:t>
            </a:r>
            <a:r>
              <a:rPr lang="en-US" sz="1100" dirty="0">
                <a:latin typeface="Arial Narrow" panose="020B0606020202030204" pitchFamily="34" charset="0"/>
              </a:rPr>
              <a:t>OECD (2016), Better Policies for Sustainable Development 2016: A New Framework for Policy Coherence, OECD Publishing, Paris: </a:t>
            </a:r>
            <a:r>
              <a:rPr lang="en-US" sz="1100" dirty="0">
                <a:latin typeface="Arial Narrow" panose="020B0606020202030204" pitchFamily="34" charset="0"/>
                <a:hlinkClick r:id="rId3"/>
              </a:rPr>
              <a:t>http://dx.doi.org/10.1787/9789264256996-en</a:t>
            </a:r>
            <a:r>
              <a:rPr lang="en-US" sz="1100" dirty="0">
                <a:latin typeface="Arial Narrow" panose="020B0606020202030204" pitchFamily="34" charset="0"/>
              </a:rPr>
              <a:t> </a:t>
            </a:r>
            <a:endParaRPr lang="en-GB" sz="1100" dirty="0">
              <a:latin typeface="Arial Narrow" panose="020B0606020202030204" pitchFamily="34" charset="0"/>
            </a:endParaRPr>
          </a:p>
        </p:txBody>
      </p:sp>
      <p:sp>
        <p:nvSpPr>
          <p:cNvPr id="13" name="TextBox 12"/>
          <p:cNvSpPr txBox="1"/>
          <p:nvPr/>
        </p:nvSpPr>
        <p:spPr>
          <a:xfrm>
            <a:off x="3016871" y="2802398"/>
            <a:ext cx="482737" cy="523220"/>
          </a:xfrm>
          <a:prstGeom prst="rect">
            <a:avLst/>
          </a:prstGeom>
          <a:noFill/>
        </p:spPr>
        <p:txBody>
          <a:bodyPr wrap="square" rtlCol="0">
            <a:spAutoFit/>
          </a:bodyPr>
          <a:lstStyle/>
          <a:p>
            <a:pPr algn="ctr"/>
            <a:r>
              <a:rPr lang="en-GB" sz="2800" b="1" dirty="0">
                <a:solidFill>
                  <a:schemeClr val="accent1"/>
                </a:solidFill>
                <a:latin typeface="Calibri" panose="020F0502020204030204" pitchFamily="34" charset="0"/>
                <a:cs typeface="Calibri" panose="020F0502020204030204" pitchFamily="34" charset="0"/>
              </a:rPr>
              <a:t>1</a:t>
            </a:r>
            <a:endParaRPr lang="en-GB" b="1" dirty="0">
              <a:solidFill>
                <a:schemeClr val="accent1"/>
              </a:solidFill>
              <a:latin typeface="Calibri" panose="020F0502020204030204" pitchFamily="34" charset="0"/>
              <a:cs typeface="Calibri" panose="020F0502020204030204" pitchFamily="34" charset="0"/>
            </a:endParaRPr>
          </a:p>
        </p:txBody>
      </p:sp>
      <p:sp>
        <p:nvSpPr>
          <p:cNvPr id="14" name="TextBox 13"/>
          <p:cNvSpPr txBox="1"/>
          <p:nvPr/>
        </p:nvSpPr>
        <p:spPr>
          <a:xfrm>
            <a:off x="3332162" y="4103463"/>
            <a:ext cx="482737" cy="523220"/>
          </a:xfrm>
          <a:prstGeom prst="rect">
            <a:avLst/>
          </a:prstGeom>
          <a:noFill/>
        </p:spPr>
        <p:txBody>
          <a:bodyPr wrap="square" rtlCol="0">
            <a:spAutoFit/>
          </a:bodyPr>
          <a:lstStyle/>
          <a:p>
            <a:pPr algn="ctr"/>
            <a:r>
              <a:rPr lang="en-GB" sz="2800" b="1" dirty="0">
                <a:solidFill>
                  <a:schemeClr val="accent1"/>
                </a:solidFill>
                <a:latin typeface="Calibri" panose="020F0502020204030204" pitchFamily="34" charset="0"/>
                <a:cs typeface="Calibri" panose="020F0502020204030204" pitchFamily="34" charset="0"/>
              </a:rPr>
              <a:t>2</a:t>
            </a:r>
            <a:endParaRPr lang="en-GB" b="1" dirty="0">
              <a:solidFill>
                <a:schemeClr val="accent1"/>
              </a:solidFill>
              <a:latin typeface="Calibri" panose="020F0502020204030204" pitchFamily="34" charset="0"/>
              <a:cs typeface="Calibri" panose="020F0502020204030204" pitchFamily="34" charset="0"/>
            </a:endParaRPr>
          </a:p>
        </p:txBody>
      </p:sp>
      <p:sp>
        <p:nvSpPr>
          <p:cNvPr id="15" name="TextBox 14"/>
          <p:cNvSpPr txBox="1"/>
          <p:nvPr/>
        </p:nvSpPr>
        <p:spPr>
          <a:xfrm>
            <a:off x="3006051" y="5397902"/>
            <a:ext cx="482737" cy="523220"/>
          </a:xfrm>
          <a:prstGeom prst="rect">
            <a:avLst/>
          </a:prstGeom>
          <a:noFill/>
        </p:spPr>
        <p:txBody>
          <a:bodyPr wrap="square" rtlCol="0">
            <a:spAutoFit/>
          </a:bodyPr>
          <a:lstStyle/>
          <a:p>
            <a:pPr algn="ctr"/>
            <a:r>
              <a:rPr lang="en-GB" sz="2800" b="1" dirty="0">
                <a:solidFill>
                  <a:schemeClr val="accent1"/>
                </a:solidFill>
                <a:latin typeface="Calibri" panose="020F0502020204030204" pitchFamily="34" charset="0"/>
                <a:cs typeface="Calibri" panose="020F0502020204030204" pitchFamily="34" charset="0"/>
              </a:rPr>
              <a:t>3</a:t>
            </a:r>
            <a:endParaRPr lang="en-GB" b="1" dirty="0">
              <a:solidFill>
                <a:schemeClr val="accent1"/>
              </a:solidFill>
              <a:latin typeface="Calibri" panose="020F0502020204030204" pitchFamily="34" charset="0"/>
              <a:cs typeface="Calibri" panose="020F0502020204030204" pitchFamily="34" charset="0"/>
            </a:endParaRPr>
          </a:p>
        </p:txBody>
      </p:sp>
      <p:sp>
        <p:nvSpPr>
          <p:cNvPr id="18" name="Rectangle 17"/>
          <p:cNvSpPr/>
          <p:nvPr/>
        </p:nvSpPr>
        <p:spPr>
          <a:xfrm>
            <a:off x="681134" y="1451049"/>
            <a:ext cx="10646865" cy="1015663"/>
          </a:xfrm>
          <a:prstGeom prst="rect">
            <a:avLst/>
          </a:prstGeom>
        </p:spPr>
        <p:txBody>
          <a:bodyPr wrap="square">
            <a:spAutoFit/>
          </a:bodyPr>
          <a:lstStyle/>
          <a:p>
            <a:pPr>
              <a:defRPr/>
            </a:pPr>
            <a:r>
              <a:rPr lang="es-ES" sz="2000" dirty="0">
                <a:solidFill>
                  <a:schemeClr val="bg2">
                    <a:lumMod val="10000"/>
                  </a:schemeClr>
                </a:solidFill>
                <a:latin typeface="Calibri" panose="020F0502020204030204" pitchFamily="34" charset="0"/>
                <a:cs typeface="Calibri" panose="020F0502020204030204" pitchFamily="34" charset="0"/>
              </a:rPr>
              <a:t>La CPDS es: un enfoque y una herramienta de política para integrar las dimensiones económica, social y medioambiental del desarrollo sostenible a través de la formulación de políticas nacionales e internacionales.</a:t>
            </a:r>
            <a:endParaRPr lang="es-ES_tradnl" sz="2000" dirty="0">
              <a:solidFill>
                <a:schemeClr val="bg2">
                  <a:lumMod val="10000"/>
                </a:schemeClr>
              </a:solidFill>
              <a:latin typeface="Calibri" panose="020F0502020204030204" pitchFamily="34" charset="0"/>
              <a:cs typeface="Calibri" panose="020F0502020204030204" pitchFamily="34"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6350" y="3154625"/>
            <a:ext cx="1467908" cy="2406995"/>
          </a:xfrm>
          <a:prstGeom prst="rect">
            <a:avLst/>
          </a:prstGeom>
        </p:spPr>
      </p:pic>
      <p:pic>
        <p:nvPicPr>
          <p:cNvPr id="21" name="Picture 2" descr="http://www.itd.upm.es/wp-content/uploads/2015/10/ODS_SDG_vertica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81286" y="2631648"/>
            <a:ext cx="2312777" cy="3179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339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par>
                          <p:cTn id="57" fill="hold">
                            <p:stCondLst>
                              <p:cond delay="500"/>
                            </p:stCondLst>
                            <p:childTnLst>
                              <p:par>
                                <p:cTn id="58" presetID="10" presetClass="entr" presetSubtype="0" fill="hold" nodeType="after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1" grpId="0"/>
      <p:bldP spid="12" grpId="0"/>
      <p:bldP spid="13" grpId="0"/>
      <p:bldP spid="14" grpId="0"/>
      <p:bldP spid="1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Principales elementos para mejorar la coherencia</a:t>
            </a:r>
            <a:endParaRPr lang="en-GB" dirty="0"/>
          </a:p>
        </p:txBody>
      </p:sp>
      <p:sp>
        <p:nvSpPr>
          <p:cNvPr id="20" name="Rounded Rectangle 19"/>
          <p:cNvSpPr/>
          <p:nvPr/>
        </p:nvSpPr>
        <p:spPr>
          <a:xfrm>
            <a:off x="881378" y="1445241"/>
            <a:ext cx="2106200" cy="962703"/>
          </a:xfrm>
          <a:prstGeom prst="roundRect">
            <a:avLst/>
          </a:prstGeom>
          <a:solidFill>
            <a:schemeClr val="accent1"/>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6000" tIns="36000" rIns="36000" bIns="36000" numCol="1" spcCol="1270" anchor="ctr" anchorCtr="0">
            <a:noAutofit/>
          </a:bodyPr>
          <a:lstStyle/>
          <a:p>
            <a:pPr algn="ctr" defTabSz="466725">
              <a:lnSpc>
                <a:spcPct val="90000"/>
              </a:lnSpc>
              <a:spcBef>
                <a:spcPct val="0"/>
              </a:spcBef>
              <a:spcAft>
                <a:spcPct val="35000"/>
              </a:spcAft>
            </a:pPr>
            <a:r>
              <a:rPr lang="es-ES_tradnl" b="1" dirty="0">
                <a:solidFill>
                  <a:prstClr val="white"/>
                </a:solidFill>
                <a:latin typeface="Arial Narrow" panose="020B0606020202030204" pitchFamily="34" charset="0"/>
              </a:rPr>
              <a:t>Mecanismos Institucionales</a:t>
            </a:r>
          </a:p>
        </p:txBody>
      </p:sp>
      <p:sp>
        <p:nvSpPr>
          <p:cNvPr id="21" name="Freeform 20"/>
          <p:cNvSpPr/>
          <p:nvPr/>
        </p:nvSpPr>
        <p:spPr>
          <a:xfrm>
            <a:off x="3100739" y="1718948"/>
            <a:ext cx="505488" cy="385081"/>
          </a:xfrm>
          <a:custGeom>
            <a:avLst/>
            <a:gdLst>
              <a:gd name="connsiteX0" fmla="*/ 80427 w 606770"/>
              <a:gd name="connsiteY0" fmla="*/ 232029 h 606770"/>
              <a:gd name="connsiteX1" fmla="*/ 232029 w 606770"/>
              <a:gd name="connsiteY1" fmla="*/ 232029 h 606770"/>
              <a:gd name="connsiteX2" fmla="*/ 232029 w 606770"/>
              <a:gd name="connsiteY2" fmla="*/ 80427 h 606770"/>
              <a:gd name="connsiteX3" fmla="*/ 374741 w 606770"/>
              <a:gd name="connsiteY3" fmla="*/ 80427 h 606770"/>
              <a:gd name="connsiteX4" fmla="*/ 374741 w 606770"/>
              <a:gd name="connsiteY4" fmla="*/ 232029 h 606770"/>
              <a:gd name="connsiteX5" fmla="*/ 526343 w 606770"/>
              <a:gd name="connsiteY5" fmla="*/ 232029 h 606770"/>
              <a:gd name="connsiteX6" fmla="*/ 526343 w 606770"/>
              <a:gd name="connsiteY6" fmla="*/ 374741 h 606770"/>
              <a:gd name="connsiteX7" fmla="*/ 374741 w 606770"/>
              <a:gd name="connsiteY7" fmla="*/ 374741 h 606770"/>
              <a:gd name="connsiteX8" fmla="*/ 374741 w 606770"/>
              <a:gd name="connsiteY8" fmla="*/ 526343 h 606770"/>
              <a:gd name="connsiteX9" fmla="*/ 232029 w 606770"/>
              <a:gd name="connsiteY9" fmla="*/ 526343 h 606770"/>
              <a:gd name="connsiteX10" fmla="*/ 232029 w 606770"/>
              <a:gd name="connsiteY10" fmla="*/ 374741 h 606770"/>
              <a:gd name="connsiteX11" fmla="*/ 80427 w 606770"/>
              <a:gd name="connsiteY11" fmla="*/ 374741 h 606770"/>
              <a:gd name="connsiteX12" fmla="*/ 80427 w 606770"/>
              <a:gd name="connsiteY12" fmla="*/ 232029 h 60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6770" h="606770">
                <a:moveTo>
                  <a:pt x="80427" y="232029"/>
                </a:moveTo>
                <a:lnTo>
                  <a:pt x="232029" y="232029"/>
                </a:lnTo>
                <a:lnTo>
                  <a:pt x="232029" y="80427"/>
                </a:lnTo>
                <a:lnTo>
                  <a:pt x="374741" y="80427"/>
                </a:lnTo>
                <a:lnTo>
                  <a:pt x="374741" y="232029"/>
                </a:lnTo>
                <a:lnTo>
                  <a:pt x="526343" y="232029"/>
                </a:lnTo>
                <a:lnTo>
                  <a:pt x="526343" y="374741"/>
                </a:lnTo>
                <a:lnTo>
                  <a:pt x="374741" y="374741"/>
                </a:lnTo>
                <a:lnTo>
                  <a:pt x="374741" y="526343"/>
                </a:lnTo>
                <a:lnTo>
                  <a:pt x="232029" y="526343"/>
                </a:lnTo>
                <a:lnTo>
                  <a:pt x="232029" y="374741"/>
                </a:lnTo>
                <a:lnTo>
                  <a:pt x="80427" y="374741"/>
                </a:lnTo>
                <a:lnTo>
                  <a:pt x="80427" y="2320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spcFirstLastPara="0" vert="horz" wrap="square" lIns="80427" tIns="232029" rIns="80427" bIns="232029" numCol="1" spcCol="1270" anchor="ctr" anchorCtr="0">
            <a:noAutofit/>
          </a:bodyPr>
          <a:lstStyle/>
          <a:p>
            <a:pPr algn="ctr" defTabSz="355600">
              <a:lnSpc>
                <a:spcPct val="90000"/>
              </a:lnSpc>
              <a:spcBef>
                <a:spcPct val="0"/>
              </a:spcBef>
              <a:spcAft>
                <a:spcPct val="35000"/>
              </a:spcAft>
            </a:pPr>
            <a:endParaRPr lang="en-GB" sz="800" dirty="0">
              <a:solidFill>
                <a:prstClr val="black">
                  <a:hueOff val="0"/>
                  <a:satOff val="0"/>
                  <a:lumOff val="0"/>
                  <a:alphaOff val="0"/>
                </a:prstClr>
              </a:solidFill>
              <a:latin typeface="Arial Narrow" panose="020B0606020202030204" pitchFamily="34" charset="0"/>
            </a:endParaRPr>
          </a:p>
        </p:txBody>
      </p:sp>
      <p:sp>
        <p:nvSpPr>
          <p:cNvPr id="22" name="Rounded Rectangle 21"/>
          <p:cNvSpPr/>
          <p:nvPr/>
        </p:nvSpPr>
        <p:spPr>
          <a:xfrm>
            <a:off x="3707841" y="1445220"/>
            <a:ext cx="2106200" cy="962703"/>
          </a:xfrm>
          <a:prstGeom prst="roundRect">
            <a:avLst/>
          </a:prstGeom>
          <a:solidFill>
            <a:schemeClr val="accent1"/>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6000" tIns="36000" rIns="36000" bIns="36000" numCol="1" spcCol="1270" anchor="ctr" anchorCtr="0">
            <a:noAutofit/>
          </a:bodyPr>
          <a:lstStyle/>
          <a:p>
            <a:pPr lvl="0" algn="ctr" defTabSz="444500">
              <a:lnSpc>
                <a:spcPct val="90000"/>
              </a:lnSpc>
              <a:spcBef>
                <a:spcPct val="0"/>
              </a:spcBef>
              <a:spcAft>
                <a:spcPct val="35000"/>
              </a:spcAft>
            </a:pPr>
            <a:r>
              <a:rPr lang="es-ES_tradnl" b="1" dirty="0">
                <a:solidFill>
                  <a:schemeClr val="bg1"/>
                </a:solidFill>
                <a:latin typeface="Calibri" panose="020F0502020204030204" pitchFamily="34" charset="0"/>
                <a:cs typeface="Calibri" panose="020F0502020204030204" pitchFamily="34" charset="0"/>
              </a:rPr>
              <a:t>Interacciones entre políticas</a:t>
            </a:r>
          </a:p>
        </p:txBody>
      </p:sp>
      <p:sp>
        <p:nvSpPr>
          <p:cNvPr id="23" name="Freeform 22"/>
          <p:cNvSpPr/>
          <p:nvPr/>
        </p:nvSpPr>
        <p:spPr>
          <a:xfrm>
            <a:off x="5965434" y="1718948"/>
            <a:ext cx="505488" cy="385081"/>
          </a:xfrm>
          <a:custGeom>
            <a:avLst/>
            <a:gdLst>
              <a:gd name="connsiteX0" fmla="*/ 80427 w 606770"/>
              <a:gd name="connsiteY0" fmla="*/ 232029 h 606770"/>
              <a:gd name="connsiteX1" fmla="*/ 232029 w 606770"/>
              <a:gd name="connsiteY1" fmla="*/ 232029 h 606770"/>
              <a:gd name="connsiteX2" fmla="*/ 232029 w 606770"/>
              <a:gd name="connsiteY2" fmla="*/ 80427 h 606770"/>
              <a:gd name="connsiteX3" fmla="*/ 374741 w 606770"/>
              <a:gd name="connsiteY3" fmla="*/ 80427 h 606770"/>
              <a:gd name="connsiteX4" fmla="*/ 374741 w 606770"/>
              <a:gd name="connsiteY4" fmla="*/ 232029 h 606770"/>
              <a:gd name="connsiteX5" fmla="*/ 526343 w 606770"/>
              <a:gd name="connsiteY5" fmla="*/ 232029 h 606770"/>
              <a:gd name="connsiteX6" fmla="*/ 526343 w 606770"/>
              <a:gd name="connsiteY6" fmla="*/ 374741 h 606770"/>
              <a:gd name="connsiteX7" fmla="*/ 374741 w 606770"/>
              <a:gd name="connsiteY7" fmla="*/ 374741 h 606770"/>
              <a:gd name="connsiteX8" fmla="*/ 374741 w 606770"/>
              <a:gd name="connsiteY8" fmla="*/ 526343 h 606770"/>
              <a:gd name="connsiteX9" fmla="*/ 232029 w 606770"/>
              <a:gd name="connsiteY9" fmla="*/ 526343 h 606770"/>
              <a:gd name="connsiteX10" fmla="*/ 232029 w 606770"/>
              <a:gd name="connsiteY10" fmla="*/ 374741 h 606770"/>
              <a:gd name="connsiteX11" fmla="*/ 80427 w 606770"/>
              <a:gd name="connsiteY11" fmla="*/ 374741 h 606770"/>
              <a:gd name="connsiteX12" fmla="*/ 80427 w 606770"/>
              <a:gd name="connsiteY12" fmla="*/ 232029 h 60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6770" h="606770">
                <a:moveTo>
                  <a:pt x="80427" y="232029"/>
                </a:moveTo>
                <a:lnTo>
                  <a:pt x="232029" y="232029"/>
                </a:lnTo>
                <a:lnTo>
                  <a:pt x="232029" y="80427"/>
                </a:lnTo>
                <a:lnTo>
                  <a:pt x="374741" y="80427"/>
                </a:lnTo>
                <a:lnTo>
                  <a:pt x="374741" y="232029"/>
                </a:lnTo>
                <a:lnTo>
                  <a:pt x="526343" y="232029"/>
                </a:lnTo>
                <a:lnTo>
                  <a:pt x="526343" y="374741"/>
                </a:lnTo>
                <a:lnTo>
                  <a:pt x="374741" y="374741"/>
                </a:lnTo>
                <a:lnTo>
                  <a:pt x="374741" y="526343"/>
                </a:lnTo>
                <a:lnTo>
                  <a:pt x="232029" y="526343"/>
                </a:lnTo>
                <a:lnTo>
                  <a:pt x="232029" y="374741"/>
                </a:lnTo>
                <a:lnTo>
                  <a:pt x="80427" y="374741"/>
                </a:lnTo>
                <a:lnTo>
                  <a:pt x="80427" y="2320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spcFirstLastPara="0" vert="horz" wrap="square" lIns="80427" tIns="232029" rIns="80427" bIns="232029" numCol="1" spcCol="1270" anchor="ctr" anchorCtr="0">
            <a:noAutofit/>
          </a:bodyPr>
          <a:lstStyle/>
          <a:p>
            <a:pPr algn="ctr" defTabSz="355600">
              <a:lnSpc>
                <a:spcPct val="90000"/>
              </a:lnSpc>
              <a:spcBef>
                <a:spcPct val="0"/>
              </a:spcBef>
              <a:spcAft>
                <a:spcPct val="35000"/>
              </a:spcAft>
            </a:pPr>
            <a:endParaRPr lang="en-GB" sz="800" dirty="0">
              <a:solidFill>
                <a:prstClr val="black">
                  <a:hueOff val="0"/>
                  <a:satOff val="0"/>
                  <a:lumOff val="0"/>
                  <a:alphaOff val="0"/>
                </a:prstClr>
              </a:solidFill>
              <a:latin typeface="Arial Narrow" panose="020B0606020202030204" pitchFamily="34" charset="0"/>
            </a:endParaRPr>
          </a:p>
        </p:txBody>
      </p:sp>
      <p:sp>
        <p:nvSpPr>
          <p:cNvPr id="24" name="Rounded Rectangle 23"/>
          <p:cNvSpPr/>
          <p:nvPr/>
        </p:nvSpPr>
        <p:spPr>
          <a:xfrm>
            <a:off x="6555238" y="1445241"/>
            <a:ext cx="2106200" cy="962703"/>
          </a:xfrm>
          <a:prstGeom prst="roundRect">
            <a:avLst/>
          </a:prstGeom>
          <a:solidFill>
            <a:schemeClr val="accent1"/>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6000" tIns="36000" rIns="36000" bIns="36000" numCol="1" spcCol="1270" anchor="ctr" anchorCtr="0">
            <a:noAutofit/>
          </a:bodyPr>
          <a:lstStyle/>
          <a:p>
            <a:pPr lvl="0" algn="ctr" defTabSz="444500">
              <a:lnSpc>
                <a:spcPct val="90000"/>
              </a:lnSpc>
              <a:spcBef>
                <a:spcPct val="0"/>
              </a:spcBef>
              <a:spcAft>
                <a:spcPct val="35000"/>
              </a:spcAft>
            </a:pPr>
            <a:r>
              <a:rPr lang="es-ES_tradnl" b="1" dirty="0">
                <a:solidFill>
                  <a:schemeClr val="bg1"/>
                </a:solidFill>
                <a:latin typeface="Calibri" panose="020F0502020204030204" pitchFamily="34" charset="0"/>
                <a:cs typeface="Calibri" panose="020F0502020204030204" pitchFamily="34" charset="0"/>
              </a:rPr>
              <a:t>Impactos</a:t>
            </a:r>
          </a:p>
        </p:txBody>
      </p:sp>
      <p:sp>
        <p:nvSpPr>
          <p:cNvPr id="25" name="Freeform 24"/>
          <p:cNvSpPr/>
          <p:nvPr/>
        </p:nvSpPr>
        <p:spPr>
          <a:xfrm>
            <a:off x="8661728" y="1718948"/>
            <a:ext cx="505488" cy="385081"/>
          </a:xfrm>
          <a:custGeom>
            <a:avLst/>
            <a:gdLst>
              <a:gd name="connsiteX0" fmla="*/ 80427 w 606770"/>
              <a:gd name="connsiteY0" fmla="*/ 124995 h 606770"/>
              <a:gd name="connsiteX1" fmla="*/ 526343 w 606770"/>
              <a:gd name="connsiteY1" fmla="*/ 124995 h 606770"/>
              <a:gd name="connsiteX2" fmla="*/ 526343 w 606770"/>
              <a:gd name="connsiteY2" fmla="*/ 267707 h 606770"/>
              <a:gd name="connsiteX3" fmla="*/ 80427 w 606770"/>
              <a:gd name="connsiteY3" fmla="*/ 267707 h 606770"/>
              <a:gd name="connsiteX4" fmla="*/ 80427 w 606770"/>
              <a:gd name="connsiteY4" fmla="*/ 124995 h 606770"/>
              <a:gd name="connsiteX5" fmla="*/ 80427 w 606770"/>
              <a:gd name="connsiteY5" fmla="*/ 339063 h 606770"/>
              <a:gd name="connsiteX6" fmla="*/ 526343 w 606770"/>
              <a:gd name="connsiteY6" fmla="*/ 339063 h 606770"/>
              <a:gd name="connsiteX7" fmla="*/ 526343 w 606770"/>
              <a:gd name="connsiteY7" fmla="*/ 481775 h 606770"/>
              <a:gd name="connsiteX8" fmla="*/ 80427 w 606770"/>
              <a:gd name="connsiteY8" fmla="*/ 481775 h 606770"/>
              <a:gd name="connsiteX9" fmla="*/ 80427 w 606770"/>
              <a:gd name="connsiteY9" fmla="*/ 339063 h 60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6770" h="606770">
                <a:moveTo>
                  <a:pt x="80427" y="124995"/>
                </a:moveTo>
                <a:lnTo>
                  <a:pt x="526343" y="124995"/>
                </a:lnTo>
                <a:lnTo>
                  <a:pt x="526343" y="267707"/>
                </a:lnTo>
                <a:lnTo>
                  <a:pt x="80427" y="267707"/>
                </a:lnTo>
                <a:lnTo>
                  <a:pt x="80427" y="124995"/>
                </a:lnTo>
                <a:close/>
                <a:moveTo>
                  <a:pt x="80427" y="339063"/>
                </a:moveTo>
                <a:lnTo>
                  <a:pt x="526343" y="339063"/>
                </a:lnTo>
                <a:lnTo>
                  <a:pt x="526343" y="481775"/>
                </a:lnTo>
                <a:lnTo>
                  <a:pt x="80427" y="481775"/>
                </a:lnTo>
                <a:lnTo>
                  <a:pt x="80427" y="339063"/>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spcFirstLastPara="0" vert="horz" wrap="square" lIns="80427" tIns="124995" rIns="80427" bIns="124995" numCol="1" spcCol="1270" anchor="ctr" anchorCtr="0">
            <a:noAutofit/>
          </a:bodyPr>
          <a:lstStyle/>
          <a:p>
            <a:pPr algn="ctr" defTabSz="355600">
              <a:lnSpc>
                <a:spcPct val="90000"/>
              </a:lnSpc>
              <a:spcBef>
                <a:spcPct val="0"/>
              </a:spcBef>
              <a:spcAft>
                <a:spcPct val="35000"/>
              </a:spcAft>
            </a:pPr>
            <a:endParaRPr lang="en-GB" sz="800" dirty="0">
              <a:solidFill>
                <a:prstClr val="black">
                  <a:hueOff val="0"/>
                  <a:satOff val="0"/>
                  <a:lumOff val="0"/>
                  <a:alphaOff val="0"/>
                </a:prstClr>
              </a:solidFill>
              <a:latin typeface="Arial Narrow" panose="020B0606020202030204" pitchFamily="34" charset="0"/>
            </a:endParaRPr>
          </a:p>
        </p:txBody>
      </p:sp>
      <p:sp>
        <p:nvSpPr>
          <p:cNvPr id="26" name="Rounded Rectangle 25"/>
          <p:cNvSpPr/>
          <p:nvPr/>
        </p:nvSpPr>
        <p:spPr>
          <a:xfrm>
            <a:off x="9222760" y="1445241"/>
            <a:ext cx="1895581" cy="962703"/>
          </a:xfrm>
          <a:prstGeom prst="roundRect">
            <a:avLst/>
          </a:prstGeom>
          <a:ln w="3175"/>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6000" tIns="36000" rIns="36000" bIns="36000" numCol="1" spcCol="1270" anchor="ctr" anchorCtr="0">
            <a:noAutofit/>
          </a:bodyPr>
          <a:lstStyle/>
          <a:p>
            <a:pPr lvl="0" algn="ctr" defTabSz="444500">
              <a:lnSpc>
                <a:spcPct val="90000"/>
              </a:lnSpc>
              <a:spcBef>
                <a:spcPct val="0"/>
              </a:spcBef>
              <a:spcAft>
                <a:spcPct val="35000"/>
              </a:spcAft>
            </a:pPr>
            <a:r>
              <a:rPr lang="es-ES_tradnl" b="1" dirty="0">
                <a:solidFill>
                  <a:schemeClr val="tx1"/>
                </a:solidFill>
                <a:latin typeface="Calibri" panose="020F0502020204030204" pitchFamily="34" charset="0"/>
                <a:cs typeface="Calibri" panose="020F0502020204030204" pitchFamily="34" charset="0"/>
              </a:rPr>
              <a:t>COHERENCIA</a:t>
            </a:r>
          </a:p>
        </p:txBody>
      </p:sp>
      <p:sp>
        <p:nvSpPr>
          <p:cNvPr id="27" name="Rounded Rectangle 26"/>
          <p:cNvSpPr/>
          <p:nvPr/>
        </p:nvSpPr>
        <p:spPr>
          <a:xfrm>
            <a:off x="1139748" y="2309955"/>
            <a:ext cx="2106200" cy="3382534"/>
          </a:xfrm>
          <a:prstGeom prst="roundRect">
            <a:avLst/>
          </a:prstGeom>
          <a:solidFill>
            <a:schemeClr val="accent1">
              <a:lumMod val="20000"/>
              <a:lumOff val="80000"/>
            </a:schemeClr>
          </a:solidFill>
          <a:ln w="3175">
            <a:solidFill>
              <a:schemeClr val="tx2"/>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6000" tIns="36000" rIns="36000" bIns="36000" numCol="1" spcCol="1270" anchor="t" anchorCtr="0">
            <a:noAutofit/>
          </a:bodyPr>
          <a:lstStyle/>
          <a:p>
            <a:pPr marL="108000" lvl="0" indent="-108000" defTabSz="466725">
              <a:spcBef>
                <a:spcPct val="0"/>
              </a:spcBef>
              <a:spcAft>
                <a:spcPts val="10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Compromiso político</a:t>
            </a:r>
          </a:p>
          <a:p>
            <a:pPr marL="108000" lvl="0" indent="-108000" defTabSz="466725">
              <a:spcBef>
                <a:spcPct val="0"/>
              </a:spcBef>
              <a:spcAft>
                <a:spcPts val="1000"/>
              </a:spcAft>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Integración de políticas</a:t>
            </a:r>
          </a:p>
          <a:p>
            <a:pPr marL="108000" lvl="0" indent="-108000" defTabSz="466725">
              <a:spcBef>
                <a:spcPct val="0"/>
              </a:spcBef>
              <a:spcAft>
                <a:spcPts val="1000"/>
              </a:spcAft>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Marco inter-generacional</a:t>
            </a:r>
          </a:p>
          <a:p>
            <a:pPr marL="108000" lvl="0" indent="-108000" defTabSz="466725">
              <a:spcBef>
                <a:spcPct val="0"/>
              </a:spcBef>
              <a:spcAft>
                <a:spcPts val="1000"/>
              </a:spcAft>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Análisis sobre los efectos</a:t>
            </a:r>
          </a:p>
          <a:p>
            <a:pPr marL="108000" lvl="0" indent="-108000" defTabSz="466725">
              <a:spcBef>
                <a:spcPct val="0"/>
              </a:spcBef>
              <a:spcAft>
                <a:spcPts val="10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Coordinación</a:t>
            </a:r>
          </a:p>
          <a:p>
            <a:pPr marL="108000" lvl="0" indent="-108000" defTabSz="466725">
              <a:spcBef>
                <a:spcPct val="0"/>
              </a:spcBef>
              <a:spcAft>
                <a:spcPts val="1000"/>
              </a:spcAft>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Participación local</a:t>
            </a:r>
          </a:p>
          <a:p>
            <a:pPr marL="108000" lvl="0" indent="-108000" defTabSz="466725">
              <a:spcBef>
                <a:spcPct val="0"/>
              </a:spcBef>
              <a:spcAft>
                <a:spcPts val="1000"/>
              </a:spcAft>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Participación de múltiples interesados</a:t>
            </a:r>
          </a:p>
          <a:p>
            <a:pPr marL="108000" lvl="0" indent="-108000" defTabSz="466725">
              <a:spcBef>
                <a:spcPct val="0"/>
              </a:spcBef>
              <a:spcAft>
                <a:spcPts val="10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Sistemas de Seguimiento e informes</a:t>
            </a:r>
            <a:endParaRPr lang="en-GB" sz="1100" dirty="0">
              <a:solidFill>
                <a:schemeClr val="bg2">
                  <a:lumMod val="10000"/>
                </a:schemeClr>
              </a:solidFill>
              <a:latin typeface="Arial Narrow" panose="020B0606020202030204" pitchFamily="34" charset="0"/>
            </a:endParaRPr>
          </a:p>
          <a:p>
            <a:pPr defTabSz="466725">
              <a:lnSpc>
                <a:spcPct val="90000"/>
              </a:lnSpc>
              <a:spcBef>
                <a:spcPct val="0"/>
              </a:spcBef>
              <a:spcAft>
                <a:spcPct val="35000"/>
              </a:spcAft>
            </a:pPr>
            <a:endParaRPr lang="en-GB" sz="1100" dirty="0">
              <a:solidFill>
                <a:prstClr val="black"/>
              </a:solidFill>
              <a:latin typeface="Arial Narrow" panose="020B0606020202030204" pitchFamily="34" charset="0"/>
            </a:endParaRPr>
          </a:p>
          <a:p>
            <a:pPr defTabSz="466725">
              <a:lnSpc>
                <a:spcPct val="90000"/>
              </a:lnSpc>
              <a:spcBef>
                <a:spcPct val="0"/>
              </a:spcBef>
              <a:spcAft>
                <a:spcPct val="35000"/>
              </a:spcAft>
            </a:pPr>
            <a:endParaRPr lang="en-GB" sz="1200" dirty="0">
              <a:solidFill>
                <a:prstClr val="black"/>
              </a:solidFill>
              <a:latin typeface="Arial Narrow" panose="020B0606020202030204" pitchFamily="34" charset="0"/>
            </a:endParaRPr>
          </a:p>
        </p:txBody>
      </p:sp>
      <p:sp>
        <p:nvSpPr>
          <p:cNvPr id="28" name="Rounded Rectangle 27"/>
          <p:cNvSpPr/>
          <p:nvPr/>
        </p:nvSpPr>
        <p:spPr>
          <a:xfrm>
            <a:off x="3901387" y="2298844"/>
            <a:ext cx="2232573" cy="3393647"/>
          </a:xfrm>
          <a:prstGeom prst="roundRect">
            <a:avLst/>
          </a:prstGeom>
          <a:solidFill>
            <a:schemeClr val="accent1">
              <a:lumMod val="20000"/>
              <a:lumOff val="80000"/>
            </a:schemeClr>
          </a:solidFill>
          <a:ln w="3175">
            <a:solidFill>
              <a:schemeClr val="tx2"/>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6000" tIns="36000" rIns="36000" bIns="36000" numCol="1" spcCol="1270" anchor="t" anchorCtr="0">
            <a:noAutofit/>
          </a:bodyPr>
          <a:lstStyle/>
          <a:p>
            <a:pPr defTabSz="466725">
              <a:spcBef>
                <a:spcPct val="0"/>
              </a:spcBef>
              <a:spcAft>
                <a:spcPts val="600"/>
              </a:spcAft>
            </a:pPr>
            <a:r>
              <a:rPr lang="es-ES_tradnl" sz="1200" b="1" dirty="0">
                <a:solidFill>
                  <a:schemeClr val="bg2">
                    <a:lumMod val="10000"/>
                  </a:schemeClr>
                </a:solidFill>
                <a:latin typeface="Calibri" panose="020F0502020204030204" pitchFamily="34" charset="0"/>
                <a:cs typeface="Calibri" panose="020F0502020204030204" pitchFamily="34" charset="0"/>
              </a:rPr>
              <a:t>Entre Sectores</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Objetivos de política</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Insumos </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Resultados de las políticas</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Instrumentos</a:t>
            </a:r>
          </a:p>
          <a:p>
            <a:pPr marL="108000" indent="-108000" defTabSz="466725">
              <a:spcBef>
                <a:spcPct val="0"/>
              </a:spcBef>
              <a:buFont typeface="Arial" panose="020B0604020202020204" pitchFamily="34" charset="0"/>
              <a:buChar char="•"/>
            </a:pPr>
            <a:endParaRPr lang="es-ES_tradnl" sz="1200" b="1" dirty="0">
              <a:solidFill>
                <a:schemeClr val="tx1"/>
              </a:solidFill>
              <a:latin typeface="Calibri" panose="020F0502020204030204" pitchFamily="34" charset="0"/>
              <a:cs typeface="Calibri" panose="020F0502020204030204" pitchFamily="34" charset="0"/>
            </a:endParaRPr>
          </a:p>
          <a:p>
            <a:pPr defTabSz="466725">
              <a:spcBef>
                <a:spcPct val="0"/>
              </a:spcBef>
              <a:spcAft>
                <a:spcPts val="600"/>
              </a:spcAft>
            </a:pPr>
            <a:r>
              <a:rPr lang="es-ES_tradnl" sz="1200" b="1" dirty="0">
                <a:solidFill>
                  <a:schemeClr val="bg2">
                    <a:lumMod val="10000"/>
                  </a:schemeClr>
                </a:solidFill>
                <a:latin typeface="Calibri" panose="020F0502020204030204" pitchFamily="34" charset="0"/>
                <a:cs typeface="Calibri" panose="020F0502020204030204" pitchFamily="34" charset="0"/>
              </a:rPr>
              <a:t>Entre niveles de gobierno</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Nacional</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Regional</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Local</a:t>
            </a:r>
          </a:p>
          <a:p>
            <a:pPr marL="108000" indent="-108000" defTabSz="466725">
              <a:spcBef>
                <a:spcPct val="0"/>
              </a:spcBef>
              <a:buFont typeface="Arial" panose="020B0604020202020204" pitchFamily="34" charset="0"/>
              <a:buChar char="•"/>
            </a:pPr>
            <a:endParaRPr lang="es-ES_tradnl" sz="1200" b="1" dirty="0">
              <a:solidFill>
                <a:schemeClr val="tx1"/>
              </a:solidFill>
              <a:latin typeface="Calibri" panose="020F0502020204030204" pitchFamily="34" charset="0"/>
              <a:cs typeface="Calibri" panose="020F0502020204030204" pitchFamily="34" charset="0"/>
            </a:endParaRPr>
          </a:p>
          <a:p>
            <a:pPr defTabSz="466725">
              <a:spcBef>
                <a:spcPct val="0"/>
              </a:spcBef>
            </a:pPr>
            <a:r>
              <a:rPr lang="es-ES_tradnl" sz="1200" b="1" dirty="0">
                <a:solidFill>
                  <a:schemeClr val="bg2">
                    <a:lumMod val="10000"/>
                  </a:schemeClr>
                </a:solidFill>
                <a:latin typeface="Calibri" panose="020F0502020204030204" pitchFamily="34" charset="0"/>
                <a:cs typeface="Calibri" panose="020F0502020204030204" pitchFamily="34" charset="0"/>
              </a:rPr>
              <a:t>Entre Actores</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Gobiernos</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Sector privado</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Sociedad Civil</a:t>
            </a:r>
          </a:p>
          <a:p>
            <a:pPr marL="108000" indent="-108000" defTabSz="466725">
              <a:spcBef>
                <a:spcPct val="0"/>
              </a:spcBef>
              <a:buFont typeface="Arial" panose="020B0604020202020204" pitchFamily="34" charset="0"/>
              <a:buChar char="•"/>
            </a:pPr>
            <a:r>
              <a:rPr lang="es-ES_tradnl" sz="1200" dirty="0">
                <a:solidFill>
                  <a:schemeClr val="accent1">
                    <a:lumMod val="75000"/>
                  </a:schemeClr>
                </a:solidFill>
                <a:latin typeface="Calibri" panose="020F0502020204030204" pitchFamily="34" charset="0"/>
                <a:cs typeface="Calibri" panose="020F0502020204030204" pitchFamily="34" charset="0"/>
              </a:rPr>
              <a:t>Otros actores clave</a:t>
            </a:r>
          </a:p>
          <a:p>
            <a:pPr marL="108000" indent="-108000" defTabSz="466725">
              <a:lnSpc>
                <a:spcPct val="90000"/>
              </a:lnSpc>
              <a:spcBef>
                <a:spcPct val="0"/>
              </a:spcBef>
              <a:spcAft>
                <a:spcPct val="35000"/>
              </a:spcAft>
              <a:buFont typeface="Arial" panose="020B0604020202020204" pitchFamily="34" charset="0"/>
              <a:buChar char="•"/>
            </a:pPr>
            <a:endParaRPr lang="en-GB" sz="1100" b="1" dirty="0">
              <a:solidFill>
                <a:prstClr val="white"/>
              </a:solidFill>
              <a:latin typeface="Arial Narrow" panose="020B0606020202030204" pitchFamily="34" charset="0"/>
            </a:endParaRPr>
          </a:p>
          <a:p>
            <a:pPr marL="108000" indent="-108000" defTabSz="466725">
              <a:lnSpc>
                <a:spcPct val="90000"/>
              </a:lnSpc>
              <a:spcBef>
                <a:spcPct val="0"/>
              </a:spcBef>
              <a:spcAft>
                <a:spcPct val="35000"/>
              </a:spcAft>
              <a:buFont typeface="Arial" panose="020B0604020202020204" pitchFamily="34" charset="0"/>
              <a:buChar char="•"/>
            </a:pPr>
            <a:endParaRPr lang="en-GB" sz="1100" b="1" dirty="0">
              <a:solidFill>
                <a:prstClr val="white"/>
              </a:solidFill>
              <a:latin typeface="Arial Narrow" panose="020B0606020202030204" pitchFamily="34" charset="0"/>
            </a:endParaRPr>
          </a:p>
          <a:p>
            <a:pPr marL="108000" indent="-108000" defTabSz="466725">
              <a:lnSpc>
                <a:spcPct val="90000"/>
              </a:lnSpc>
              <a:spcBef>
                <a:spcPct val="0"/>
              </a:spcBef>
              <a:spcAft>
                <a:spcPct val="35000"/>
              </a:spcAft>
              <a:buFont typeface="Arial" panose="020B0604020202020204" pitchFamily="34" charset="0"/>
              <a:buChar char="•"/>
            </a:pPr>
            <a:endParaRPr lang="en-GB" sz="1100" b="1" dirty="0">
              <a:solidFill>
                <a:prstClr val="white"/>
              </a:solidFill>
              <a:latin typeface="Arial Narrow" panose="020B0606020202030204" pitchFamily="34" charset="0"/>
            </a:endParaRPr>
          </a:p>
          <a:p>
            <a:pPr defTabSz="466725">
              <a:lnSpc>
                <a:spcPct val="90000"/>
              </a:lnSpc>
              <a:spcBef>
                <a:spcPct val="0"/>
              </a:spcBef>
              <a:spcAft>
                <a:spcPct val="35000"/>
              </a:spcAft>
            </a:pPr>
            <a:endParaRPr lang="en-GB" sz="1100" b="1" dirty="0">
              <a:solidFill>
                <a:prstClr val="white"/>
              </a:solidFill>
              <a:latin typeface="Arial Narrow" panose="020B0606020202030204" pitchFamily="34" charset="0"/>
            </a:endParaRPr>
          </a:p>
          <a:p>
            <a:pPr marL="108000" indent="-108000" defTabSz="466725">
              <a:lnSpc>
                <a:spcPct val="90000"/>
              </a:lnSpc>
              <a:spcBef>
                <a:spcPct val="0"/>
              </a:spcBef>
              <a:spcAft>
                <a:spcPct val="35000"/>
              </a:spcAft>
              <a:buFont typeface="Arial" panose="020B0604020202020204" pitchFamily="34" charset="0"/>
              <a:buChar char="•"/>
            </a:pPr>
            <a:endParaRPr lang="en-GB" sz="1200" b="1" dirty="0">
              <a:solidFill>
                <a:prstClr val="white"/>
              </a:solidFill>
              <a:latin typeface="Arial Narrow" panose="020B0606020202030204" pitchFamily="34" charset="0"/>
            </a:endParaRPr>
          </a:p>
        </p:txBody>
      </p:sp>
      <p:sp>
        <p:nvSpPr>
          <p:cNvPr id="29" name="Rounded Rectangle 28"/>
          <p:cNvSpPr/>
          <p:nvPr/>
        </p:nvSpPr>
        <p:spPr>
          <a:xfrm>
            <a:off x="6777116" y="2310179"/>
            <a:ext cx="2148325" cy="1754144"/>
          </a:xfrm>
          <a:prstGeom prst="roundRect">
            <a:avLst/>
          </a:prstGeom>
          <a:solidFill>
            <a:schemeClr val="accent1">
              <a:lumMod val="20000"/>
              <a:lumOff val="80000"/>
            </a:schemeClr>
          </a:solidFill>
          <a:ln w="3175">
            <a:solidFill>
              <a:schemeClr val="tx2"/>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36000" tIns="36000" rIns="36000" bIns="36000" numCol="1" spcCol="1270" anchor="t" anchorCtr="0">
            <a:noAutofit/>
          </a:bodyPr>
          <a:lstStyle/>
          <a:p>
            <a:pPr marL="108000" indent="-108000" defTabSz="466725">
              <a:lnSpc>
                <a:spcPct val="90000"/>
              </a:lnSpc>
              <a:spcBef>
                <a:spcPct val="0"/>
              </a:spcBef>
              <a:spcAft>
                <a:spcPts val="12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Impactos en el bienestar</a:t>
            </a:r>
            <a:br>
              <a:rPr lang="es-ES_tradnl" sz="1200" b="1" dirty="0">
                <a:solidFill>
                  <a:schemeClr val="bg2">
                    <a:lumMod val="10000"/>
                  </a:schemeClr>
                </a:solidFill>
                <a:latin typeface="Calibri" panose="020F0502020204030204" pitchFamily="34" charset="0"/>
                <a:cs typeface="Calibri" panose="020F0502020204030204" pitchFamily="34" charset="0"/>
              </a:rPr>
            </a:br>
            <a:r>
              <a:rPr lang="es-ES_tradnl" sz="1200" b="1" dirty="0">
                <a:solidFill>
                  <a:schemeClr val="accent1"/>
                </a:solidFill>
                <a:latin typeface="Calibri" panose="020F0502020204030204" pitchFamily="34" charset="0"/>
                <a:cs typeface="Calibri" panose="020F0502020204030204" pitchFamily="34" charset="0"/>
              </a:rPr>
              <a:t>(“Aquí y Ahora”)</a:t>
            </a:r>
          </a:p>
          <a:p>
            <a:pPr marL="108000" indent="-108000" defTabSz="466725">
              <a:lnSpc>
                <a:spcPct val="90000"/>
              </a:lnSpc>
              <a:spcBef>
                <a:spcPct val="0"/>
              </a:spcBef>
              <a:spcAft>
                <a:spcPts val="12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Impactos Transfronterizos</a:t>
            </a:r>
            <a:br>
              <a:rPr lang="es-ES_tradnl" sz="1200" b="1" dirty="0">
                <a:solidFill>
                  <a:schemeClr val="tx1"/>
                </a:solidFill>
                <a:latin typeface="Calibri" panose="020F0502020204030204" pitchFamily="34" charset="0"/>
                <a:cs typeface="Calibri" panose="020F0502020204030204" pitchFamily="34" charset="0"/>
              </a:rPr>
            </a:br>
            <a:r>
              <a:rPr lang="es-ES_tradnl" sz="1200" b="1" dirty="0">
                <a:solidFill>
                  <a:schemeClr val="accent1"/>
                </a:solidFill>
                <a:latin typeface="Calibri" panose="020F0502020204030204" pitchFamily="34" charset="0"/>
                <a:cs typeface="Calibri" panose="020F0502020204030204" pitchFamily="34" charset="0"/>
              </a:rPr>
              <a:t>(“en otra parte”)</a:t>
            </a:r>
          </a:p>
          <a:p>
            <a:pPr marL="108000" indent="-108000" defTabSz="466725">
              <a:lnSpc>
                <a:spcPct val="90000"/>
              </a:lnSpc>
              <a:spcBef>
                <a:spcPct val="0"/>
              </a:spcBef>
              <a:spcAft>
                <a:spcPts val="1200"/>
              </a:spcAft>
              <a:buFont typeface="Arial" panose="020B0604020202020204" pitchFamily="34" charset="0"/>
              <a:buChar char="•"/>
            </a:pPr>
            <a:r>
              <a:rPr lang="es-ES_tradnl" sz="1200" b="1" dirty="0">
                <a:solidFill>
                  <a:schemeClr val="bg2">
                    <a:lumMod val="10000"/>
                  </a:schemeClr>
                </a:solidFill>
                <a:latin typeface="Calibri" panose="020F0502020204030204" pitchFamily="34" charset="0"/>
                <a:cs typeface="Calibri" panose="020F0502020204030204" pitchFamily="34" charset="0"/>
              </a:rPr>
              <a:t>Impactos Inter-generacionales </a:t>
            </a:r>
            <a:br>
              <a:rPr lang="es-ES_tradnl" sz="1200" b="1" dirty="0">
                <a:solidFill>
                  <a:schemeClr val="bg2">
                    <a:lumMod val="10000"/>
                  </a:schemeClr>
                </a:solidFill>
                <a:latin typeface="Calibri" panose="020F0502020204030204" pitchFamily="34" charset="0"/>
                <a:cs typeface="Calibri" panose="020F0502020204030204" pitchFamily="34" charset="0"/>
              </a:rPr>
            </a:br>
            <a:r>
              <a:rPr lang="es-ES_tradnl" sz="1200" b="1" dirty="0">
                <a:solidFill>
                  <a:schemeClr val="accent1"/>
                </a:solidFill>
                <a:latin typeface="Calibri" panose="020F0502020204030204" pitchFamily="34" charset="0"/>
                <a:cs typeface="Calibri" panose="020F0502020204030204" pitchFamily="34" charset="0"/>
              </a:rPr>
              <a:t>(“Después”)</a:t>
            </a:r>
            <a:endParaRPr lang="en-GB" sz="1200" b="1" dirty="0">
              <a:solidFill>
                <a:prstClr val="white"/>
              </a:solidFill>
              <a:latin typeface="Arial Narrow" panose="020B0606020202030204" pitchFamily="34" charset="0"/>
            </a:endParaRPr>
          </a:p>
        </p:txBody>
      </p:sp>
      <p:sp>
        <p:nvSpPr>
          <p:cNvPr id="30" name="Freeform 29"/>
          <p:cNvSpPr/>
          <p:nvPr/>
        </p:nvSpPr>
        <p:spPr>
          <a:xfrm>
            <a:off x="657225" y="5838478"/>
            <a:ext cx="3079533" cy="691002"/>
          </a:xfrm>
          <a:custGeom>
            <a:avLst/>
            <a:gdLst>
              <a:gd name="connsiteX0" fmla="*/ 0 w 2626051"/>
              <a:gd name="connsiteY0" fmla="*/ 0 h 1050420"/>
              <a:gd name="connsiteX1" fmla="*/ 2100841 w 2626051"/>
              <a:gd name="connsiteY1" fmla="*/ 0 h 1050420"/>
              <a:gd name="connsiteX2" fmla="*/ 2626051 w 2626051"/>
              <a:gd name="connsiteY2" fmla="*/ 525210 h 1050420"/>
              <a:gd name="connsiteX3" fmla="*/ 2100841 w 2626051"/>
              <a:gd name="connsiteY3" fmla="*/ 1050420 h 1050420"/>
              <a:gd name="connsiteX4" fmla="*/ 0 w 2626051"/>
              <a:gd name="connsiteY4" fmla="*/ 1050420 h 1050420"/>
              <a:gd name="connsiteX5" fmla="*/ 525210 w 2626051"/>
              <a:gd name="connsiteY5" fmla="*/ 525210 h 1050420"/>
              <a:gd name="connsiteX6" fmla="*/ 0 w 2626051"/>
              <a:gd name="connsiteY6" fmla="*/ 0 h 105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26051" h="1050420">
                <a:moveTo>
                  <a:pt x="0" y="0"/>
                </a:moveTo>
                <a:lnTo>
                  <a:pt x="2100841" y="0"/>
                </a:lnTo>
                <a:lnTo>
                  <a:pt x="2626051" y="525210"/>
                </a:lnTo>
                <a:lnTo>
                  <a:pt x="2100841" y="1050420"/>
                </a:lnTo>
                <a:lnTo>
                  <a:pt x="0" y="1050420"/>
                </a:lnTo>
                <a:lnTo>
                  <a:pt x="525210" y="525210"/>
                </a:lnTo>
                <a:lnTo>
                  <a:pt x="0" y="0"/>
                </a:lnTo>
                <a:close/>
              </a:path>
            </a:pathLst>
          </a:custGeom>
        </p:spPr>
        <p:style>
          <a:lnRef idx="2">
            <a:schemeClr val="lt1">
              <a:hueOff val="0"/>
              <a:satOff val="0"/>
              <a:lumOff val="0"/>
              <a:alphaOff val="0"/>
            </a:schemeClr>
          </a:lnRef>
          <a:fillRef idx="1">
            <a:schemeClr val="accent3">
              <a:alpha val="90000"/>
              <a:hueOff val="0"/>
              <a:satOff val="0"/>
              <a:lumOff val="0"/>
              <a:alphaOff val="0"/>
            </a:schemeClr>
          </a:fillRef>
          <a:effectRef idx="0">
            <a:schemeClr val="accent3">
              <a:alpha val="90000"/>
              <a:hueOff val="0"/>
              <a:satOff val="0"/>
              <a:lumOff val="0"/>
              <a:alphaOff val="0"/>
            </a:schemeClr>
          </a:effectRef>
          <a:fontRef idx="minor">
            <a:schemeClr val="lt1"/>
          </a:fontRef>
        </p:style>
        <p:txBody>
          <a:bodyPr spcFirstLastPara="0" vert="horz" wrap="square" lIns="567120" tIns="20955" rIns="525210" bIns="20955" numCol="1" spcCol="1270" anchor="ctr" anchorCtr="0">
            <a:noAutofit/>
          </a:bodyPr>
          <a:lstStyle/>
          <a:p>
            <a:pPr lvl="0" algn="ctr" defTabSz="1466850">
              <a:lnSpc>
                <a:spcPct val="90000"/>
              </a:lnSpc>
              <a:spcBef>
                <a:spcPct val="0"/>
              </a:spcBef>
              <a:spcAft>
                <a:spcPct val="35000"/>
              </a:spcAft>
            </a:pPr>
            <a:r>
              <a:rPr lang="es-ES_tradnl" sz="1600" b="1" dirty="0">
                <a:latin typeface="Calibri" panose="020F0502020204030204" pitchFamily="34" charset="0"/>
                <a:cs typeface="Calibri" panose="020F0502020204030204" pitchFamily="34" charset="0"/>
              </a:rPr>
              <a:t>Estructuras, procesos y métodos de trabajo</a:t>
            </a:r>
          </a:p>
        </p:txBody>
      </p:sp>
      <p:sp>
        <p:nvSpPr>
          <p:cNvPr id="31" name="Freeform 30"/>
          <p:cNvSpPr/>
          <p:nvPr/>
        </p:nvSpPr>
        <p:spPr>
          <a:xfrm>
            <a:off x="3269220" y="5897249"/>
            <a:ext cx="2937945" cy="573531"/>
          </a:xfrm>
          <a:custGeom>
            <a:avLst/>
            <a:gdLst>
              <a:gd name="connsiteX0" fmla="*/ 0 w 2179623"/>
              <a:gd name="connsiteY0" fmla="*/ 0 h 871849"/>
              <a:gd name="connsiteX1" fmla="*/ 1743699 w 2179623"/>
              <a:gd name="connsiteY1" fmla="*/ 0 h 871849"/>
              <a:gd name="connsiteX2" fmla="*/ 2179623 w 2179623"/>
              <a:gd name="connsiteY2" fmla="*/ 435925 h 871849"/>
              <a:gd name="connsiteX3" fmla="*/ 1743699 w 2179623"/>
              <a:gd name="connsiteY3" fmla="*/ 871849 h 871849"/>
              <a:gd name="connsiteX4" fmla="*/ 0 w 2179623"/>
              <a:gd name="connsiteY4" fmla="*/ 871849 h 871849"/>
              <a:gd name="connsiteX5" fmla="*/ 435925 w 2179623"/>
              <a:gd name="connsiteY5" fmla="*/ 435925 h 871849"/>
              <a:gd name="connsiteX6" fmla="*/ 0 w 2179623"/>
              <a:gd name="connsiteY6" fmla="*/ 0 h 871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9623" h="871849">
                <a:moveTo>
                  <a:pt x="0" y="0"/>
                </a:moveTo>
                <a:lnTo>
                  <a:pt x="1743699" y="0"/>
                </a:lnTo>
                <a:lnTo>
                  <a:pt x="2179623" y="435925"/>
                </a:lnTo>
                <a:lnTo>
                  <a:pt x="1743699" y="871849"/>
                </a:lnTo>
                <a:lnTo>
                  <a:pt x="0" y="871849"/>
                </a:lnTo>
                <a:lnTo>
                  <a:pt x="435925" y="435925"/>
                </a:lnTo>
                <a:lnTo>
                  <a:pt x="0" y="0"/>
                </a:lnTo>
                <a:close/>
              </a:path>
            </a:pathLst>
          </a:custGeom>
        </p:spPr>
        <p:style>
          <a:lnRef idx="2">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0">
            <a:schemeClr val="accent3">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60055" tIns="12065" rIns="435924" bIns="12065" numCol="1" spcCol="1270" anchor="ctr" anchorCtr="0">
            <a:noAutofit/>
          </a:bodyPr>
          <a:lstStyle/>
          <a:p>
            <a:pPr lvl="0" algn="ctr" defTabSz="844550">
              <a:lnSpc>
                <a:spcPct val="90000"/>
              </a:lnSpc>
              <a:spcBef>
                <a:spcPct val="0"/>
              </a:spcBef>
              <a:spcAft>
                <a:spcPct val="35000"/>
              </a:spcAft>
            </a:pPr>
            <a:r>
              <a:rPr lang="es-ES_tradnl" sz="1600" b="1" dirty="0">
                <a:solidFill>
                  <a:schemeClr val="bg2">
                    <a:lumMod val="10000"/>
                  </a:schemeClr>
                </a:solidFill>
                <a:latin typeface="Calibri" panose="020F0502020204030204" pitchFamily="34" charset="0"/>
                <a:cs typeface="Calibri" panose="020F0502020204030204" pitchFamily="34" charset="0"/>
              </a:rPr>
              <a:t>Diseño y Formulación de políticas</a:t>
            </a:r>
          </a:p>
        </p:txBody>
      </p:sp>
      <p:sp>
        <p:nvSpPr>
          <p:cNvPr id="32" name="Freeform 31"/>
          <p:cNvSpPr/>
          <p:nvPr/>
        </p:nvSpPr>
        <p:spPr>
          <a:xfrm>
            <a:off x="5723715" y="5897249"/>
            <a:ext cx="2937945" cy="573531"/>
          </a:xfrm>
          <a:custGeom>
            <a:avLst/>
            <a:gdLst>
              <a:gd name="connsiteX0" fmla="*/ 0 w 2179623"/>
              <a:gd name="connsiteY0" fmla="*/ 0 h 871849"/>
              <a:gd name="connsiteX1" fmla="*/ 1743699 w 2179623"/>
              <a:gd name="connsiteY1" fmla="*/ 0 h 871849"/>
              <a:gd name="connsiteX2" fmla="*/ 2179623 w 2179623"/>
              <a:gd name="connsiteY2" fmla="*/ 435925 h 871849"/>
              <a:gd name="connsiteX3" fmla="*/ 1743699 w 2179623"/>
              <a:gd name="connsiteY3" fmla="*/ 871849 h 871849"/>
              <a:gd name="connsiteX4" fmla="*/ 0 w 2179623"/>
              <a:gd name="connsiteY4" fmla="*/ 871849 h 871849"/>
              <a:gd name="connsiteX5" fmla="*/ 435925 w 2179623"/>
              <a:gd name="connsiteY5" fmla="*/ 435925 h 871849"/>
              <a:gd name="connsiteX6" fmla="*/ 0 w 2179623"/>
              <a:gd name="connsiteY6" fmla="*/ 0 h 871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9623" h="871849">
                <a:moveTo>
                  <a:pt x="0" y="0"/>
                </a:moveTo>
                <a:lnTo>
                  <a:pt x="1743699" y="0"/>
                </a:lnTo>
                <a:lnTo>
                  <a:pt x="2179623" y="435925"/>
                </a:lnTo>
                <a:lnTo>
                  <a:pt x="1743699" y="871849"/>
                </a:lnTo>
                <a:lnTo>
                  <a:pt x="0" y="871849"/>
                </a:lnTo>
                <a:lnTo>
                  <a:pt x="435925" y="435925"/>
                </a:lnTo>
                <a:lnTo>
                  <a:pt x="0" y="0"/>
                </a:lnTo>
                <a:close/>
              </a:path>
            </a:pathLst>
          </a:custGeom>
        </p:spPr>
        <p:style>
          <a:lnRef idx="2">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0">
            <a:schemeClr val="accent3">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60055" tIns="12065" rIns="435924" bIns="12065" numCol="1" spcCol="1270" anchor="ctr" anchorCtr="0">
            <a:noAutofit/>
          </a:bodyPr>
          <a:lstStyle/>
          <a:p>
            <a:pPr lvl="0" algn="ctr" defTabSz="844550">
              <a:lnSpc>
                <a:spcPct val="90000"/>
              </a:lnSpc>
              <a:spcBef>
                <a:spcPct val="0"/>
              </a:spcBef>
              <a:spcAft>
                <a:spcPct val="35000"/>
              </a:spcAft>
            </a:pPr>
            <a:r>
              <a:rPr lang="es-ES_tradnl" sz="1600" b="1" dirty="0">
                <a:solidFill>
                  <a:schemeClr val="bg2">
                    <a:lumMod val="10000"/>
                  </a:schemeClr>
                </a:solidFill>
                <a:latin typeface="Calibri" panose="020F0502020204030204" pitchFamily="34" charset="0"/>
                <a:cs typeface="Calibri" panose="020F0502020204030204" pitchFamily="34" charset="0"/>
              </a:rPr>
              <a:t>Ejecución</a:t>
            </a:r>
          </a:p>
        </p:txBody>
      </p:sp>
      <p:sp>
        <p:nvSpPr>
          <p:cNvPr id="33" name="Freeform 32"/>
          <p:cNvSpPr/>
          <p:nvPr/>
        </p:nvSpPr>
        <p:spPr>
          <a:xfrm>
            <a:off x="8196780" y="5891796"/>
            <a:ext cx="2937945" cy="573531"/>
          </a:xfrm>
          <a:custGeom>
            <a:avLst/>
            <a:gdLst>
              <a:gd name="connsiteX0" fmla="*/ 0 w 2179623"/>
              <a:gd name="connsiteY0" fmla="*/ 0 h 871849"/>
              <a:gd name="connsiteX1" fmla="*/ 1743699 w 2179623"/>
              <a:gd name="connsiteY1" fmla="*/ 0 h 871849"/>
              <a:gd name="connsiteX2" fmla="*/ 2179623 w 2179623"/>
              <a:gd name="connsiteY2" fmla="*/ 435925 h 871849"/>
              <a:gd name="connsiteX3" fmla="*/ 1743699 w 2179623"/>
              <a:gd name="connsiteY3" fmla="*/ 871849 h 871849"/>
              <a:gd name="connsiteX4" fmla="*/ 0 w 2179623"/>
              <a:gd name="connsiteY4" fmla="*/ 871849 h 871849"/>
              <a:gd name="connsiteX5" fmla="*/ 435925 w 2179623"/>
              <a:gd name="connsiteY5" fmla="*/ 435925 h 871849"/>
              <a:gd name="connsiteX6" fmla="*/ 0 w 2179623"/>
              <a:gd name="connsiteY6" fmla="*/ 0 h 871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9623" h="871849">
                <a:moveTo>
                  <a:pt x="0" y="0"/>
                </a:moveTo>
                <a:lnTo>
                  <a:pt x="1743699" y="0"/>
                </a:lnTo>
                <a:lnTo>
                  <a:pt x="2179623" y="435925"/>
                </a:lnTo>
                <a:lnTo>
                  <a:pt x="1743699" y="871849"/>
                </a:lnTo>
                <a:lnTo>
                  <a:pt x="0" y="871849"/>
                </a:lnTo>
                <a:lnTo>
                  <a:pt x="435925" y="435925"/>
                </a:lnTo>
                <a:lnTo>
                  <a:pt x="0" y="0"/>
                </a:lnTo>
                <a:close/>
              </a:path>
            </a:pathLst>
          </a:custGeom>
        </p:spPr>
        <p:style>
          <a:lnRef idx="2">
            <a:schemeClr val="accent3">
              <a:alpha val="90000"/>
              <a:tint val="40000"/>
              <a:hueOff val="0"/>
              <a:satOff val="0"/>
              <a:lumOff val="0"/>
              <a:alphaOff val="0"/>
            </a:schemeClr>
          </a:lnRef>
          <a:fillRef idx="1">
            <a:schemeClr val="accent3">
              <a:alpha val="90000"/>
              <a:tint val="40000"/>
              <a:hueOff val="0"/>
              <a:satOff val="0"/>
              <a:lumOff val="0"/>
              <a:alphaOff val="0"/>
            </a:schemeClr>
          </a:fillRef>
          <a:effectRef idx="0">
            <a:schemeClr val="accent3">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60055" tIns="12065" rIns="435924" bIns="12065" numCol="1" spcCol="1270" anchor="ctr" anchorCtr="0">
            <a:noAutofit/>
          </a:bodyPr>
          <a:lstStyle/>
          <a:p>
            <a:pPr algn="ctr" defTabSz="844550">
              <a:lnSpc>
                <a:spcPct val="90000"/>
              </a:lnSpc>
              <a:spcBef>
                <a:spcPct val="0"/>
              </a:spcBef>
              <a:spcAft>
                <a:spcPct val="35000"/>
              </a:spcAft>
            </a:pPr>
            <a:r>
              <a:rPr lang="es-ES_tradnl" sz="1600" b="1" dirty="0">
                <a:solidFill>
                  <a:schemeClr val="bg2">
                    <a:lumMod val="10000"/>
                  </a:schemeClr>
                </a:solidFill>
                <a:latin typeface="Calibri" panose="020F0502020204030204" pitchFamily="34" charset="0"/>
                <a:cs typeface="Calibri" panose="020F0502020204030204" pitchFamily="34" charset="0"/>
              </a:rPr>
              <a:t>Monitoreo y Evaluación</a:t>
            </a:r>
          </a:p>
        </p:txBody>
      </p:sp>
      <p:sp>
        <p:nvSpPr>
          <p:cNvPr id="2" name="Rectangle 1"/>
          <p:cNvSpPr/>
          <p:nvPr/>
        </p:nvSpPr>
        <p:spPr>
          <a:xfrm>
            <a:off x="626266" y="6592812"/>
            <a:ext cx="10492076" cy="253916"/>
          </a:xfrm>
          <a:prstGeom prst="rect">
            <a:avLst/>
          </a:prstGeom>
        </p:spPr>
        <p:txBody>
          <a:bodyPr wrap="square">
            <a:spAutoFit/>
          </a:bodyPr>
          <a:lstStyle/>
          <a:p>
            <a:r>
              <a:rPr lang="en-US" sz="1050" dirty="0">
                <a:solidFill>
                  <a:srgbClr val="000000"/>
                </a:solidFill>
                <a:latin typeface="Arial Narrow" panose="020B0606020202030204" pitchFamily="34" charset="0"/>
              </a:rPr>
              <a:t>Fuente: OECD (2018), </a:t>
            </a:r>
            <a:r>
              <a:rPr lang="en-US" sz="1050" i="1" dirty="0">
                <a:solidFill>
                  <a:srgbClr val="000000"/>
                </a:solidFill>
                <a:latin typeface="Arial Narrow" panose="020B0606020202030204" pitchFamily="34" charset="0"/>
              </a:rPr>
              <a:t>Policy Coherence for Sustainable Development 2018: Towards Sustainable and Resilient Societies</a:t>
            </a:r>
            <a:r>
              <a:rPr lang="en-US" sz="1050" dirty="0">
                <a:solidFill>
                  <a:srgbClr val="000000"/>
                </a:solidFill>
                <a:latin typeface="Arial Narrow" panose="020B0606020202030204" pitchFamily="34" charset="0"/>
              </a:rPr>
              <a:t>, OECD Publishing, Paris, </a:t>
            </a:r>
            <a:r>
              <a:rPr lang="en-US" sz="1050" dirty="0">
                <a:latin typeface="Arial Narrow" panose="020B0606020202030204" pitchFamily="34" charset="0"/>
                <a:hlinkClick r:id="rId3"/>
              </a:rPr>
              <a:t>https://doi.org/10.1787/9789264301061-en</a:t>
            </a:r>
            <a:r>
              <a:rPr lang="en-US" sz="1050" dirty="0">
                <a:solidFill>
                  <a:srgbClr val="000000"/>
                </a:solidFill>
                <a:latin typeface="Arial Narrow" panose="020B0606020202030204" pitchFamily="34" charset="0"/>
              </a:rPr>
              <a:t>.</a:t>
            </a:r>
            <a:endParaRPr lang="en-GB" sz="1050" dirty="0">
              <a:latin typeface="Arial Narrow" panose="020B0606020202030204" pitchFamily="34" charset="0"/>
            </a:endParaRPr>
          </a:p>
        </p:txBody>
      </p:sp>
    </p:spTree>
    <p:extLst>
      <p:ext uri="{BB962C8B-B14F-4D97-AF65-F5344CB8AC3E}">
        <p14:creationId xmlns:p14="http://schemas.microsoft.com/office/powerpoint/2010/main" val="255911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1000"/>
                                        <p:tgtEl>
                                          <p:spTgt spid="27"/>
                                        </p:tgtEl>
                                      </p:cBhvr>
                                    </p:animEffect>
                                    <p:anim calcmode="lin" valueType="num">
                                      <p:cBhvr>
                                        <p:cTn id="11" dur="1000" fill="hold"/>
                                        <p:tgtEl>
                                          <p:spTgt spid="27"/>
                                        </p:tgtEl>
                                        <p:attrNameLst>
                                          <p:attrName>ppt_x</p:attrName>
                                        </p:attrNameLst>
                                      </p:cBhvr>
                                      <p:tavLst>
                                        <p:tav tm="0">
                                          <p:val>
                                            <p:strVal val="#ppt_x"/>
                                          </p:val>
                                        </p:tav>
                                        <p:tav tm="100000">
                                          <p:val>
                                            <p:strVal val="#ppt_x"/>
                                          </p:val>
                                        </p:tav>
                                      </p:tavLst>
                                    </p:anim>
                                    <p:anim calcmode="lin" valueType="num">
                                      <p:cBhvr>
                                        <p:cTn id="12" dur="1000" fill="hold"/>
                                        <p:tgtEl>
                                          <p:spTgt spid="27"/>
                                        </p:tgtEl>
                                        <p:attrNameLst>
                                          <p:attrName>ppt_y</p:attrName>
                                        </p:attrNameLst>
                                      </p:cBhvr>
                                      <p:tavLst>
                                        <p:tav tm="0">
                                          <p:val>
                                            <p:strVal val="#ppt_y+.1"/>
                                          </p:val>
                                        </p:tav>
                                        <p:tav tm="100000">
                                          <p:val>
                                            <p:strVal val="#ppt_y"/>
                                          </p:val>
                                        </p:tav>
                                      </p:tavLst>
                                    </p:anim>
                                  </p:childTnLst>
                                </p:cTn>
                              </p:par>
                              <p:par>
                                <p:cTn id="13" presetID="22" presetClass="entr" presetSubtype="8"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1000"/>
                                        <p:tgtEl>
                                          <p:spTgt spid="28"/>
                                        </p:tgtEl>
                                      </p:cBhvr>
                                    </p:animEffect>
                                    <p:anim calcmode="lin" valueType="num">
                                      <p:cBhvr>
                                        <p:cTn id="28" dur="1000" fill="hold"/>
                                        <p:tgtEl>
                                          <p:spTgt spid="28"/>
                                        </p:tgtEl>
                                        <p:attrNameLst>
                                          <p:attrName>ppt_x</p:attrName>
                                        </p:attrNameLst>
                                      </p:cBhvr>
                                      <p:tavLst>
                                        <p:tav tm="0">
                                          <p:val>
                                            <p:strVal val="#ppt_x"/>
                                          </p:val>
                                        </p:tav>
                                        <p:tav tm="100000">
                                          <p:val>
                                            <p:strVal val="#ppt_x"/>
                                          </p:val>
                                        </p:tav>
                                      </p:tavLst>
                                    </p:anim>
                                    <p:anim calcmode="lin" valueType="num">
                                      <p:cBhvr>
                                        <p:cTn id="29" dur="1000" fill="hold"/>
                                        <p:tgtEl>
                                          <p:spTgt spid="28"/>
                                        </p:tgtEl>
                                        <p:attrNameLst>
                                          <p:attrName>ppt_y</p:attrName>
                                        </p:attrNameLst>
                                      </p:cBhvr>
                                      <p:tavLst>
                                        <p:tav tm="0">
                                          <p:val>
                                            <p:strVal val="#ppt_y+.1"/>
                                          </p:val>
                                        </p:tav>
                                        <p:tav tm="100000">
                                          <p:val>
                                            <p:strVal val="#ppt_y"/>
                                          </p:val>
                                        </p:tav>
                                      </p:tavLst>
                                    </p:anim>
                                  </p:childTnLst>
                                </p:cTn>
                              </p:par>
                              <p:par>
                                <p:cTn id="30" presetID="22" presetClass="entr" presetSubtype="8" fill="hold" grpId="0"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left)">
                                      <p:cBhvr>
                                        <p:cTn id="35" dur="500"/>
                                        <p:tgtEl>
                                          <p:spTgt spid="32"/>
                                        </p:tgtEl>
                                      </p:cBhvr>
                                    </p:animEffec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500"/>
                                        <p:tgtEl>
                                          <p:spTgt spid="24"/>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1000"/>
                                        <p:tgtEl>
                                          <p:spTgt spid="29"/>
                                        </p:tgtEl>
                                      </p:cBhvr>
                                    </p:animEffect>
                                    <p:anim calcmode="lin" valueType="num">
                                      <p:cBhvr>
                                        <p:cTn id="48" dur="1000" fill="hold"/>
                                        <p:tgtEl>
                                          <p:spTgt spid="29"/>
                                        </p:tgtEl>
                                        <p:attrNameLst>
                                          <p:attrName>ppt_x</p:attrName>
                                        </p:attrNameLst>
                                      </p:cBhvr>
                                      <p:tavLst>
                                        <p:tav tm="0">
                                          <p:val>
                                            <p:strVal val="#ppt_x"/>
                                          </p:val>
                                        </p:tav>
                                        <p:tav tm="100000">
                                          <p:val>
                                            <p:strVal val="#ppt_x"/>
                                          </p:val>
                                        </p:tav>
                                      </p:tavLst>
                                    </p:anim>
                                    <p:anim calcmode="lin" valueType="num">
                                      <p:cBhvr>
                                        <p:cTn id="49" dur="1000" fill="hold"/>
                                        <p:tgtEl>
                                          <p:spTgt spid="29"/>
                                        </p:tgtEl>
                                        <p:attrNameLst>
                                          <p:attrName>ppt_y</p:attrName>
                                        </p:attrNameLst>
                                      </p:cBhvr>
                                      <p:tavLst>
                                        <p:tav tm="0">
                                          <p:val>
                                            <p:strVal val="#ppt_y+.1"/>
                                          </p:val>
                                        </p:tav>
                                        <p:tav tm="100000">
                                          <p:val>
                                            <p:strVal val="#ppt_y"/>
                                          </p:val>
                                        </p:tav>
                                      </p:tavLst>
                                    </p:anim>
                                  </p:childTnLst>
                                </p:cTn>
                              </p:par>
                              <p:par>
                                <p:cTn id="50" presetID="22" presetClass="entr" presetSubtype="8"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wipe(left)">
                                      <p:cBhvr>
                                        <p:cTn id="52" dur="500"/>
                                        <p:tgtEl>
                                          <p:spTgt spid="33"/>
                                        </p:tgtEl>
                                      </p:cBhvr>
                                    </p:animEffect>
                                  </p:childTnLst>
                                </p:cTn>
                              </p:par>
                            </p:childTnLst>
                          </p:cTn>
                        </p:par>
                        <p:par>
                          <p:cTn id="53" fill="hold">
                            <p:stCondLst>
                              <p:cond delay="1000"/>
                            </p:stCondLst>
                            <p:childTnLst>
                              <p:par>
                                <p:cTn id="54" presetID="10" presetClass="entr" presetSubtype="0"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500"/>
                                        <p:tgtEl>
                                          <p:spTgt spid="25"/>
                                        </p:tgtEl>
                                      </p:cBhvr>
                                    </p:animEffect>
                                  </p:childTnLst>
                                </p:cTn>
                              </p:par>
                            </p:childTnLst>
                          </p:cTn>
                        </p:par>
                        <p:par>
                          <p:cTn id="57" fill="hold">
                            <p:stCondLst>
                              <p:cond delay="1500"/>
                            </p:stCondLst>
                            <p:childTnLst>
                              <p:par>
                                <p:cTn id="58" presetID="10" presetClass="entr" presetSubtype="0" fill="hold" grpId="0"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childTnLst>
                          </p:cTn>
                        </p:par>
                        <p:par>
                          <p:cTn id="61" fill="hold">
                            <p:stCondLst>
                              <p:cond delay="2000"/>
                            </p:stCondLst>
                            <p:childTnLst>
                              <p:par>
                                <p:cTn id="62" presetID="42" presetClass="entr" presetSubtype="0" fill="hold" grpId="0" nodeType="after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fade">
                                      <p:cBhvr>
                                        <p:cTn id="64" dur="1000"/>
                                        <p:tgtEl>
                                          <p:spTgt spid="2"/>
                                        </p:tgtEl>
                                      </p:cBhvr>
                                    </p:animEffect>
                                    <p:anim calcmode="lin" valueType="num">
                                      <p:cBhvr>
                                        <p:cTn id="65" dur="1000" fill="hold"/>
                                        <p:tgtEl>
                                          <p:spTgt spid="2"/>
                                        </p:tgtEl>
                                        <p:attrNameLst>
                                          <p:attrName>ppt_x</p:attrName>
                                        </p:attrNameLst>
                                      </p:cBhvr>
                                      <p:tavLst>
                                        <p:tav tm="0">
                                          <p:val>
                                            <p:strVal val="#ppt_x"/>
                                          </p:val>
                                        </p:tav>
                                        <p:tav tm="100000">
                                          <p:val>
                                            <p:strVal val="#ppt_x"/>
                                          </p:val>
                                        </p:tav>
                                      </p:tavLst>
                                    </p:anim>
                                    <p:anim calcmode="lin" valueType="num">
                                      <p:cBhvr>
                                        <p:cTn id="6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1979167"/>
            <a:ext cx="8832000" cy="2939266"/>
          </a:xfrm>
        </p:spPr>
        <p:txBody>
          <a:bodyPr/>
          <a:lstStyle/>
          <a:p>
            <a:r>
              <a:rPr lang="es-ES_tradnl" dirty="0"/>
              <a:t>2. ¿Cómo analizar las interacciones entre sectores?</a:t>
            </a:r>
            <a:br>
              <a:rPr lang="es-ES_tradnl" dirty="0"/>
            </a:br>
            <a:br>
              <a:rPr lang="es-ES_tradnl" dirty="0"/>
            </a:br>
            <a:r>
              <a:rPr lang="es-ES_tradnl" dirty="0"/>
              <a:t> ¿</a:t>
            </a:r>
            <a:r>
              <a:rPr lang="es-ES" dirty="0"/>
              <a:t>cómo analizar los impactos de las políticas en el desarrollo sostenible?</a:t>
            </a:r>
            <a:endParaRPr lang="es-ES_tradnl" dirty="0"/>
          </a:p>
        </p:txBody>
      </p:sp>
    </p:spTree>
    <p:extLst>
      <p:ext uri="{BB962C8B-B14F-4D97-AF65-F5344CB8AC3E}">
        <p14:creationId xmlns:p14="http://schemas.microsoft.com/office/powerpoint/2010/main" val="204655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Enfoques cualitativos para analizar interacciones entre sectores (un ejemplo)</a:t>
            </a:r>
          </a:p>
        </p:txBody>
      </p:sp>
      <p:sp>
        <p:nvSpPr>
          <p:cNvPr id="14" name="Rectangle 13"/>
          <p:cNvSpPr/>
          <p:nvPr/>
        </p:nvSpPr>
        <p:spPr>
          <a:xfrm>
            <a:off x="1018696" y="1388458"/>
            <a:ext cx="2997937" cy="338554"/>
          </a:xfrm>
          <a:prstGeom prst="rect">
            <a:avLst/>
          </a:prstGeom>
        </p:spPr>
        <p:txBody>
          <a:bodyPr wrap="none">
            <a:spAutoFit/>
          </a:bodyPr>
          <a:lstStyle/>
          <a:p>
            <a:r>
              <a:rPr lang="es-ES_tradnl" sz="1600" b="1" i="1" dirty="0">
                <a:solidFill>
                  <a:schemeClr val="tx2">
                    <a:lumMod val="60000"/>
                    <a:lumOff val="40000"/>
                  </a:schemeClr>
                </a:solidFill>
                <a:latin typeface="Arial Narrow" panose="020B0606020202030204" pitchFamily="34" charset="0"/>
              </a:rPr>
              <a:t>(p.ej. nexo agua-energía-alimentos)</a:t>
            </a:r>
            <a:endParaRPr lang="en-GB" sz="1600" b="1" i="1" dirty="0">
              <a:solidFill>
                <a:schemeClr val="tx2">
                  <a:lumMod val="60000"/>
                  <a:lumOff val="40000"/>
                </a:schemeClr>
              </a:solidFill>
              <a:latin typeface="Arial Narrow" panose="020B0606020202030204" pitchFamily="34" charset="0"/>
            </a:endParaRPr>
          </a:p>
        </p:txBody>
      </p:sp>
      <p:grpSp>
        <p:nvGrpSpPr>
          <p:cNvPr id="15" name="Group 14"/>
          <p:cNvGrpSpPr/>
          <p:nvPr/>
        </p:nvGrpSpPr>
        <p:grpSpPr>
          <a:xfrm>
            <a:off x="4139892" y="1388458"/>
            <a:ext cx="5562629" cy="5306810"/>
            <a:chOff x="4070087" y="1945272"/>
            <a:chExt cx="4965879" cy="4868104"/>
          </a:xfrm>
        </p:grpSpPr>
        <p:sp>
          <p:nvSpPr>
            <p:cNvPr id="16" name="Rectangle 15"/>
            <p:cNvSpPr/>
            <p:nvPr/>
          </p:nvSpPr>
          <p:spPr>
            <a:xfrm>
              <a:off x="7884368" y="5985848"/>
              <a:ext cx="144000" cy="7047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7" name="Rectangle 16"/>
            <p:cNvSpPr/>
            <p:nvPr/>
          </p:nvSpPr>
          <p:spPr>
            <a:xfrm>
              <a:off x="7884368" y="6138156"/>
              <a:ext cx="144000" cy="70478"/>
            </a:xfrm>
            <a:prstGeom prst="rect">
              <a:avLst/>
            </a:prstGeom>
            <a:solidFill>
              <a:srgbClr val="333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8" name="Rectangle 17"/>
            <p:cNvSpPr/>
            <p:nvPr/>
          </p:nvSpPr>
          <p:spPr>
            <a:xfrm>
              <a:off x="7884368" y="6289413"/>
              <a:ext cx="144000" cy="70478"/>
            </a:xfrm>
            <a:prstGeom prst="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Narrow" panose="020B0606020202030204" pitchFamily="34" charset="0"/>
              </a:endParaRPr>
            </a:p>
          </p:txBody>
        </p:sp>
        <p:sp>
          <p:nvSpPr>
            <p:cNvPr id="19" name="TextBox 18"/>
            <p:cNvSpPr txBox="1"/>
            <p:nvPr/>
          </p:nvSpPr>
          <p:spPr>
            <a:xfrm>
              <a:off x="8076756" y="5927638"/>
              <a:ext cx="864096" cy="138499"/>
            </a:xfrm>
            <a:prstGeom prst="rect">
              <a:avLst/>
            </a:prstGeom>
            <a:noFill/>
          </p:spPr>
          <p:txBody>
            <a:bodyPr wrap="square" lIns="0" tIns="0" rIns="0" bIns="0" rtlCol="0">
              <a:spAutoFit/>
            </a:bodyPr>
            <a:lstStyle/>
            <a:p>
              <a:r>
                <a:rPr lang="es-ES_tradnl" sz="900" b="1" dirty="0">
                  <a:latin typeface="Arial Narrow" panose="020B0606020202030204" pitchFamily="34" charset="0"/>
                </a:rPr>
                <a:t>Dependientes</a:t>
              </a:r>
              <a:endParaRPr lang="en-GB" sz="900" b="1" dirty="0">
                <a:latin typeface="Arial Narrow" panose="020B0606020202030204" pitchFamily="34" charset="0"/>
              </a:endParaRPr>
            </a:p>
          </p:txBody>
        </p:sp>
        <p:sp>
          <p:nvSpPr>
            <p:cNvPr id="20" name="TextBox 19"/>
            <p:cNvSpPr txBox="1"/>
            <p:nvPr/>
          </p:nvSpPr>
          <p:spPr>
            <a:xfrm>
              <a:off x="8076756" y="6080038"/>
              <a:ext cx="959210" cy="138499"/>
            </a:xfrm>
            <a:prstGeom prst="rect">
              <a:avLst/>
            </a:prstGeom>
            <a:noFill/>
          </p:spPr>
          <p:txBody>
            <a:bodyPr wrap="square" lIns="0" tIns="0" rIns="0" bIns="0" rtlCol="0">
              <a:spAutoFit/>
            </a:bodyPr>
            <a:lstStyle/>
            <a:p>
              <a:r>
                <a:rPr lang="es-ES_tradnl" sz="900" b="1" dirty="0">
                  <a:latin typeface="Arial Narrow" panose="020B0606020202030204" pitchFamily="34" charset="0"/>
                </a:rPr>
                <a:t>Impone condiciones</a:t>
              </a:r>
              <a:endParaRPr lang="en-GB" sz="900" b="1" dirty="0">
                <a:latin typeface="Arial Narrow" panose="020B0606020202030204" pitchFamily="34" charset="0"/>
              </a:endParaRPr>
            </a:p>
          </p:txBody>
        </p:sp>
        <p:sp>
          <p:nvSpPr>
            <p:cNvPr id="21" name="TextBox 20"/>
            <p:cNvSpPr txBox="1"/>
            <p:nvPr/>
          </p:nvSpPr>
          <p:spPr>
            <a:xfrm>
              <a:off x="8076756" y="6242829"/>
              <a:ext cx="864096" cy="138499"/>
            </a:xfrm>
            <a:prstGeom prst="rect">
              <a:avLst/>
            </a:prstGeom>
            <a:noFill/>
          </p:spPr>
          <p:txBody>
            <a:bodyPr wrap="square" lIns="0" tIns="0" rIns="0" bIns="0" rtlCol="0">
              <a:spAutoFit/>
            </a:bodyPr>
            <a:lstStyle/>
            <a:p>
              <a:r>
                <a:rPr lang="es-ES_tradnl" sz="900" b="1" dirty="0">
                  <a:latin typeface="Arial Narrow" panose="020B0606020202030204" pitchFamily="34" charset="0"/>
                </a:rPr>
                <a:t>Refuerza</a:t>
              </a:r>
              <a:endParaRPr lang="en-GB" sz="900" b="1" dirty="0">
                <a:latin typeface="Arial Narrow" panose="020B0606020202030204" pitchFamily="34" charset="0"/>
              </a:endParaRPr>
            </a:p>
          </p:txBody>
        </p:sp>
        <p:grpSp>
          <p:nvGrpSpPr>
            <p:cNvPr id="22" name="Group 21"/>
            <p:cNvGrpSpPr/>
            <p:nvPr/>
          </p:nvGrpSpPr>
          <p:grpSpPr>
            <a:xfrm>
              <a:off x="4190299" y="1945272"/>
              <a:ext cx="4796738" cy="4381747"/>
              <a:chOff x="4070088" y="1802461"/>
              <a:chExt cx="4796738" cy="4381747"/>
            </a:xfrm>
          </p:grpSpPr>
          <p:cxnSp>
            <p:nvCxnSpPr>
              <p:cNvPr id="24" name="Straight Connector 23"/>
              <p:cNvCxnSpPr>
                <a:endCxn id="42" idx="2"/>
              </p:cNvCxnSpPr>
              <p:nvPr/>
            </p:nvCxnSpPr>
            <p:spPr>
              <a:xfrm flipV="1">
                <a:off x="6099140" y="5099844"/>
                <a:ext cx="1670815" cy="561405"/>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42" idx="1"/>
              </p:cNvCxnSpPr>
              <p:nvPr/>
            </p:nvCxnSpPr>
            <p:spPr>
              <a:xfrm>
                <a:off x="6086758" y="2420888"/>
                <a:ext cx="1792204" cy="2415791"/>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525106" y="3162010"/>
                <a:ext cx="156563" cy="47522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40" idx="7"/>
              </p:cNvCxnSpPr>
              <p:nvPr/>
            </p:nvCxnSpPr>
            <p:spPr>
              <a:xfrm flipV="1">
                <a:off x="6099140" y="3044482"/>
                <a:ext cx="1857236" cy="2494095"/>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endCxn id="41" idx="0"/>
              </p:cNvCxnSpPr>
              <p:nvPr/>
            </p:nvCxnSpPr>
            <p:spPr>
              <a:xfrm flipH="1">
                <a:off x="7233400" y="2490990"/>
                <a:ext cx="10360" cy="2948875"/>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5990981" y="2437798"/>
                <a:ext cx="1193421" cy="3079434"/>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4932040" y="2924944"/>
                <a:ext cx="2837915" cy="2016224"/>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525106" y="4353855"/>
                <a:ext cx="101521" cy="587313"/>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4913934" y="2421879"/>
                <a:ext cx="864096" cy="2378218"/>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100320" y="2321547"/>
                <a:ext cx="551800" cy="387373"/>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a:spLocks noChangeAspect="1"/>
              </p:cNvSpPr>
              <p:nvPr/>
            </p:nvSpPr>
            <p:spPr>
              <a:xfrm>
                <a:off x="5508104" y="1802461"/>
                <a:ext cx="744343" cy="744343"/>
              </a:xfrm>
              <a:prstGeom prst="ellipse">
                <a:avLst/>
              </a:prstGeom>
              <a:solidFill>
                <a:schemeClr val="tx2">
                  <a:lumMod val="40000"/>
                  <a:lumOff val="60000"/>
                </a:schemeClr>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750" spc="-40" dirty="0">
                    <a:solidFill>
                      <a:schemeClr val="bg1"/>
                    </a:solidFill>
                    <a:latin typeface="Arial Narrow" panose="020B0606020202030204" pitchFamily="34" charset="0"/>
                  </a:rPr>
                  <a:t>EXTRACCION Y SUMINISTRO DE AGUA SUSTENTABLE</a:t>
                </a:r>
              </a:p>
            </p:txBody>
          </p:sp>
          <p:sp>
            <p:nvSpPr>
              <p:cNvPr id="35" name="Oval 34"/>
              <p:cNvSpPr>
                <a:spLocks noChangeAspect="1"/>
              </p:cNvSpPr>
              <p:nvPr/>
            </p:nvSpPr>
            <p:spPr>
              <a:xfrm>
                <a:off x="4411665" y="2491531"/>
                <a:ext cx="744343" cy="744343"/>
              </a:xfrm>
              <a:prstGeom prst="ellipse">
                <a:avLst/>
              </a:prstGeom>
              <a:solidFill>
                <a:schemeClr val="tx2">
                  <a:lumMod val="40000"/>
                  <a:lumOff val="60000"/>
                </a:schemeClr>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bg1"/>
                    </a:solidFill>
                    <a:latin typeface="Arial Narrow" panose="020B0606020202030204" pitchFamily="34" charset="0"/>
                  </a:rPr>
                  <a:t>ASEGURAR EL ACCESO  AL AGUA POTABLE</a:t>
                </a:r>
                <a:endParaRPr lang="en-GB" sz="2000" dirty="0">
                  <a:solidFill>
                    <a:schemeClr val="bg1"/>
                  </a:solidFill>
                  <a:latin typeface="Arial Narrow" panose="020B0606020202030204" pitchFamily="34" charset="0"/>
                </a:endParaRPr>
              </a:p>
            </p:txBody>
          </p:sp>
          <p:sp>
            <p:nvSpPr>
              <p:cNvPr id="36" name="Oval 35"/>
              <p:cNvSpPr>
                <a:spLocks noChangeAspect="1"/>
              </p:cNvSpPr>
              <p:nvPr/>
            </p:nvSpPr>
            <p:spPr>
              <a:xfrm rot="21600000">
                <a:off x="4070088" y="3609512"/>
                <a:ext cx="744343" cy="744343"/>
              </a:xfrm>
              <a:prstGeom prst="ellipse">
                <a:avLst/>
              </a:prstGeom>
              <a:solidFill>
                <a:srgbClr val="CC99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bg1"/>
                    </a:solidFill>
                    <a:latin typeface="Arial Narrow" panose="020B0606020202030204" pitchFamily="34" charset="0"/>
                  </a:rPr>
                  <a:t>ASEGURAR EL ACCESO A LOS ALIMENTOS</a:t>
                </a:r>
                <a:endParaRPr lang="en-GB" sz="900" dirty="0">
                  <a:solidFill>
                    <a:schemeClr val="bg1"/>
                  </a:solidFill>
                  <a:latin typeface="Arial Narrow" panose="020B0606020202030204" pitchFamily="34" charset="0"/>
                </a:endParaRPr>
              </a:p>
            </p:txBody>
          </p:sp>
          <p:sp>
            <p:nvSpPr>
              <p:cNvPr id="37" name="Oval 36"/>
              <p:cNvSpPr>
                <a:spLocks noChangeAspect="1"/>
              </p:cNvSpPr>
              <p:nvPr/>
            </p:nvSpPr>
            <p:spPr>
              <a:xfrm>
                <a:off x="6812231" y="1802462"/>
                <a:ext cx="744343" cy="744343"/>
              </a:xfrm>
              <a:prstGeom prst="ellipse">
                <a:avLst/>
              </a:prstGeom>
              <a:solidFill>
                <a:srgbClr val="FFC0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bg1"/>
                    </a:solidFill>
                    <a:latin typeface="Arial Narrow" panose="020B0606020202030204" pitchFamily="34" charset="0"/>
                  </a:rPr>
                  <a:t>MEJORAR LA EFICIENCIA ENERGE-TICA</a:t>
                </a:r>
                <a:endParaRPr lang="en-GB" sz="900" dirty="0">
                  <a:solidFill>
                    <a:schemeClr val="bg1"/>
                  </a:solidFill>
                  <a:latin typeface="Arial Narrow" panose="020B0606020202030204" pitchFamily="34" charset="0"/>
                </a:endParaRPr>
              </a:p>
            </p:txBody>
          </p:sp>
          <p:sp>
            <p:nvSpPr>
              <p:cNvPr id="38" name="Oval 37"/>
              <p:cNvSpPr>
                <a:spLocks noChangeAspect="1"/>
              </p:cNvSpPr>
              <p:nvPr/>
            </p:nvSpPr>
            <p:spPr>
              <a:xfrm>
                <a:off x="7733541" y="2482295"/>
                <a:ext cx="744343" cy="744343"/>
              </a:xfrm>
              <a:prstGeom prst="ellipse">
                <a:avLst/>
              </a:prstGeom>
              <a:solidFill>
                <a:schemeClr val="tx2">
                  <a:lumMod val="40000"/>
                  <a:lumOff val="60000"/>
                </a:schemeClr>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bg1"/>
                    </a:solidFill>
                    <a:latin typeface="Arial Narrow" panose="020B0606020202030204" pitchFamily="34" charset="0"/>
                  </a:rPr>
                  <a:t>MEJORAR LA EFICIENCIA DEL USO DEL AGUA</a:t>
                </a:r>
                <a:endParaRPr lang="en-GB" sz="900" dirty="0">
                  <a:solidFill>
                    <a:schemeClr val="bg1"/>
                  </a:solidFill>
                  <a:latin typeface="Arial Narrow" panose="020B0606020202030204" pitchFamily="34" charset="0"/>
                </a:endParaRPr>
              </a:p>
            </p:txBody>
          </p:sp>
          <p:sp>
            <p:nvSpPr>
              <p:cNvPr id="39" name="Oval 38"/>
              <p:cNvSpPr>
                <a:spLocks noChangeAspect="1"/>
              </p:cNvSpPr>
              <p:nvPr/>
            </p:nvSpPr>
            <p:spPr>
              <a:xfrm rot="21600000">
                <a:off x="4355976" y="4727673"/>
                <a:ext cx="744343" cy="744343"/>
              </a:xfrm>
              <a:prstGeom prst="ellipse">
                <a:avLst/>
              </a:prstGeom>
              <a:solidFill>
                <a:srgbClr val="CC99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a:solidFill>
                      <a:schemeClr val="bg1"/>
                    </a:solidFill>
                    <a:latin typeface="Arial Narrow" panose="020B0606020202030204" pitchFamily="34" charset="0"/>
                  </a:rPr>
                  <a:t>AUMENTAR LA PRODUCTI-VIDAD AGRICOLA</a:t>
                </a:r>
                <a:endParaRPr lang="en-GB" sz="900" dirty="0">
                  <a:solidFill>
                    <a:schemeClr val="bg1"/>
                  </a:solidFill>
                  <a:latin typeface="Arial Narrow" panose="020B0606020202030204" pitchFamily="34" charset="0"/>
                </a:endParaRPr>
              </a:p>
            </p:txBody>
          </p:sp>
          <p:sp>
            <p:nvSpPr>
              <p:cNvPr id="40" name="Oval 39"/>
              <p:cNvSpPr>
                <a:spLocks noChangeAspect="1"/>
              </p:cNvSpPr>
              <p:nvPr/>
            </p:nvSpPr>
            <p:spPr>
              <a:xfrm rot="21600000">
                <a:off x="5463804" y="5429570"/>
                <a:ext cx="744343" cy="744343"/>
              </a:xfrm>
              <a:prstGeom prst="ellipse">
                <a:avLst/>
              </a:prstGeom>
              <a:solidFill>
                <a:srgbClr val="CC99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750" spc="-40" dirty="0">
                    <a:solidFill>
                      <a:schemeClr val="bg1"/>
                    </a:solidFill>
                    <a:latin typeface="Arial Narrow" panose="020B0606020202030204" pitchFamily="34" charset="0"/>
                  </a:rPr>
                  <a:t>SISTEMAS ALIMENTARIOS SOSTENIBLES Y AGRICULTURA RESILIENTE</a:t>
                </a:r>
              </a:p>
            </p:txBody>
          </p:sp>
          <p:sp>
            <p:nvSpPr>
              <p:cNvPr id="41" name="Oval 40"/>
              <p:cNvSpPr>
                <a:spLocks noChangeAspect="1"/>
              </p:cNvSpPr>
              <p:nvPr/>
            </p:nvSpPr>
            <p:spPr>
              <a:xfrm rot="21600000">
                <a:off x="6861228" y="5439865"/>
                <a:ext cx="744343" cy="744343"/>
              </a:xfrm>
              <a:prstGeom prst="ellipse">
                <a:avLst/>
              </a:prstGeom>
              <a:solidFill>
                <a:srgbClr val="FFC0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spc="-30" dirty="0">
                    <a:solidFill>
                      <a:schemeClr val="bg1"/>
                    </a:solidFill>
                    <a:latin typeface="Arial Narrow" panose="020B0606020202030204" pitchFamily="34" charset="0"/>
                  </a:rPr>
                  <a:t>GARANTIZAR EL ACCESO A SERVICIOS DE ENERGIA</a:t>
                </a:r>
                <a:endParaRPr lang="en-GB" sz="900" spc="-30" dirty="0">
                  <a:solidFill>
                    <a:schemeClr val="bg1"/>
                  </a:solidFill>
                  <a:latin typeface="Arial Narrow" panose="020B0606020202030204" pitchFamily="34" charset="0"/>
                </a:endParaRPr>
              </a:p>
            </p:txBody>
          </p:sp>
          <p:sp>
            <p:nvSpPr>
              <p:cNvPr id="42" name="Oval 41"/>
              <p:cNvSpPr>
                <a:spLocks noChangeAspect="1"/>
              </p:cNvSpPr>
              <p:nvPr/>
            </p:nvSpPr>
            <p:spPr>
              <a:xfrm rot="21600000">
                <a:off x="7769955" y="4727672"/>
                <a:ext cx="744343" cy="744343"/>
              </a:xfrm>
              <a:prstGeom prst="ellipse">
                <a:avLst/>
              </a:prstGeom>
              <a:solidFill>
                <a:schemeClr val="tx2">
                  <a:lumMod val="40000"/>
                  <a:lumOff val="60000"/>
                </a:schemeClr>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spc="-30" dirty="0">
                    <a:solidFill>
                      <a:schemeClr val="bg1"/>
                    </a:solidFill>
                    <a:latin typeface="Arial Narrow" panose="020B0606020202030204" pitchFamily="34" charset="0"/>
                  </a:rPr>
                  <a:t>GESTION INTEGRADA DE RECURSOS HIDRICOS</a:t>
                </a:r>
                <a:endParaRPr lang="en-GB" sz="900" spc="-30" dirty="0">
                  <a:solidFill>
                    <a:schemeClr val="bg1"/>
                  </a:solidFill>
                  <a:latin typeface="Arial Narrow" panose="020B0606020202030204" pitchFamily="34" charset="0"/>
                </a:endParaRPr>
              </a:p>
            </p:txBody>
          </p:sp>
          <p:sp>
            <p:nvSpPr>
              <p:cNvPr id="43" name="Oval 42"/>
              <p:cNvSpPr>
                <a:spLocks noChangeAspect="1"/>
              </p:cNvSpPr>
              <p:nvPr/>
            </p:nvSpPr>
            <p:spPr>
              <a:xfrm rot="21600000">
                <a:off x="8122483" y="3615018"/>
                <a:ext cx="744343" cy="744343"/>
              </a:xfrm>
              <a:prstGeom prst="ellipse">
                <a:avLst/>
              </a:prstGeom>
              <a:solidFill>
                <a:srgbClr val="FFC00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spc="-40" dirty="0">
                    <a:solidFill>
                      <a:schemeClr val="bg1"/>
                    </a:solidFill>
                    <a:latin typeface="Arial Narrow" panose="020B0606020202030204" pitchFamily="34" charset="0"/>
                  </a:rPr>
                  <a:t>AUMETAR LA PROPORCION DE ENERGIAS RENOVABLES</a:t>
                </a:r>
                <a:endParaRPr lang="en-GB" sz="900" spc="-40" dirty="0">
                  <a:solidFill>
                    <a:schemeClr val="bg1"/>
                  </a:solidFill>
                  <a:latin typeface="Arial Narrow" panose="020B0606020202030204" pitchFamily="34" charset="0"/>
                </a:endParaRPr>
              </a:p>
            </p:txBody>
          </p:sp>
          <p:cxnSp>
            <p:nvCxnSpPr>
              <p:cNvPr id="44" name="Straight Arrow Connector 43"/>
              <p:cNvCxnSpPr>
                <a:stCxn id="43" idx="1"/>
              </p:cNvCxnSpPr>
              <p:nvPr/>
            </p:nvCxnSpPr>
            <p:spPr>
              <a:xfrm flipH="1" flipV="1">
                <a:off x="6208147" y="2420888"/>
                <a:ext cx="2023343" cy="130313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36" idx="7"/>
              </p:cNvCxnSpPr>
              <p:nvPr/>
            </p:nvCxnSpPr>
            <p:spPr>
              <a:xfrm flipH="1">
                <a:off x="4705424" y="2473947"/>
                <a:ext cx="946697" cy="1244572"/>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7380312" y="4173547"/>
                <a:ext cx="761814" cy="1298469"/>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4728147" y="4221088"/>
                <a:ext cx="923973" cy="1250929"/>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4" idx="4"/>
                <a:endCxn id="40" idx="0"/>
              </p:cNvCxnSpPr>
              <p:nvPr/>
            </p:nvCxnSpPr>
            <p:spPr>
              <a:xfrm flipH="1">
                <a:off x="5835976" y="2546804"/>
                <a:ext cx="44300" cy="2882766"/>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9" idx="7"/>
                <a:endCxn id="37" idx="3"/>
              </p:cNvCxnSpPr>
              <p:nvPr/>
            </p:nvCxnSpPr>
            <p:spPr>
              <a:xfrm flipV="1">
                <a:off x="4991312" y="2437798"/>
                <a:ext cx="1929926" cy="2398882"/>
              </a:xfrm>
              <a:prstGeom prst="line">
                <a:avLst/>
              </a:prstGeom>
              <a:ln w="28575">
                <a:solidFill>
                  <a:srgbClr val="66FF33"/>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35" idx="5"/>
              </p:cNvCxnSpPr>
              <p:nvPr/>
            </p:nvCxnSpPr>
            <p:spPr>
              <a:xfrm>
                <a:off x="5047001" y="3126867"/>
                <a:ext cx="2036226" cy="23451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flipV="1">
                <a:off x="4936994" y="3162010"/>
                <a:ext cx="2100968" cy="237656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2"/>
                <a:endCxn id="36" idx="6"/>
              </p:cNvCxnSpPr>
              <p:nvPr/>
            </p:nvCxnSpPr>
            <p:spPr>
              <a:xfrm flipH="1" flipV="1">
                <a:off x="4814431" y="3981684"/>
                <a:ext cx="3308052" cy="550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783836" y="4075268"/>
                <a:ext cx="335829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41" idx="1"/>
              </p:cNvCxnSpPr>
              <p:nvPr/>
            </p:nvCxnSpPr>
            <p:spPr>
              <a:xfrm flipH="1" flipV="1">
                <a:off x="5100320" y="5099844"/>
                <a:ext cx="1869915" cy="44902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5990981" y="2491531"/>
                <a:ext cx="1242418" cy="2938039"/>
              </a:xfrm>
              <a:prstGeom prst="straightConnector1">
                <a:avLst/>
              </a:prstGeom>
              <a:ln w="28575">
                <a:solidFill>
                  <a:srgbClr val="3333FF"/>
                </a:solidFill>
                <a:tailEnd type="arrow"/>
              </a:ln>
            </p:spPr>
            <p:style>
              <a:lnRef idx="1">
                <a:schemeClr val="accent1"/>
              </a:lnRef>
              <a:fillRef idx="0">
                <a:schemeClr val="accent1"/>
              </a:fillRef>
              <a:effectRef idx="0">
                <a:schemeClr val="accent1"/>
              </a:effectRef>
              <a:fontRef idx="minor">
                <a:schemeClr val="tx1"/>
              </a:fontRef>
            </p:style>
          </p:cxnSp>
        </p:grpSp>
        <p:sp>
          <p:nvSpPr>
            <p:cNvPr id="23" name="Rectangle 22"/>
            <p:cNvSpPr/>
            <p:nvPr/>
          </p:nvSpPr>
          <p:spPr>
            <a:xfrm>
              <a:off x="4070087" y="6567155"/>
              <a:ext cx="4965879" cy="246221"/>
            </a:xfrm>
            <a:prstGeom prst="rect">
              <a:avLst/>
            </a:prstGeom>
          </p:spPr>
          <p:txBody>
            <a:bodyPr wrap="square" lIns="0" tIns="0" rIns="0" bIns="0">
              <a:spAutoFit/>
            </a:bodyPr>
            <a:lstStyle/>
            <a:p>
              <a:r>
                <a:rPr lang="en-GB" sz="800" dirty="0">
                  <a:solidFill>
                    <a:prstClr val="black"/>
                  </a:solidFill>
                  <a:latin typeface="Arial Narrow" panose="020B0606020202030204" pitchFamily="34" charset="0"/>
                </a:rPr>
                <a:t>Fuente: Weitz, N; Nilsson, M and Davis. M 2014. </a:t>
              </a:r>
              <a:r>
                <a:rPr lang="en-US" sz="800" b="1" dirty="0">
                  <a:solidFill>
                    <a:prstClr val="black"/>
                  </a:solidFill>
                  <a:latin typeface="Arial Narrow" panose="020B0606020202030204" pitchFamily="34" charset="0"/>
                </a:rPr>
                <a:t>A Nexus Approach to the Post-2015 Agenda: Formulating Integrated Water, Energy, and Food SDGs.</a:t>
              </a:r>
              <a:r>
                <a:rPr lang="en-US" sz="800" dirty="0">
                  <a:solidFill>
                    <a:prstClr val="black"/>
                  </a:solidFill>
                  <a:latin typeface="Arial Narrow" panose="020B0606020202030204" pitchFamily="34" charset="0"/>
                </a:rPr>
                <a:t> SAIS Review of International Affairs, 34 (2) pp 37-50; </a:t>
              </a:r>
              <a:r>
                <a:rPr lang="en-US" sz="800" dirty="0" err="1">
                  <a:solidFill>
                    <a:prstClr val="black"/>
                  </a:solidFill>
                  <a:latin typeface="Arial Narrow" panose="020B0606020202030204" pitchFamily="34" charset="0"/>
                </a:rPr>
                <a:t>doi</a:t>
              </a:r>
              <a:r>
                <a:rPr lang="en-US" sz="800" dirty="0">
                  <a:solidFill>
                    <a:prstClr val="black"/>
                  </a:solidFill>
                  <a:latin typeface="Arial Narrow" panose="020B0606020202030204" pitchFamily="34" charset="0"/>
                </a:rPr>
                <a:t>: 10.1353/sais.2014.0022</a:t>
              </a:r>
              <a:endParaRPr lang="sv-SE" sz="800" dirty="0">
                <a:solidFill>
                  <a:prstClr val="black"/>
                </a:solidFill>
                <a:latin typeface="Arial Narrow" panose="020B0606020202030204" pitchFamily="34" charset="0"/>
              </a:endParaRPr>
            </a:p>
          </p:txBody>
        </p:sp>
      </p:grpSp>
      <p:sp>
        <p:nvSpPr>
          <p:cNvPr id="4" name="Freeform 3"/>
          <p:cNvSpPr/>
          <p:nvPr/>
        </p:nvSpPr>
        <p:spPr>
          <a:xfrm>
            <a:off x="895875" y="2081515"/>
            <a:ext cx="3105445" cy="1136633"/>
          </a:xfrm>
          <a:custGeom>
            <a:avLst/>
            <a:gdLst>
              <a:gd name="connsiteX0" fmla="*/ 0 w 3105445"/>
              <a:gd name="connsiteY0" fmla="*/ 0 h 1136632"/>
              <a:gd name="connsiteX1" fmla="*/ 2537129 w 3105445"/>
              <a:gd name="connsiteY1" fmla="*/ 0 h 1136632"/>
              <a:gd name="connsiteX2" fmla="*/ 3105445 w 3105445"/>
              <a:gd name="connsiteY2" fmla="*/ 568316 h 1136632"/>
              <a:gd name="connsiteX3" fmla="*/ 2537129 w 3105445"/>
              <a:gd name="connsiteY3" fmla="*/ 1136632 h 1136632"/>
              <a:gd name="connsiteX4" fmla="*/ 0 w 3105445"/>
              <a:gd name="connsiteY4" fmla="*/ 1136632 h 1136632"/>
              <a:gd name="connsiteX5" fmla="*/ 0 w 3105445"/>
              <a:gd name="connsiteY5" fmla="*/ 0 h 1136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5445" h="1136632">
                <a:moveTo>
                  <a:pt x="3105445" y="1136631"/>
                </a:moveTo>
                <a:lnTo>
                  <a:pt x="568316" y="1136631"/>
                </a:lnTo>
                <a:lnTo>
                  <a:pt x="0" y="568316"/>
                </a:lnTo>
                <a:lnTo>
                  <a:pt x="568316" y="1"/>
                </a:lnTo>
                <a:lnTo>
                  <a:pt x="3105445" y="1"/>
                </a:lnTo>
                <a:lnTo>
                  <a:pt x="3105445" y="1136631"/>
                </a:lnTo>
                <a:close/>
              </a:path>
            </a:pathLst>
          </a:custGeom>
          <a:solidFill>
            <a:schemeClr val="tx2">
              <a:lumMod val="40000"/>
              <a:lumOff val="60000"/>
              <a:alpha val="61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85381" tIns="60960" rIns="113792" bIns="60961" numCol="1" spcCol="1270" anchor="ctr" anchorCtr="0">
            <a:noAutofit/>
          </a:bodyPr>
          <a:lstStyle/>
          <a:p>
            <a:pPr lvl="0" algn="ctr" defTabSz="711200">
              <a:lnSpc>
                <a:spcPct val="90000"/>
              </a:lnSpc>
              <a:spcBef>
                <a:spcPct val="0"/>
              </a:spcBef>
              <a:spcAft>
                <a:spcPct val="35000"/>
              </a:spcAft>
            </a:pPr>
            <a:r>
              <a:rPr lang="es-ES" sz="1600" kern="1200" dirty="0">
                <a:solidFill>
                  <a:schemeClr val="tx1"/>
                </a:solidFill>
                <a:latin typeface="Arial Narrow" panose="020B0606020202030204" pitchFamily="34" charset="0"/>
              </a:rPr>
              <a:t>La agricultura es el mayor consumidor de agua a nivel mundial (70% de la extracción total)</a:t>
            </a:r>
            <a:endParaRPr lang="en-US" sz="1600" kern="1200" dirty="0">
              <a:solidFill>
                <a:schemeClr val="tx1"/>
              </a:solidFill>
              <a:latin typeface="Arial Narrow" panose="020B0606020202030204" pitchFamily="34" charset="0"/>
            </a:endParaRPr>
          </a:p>
        </p:txBody>
      </p:sp>
      <p:sp>
        <p:nvSpPr>
          <p:cNvPr id="5" name="Oval 4"/>
          <p:cNvSpPr/>
          <p:nvPr/>
        </p:nvSpPr>
        <p:spPr>
          <a:xfrm>
            <a:off x="327559" y="2081515"/>
            <a:ext cx="1136632" cy="1136632"/>
          </a:xfrm>
          <a:prstGeom prst="ellipse">
            <a:avLst/>
          </a:prstGeom>
          <a:blipFill>
            <a:blip r:embed="rId3" cstate="print">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Freeform 5"/>
          <p:cNvSpPr/>
          <p:nvPr/>
        </p:nvSpPr>
        <p:spPr>
          <a:xfrm>
            <a:off x="895875" y="3557440"/>
            <a:ext cx="3105445" cy="1136633"/>
          </a:xfrm>
          <a:custGeom>
            <a:avLst/>
            <a:gdLst>
              <a:gd name="connsiteX0" fmla="*/ 0 w 3105445"/>
              <a:gd name="connsiteY0" fmla="*/ 0 h 1136632"/>
              <a:gd name="connsiteX1" fmla="*/ 2537129 w 3105445"/>
              <a:gd name="connsiteY1" fmla="*/ 0 h 1136632"/>
              <a:gd name="connsiteX2" fmla="*/ 3105445 w 3105445"/>
              <a:gd name="connsiteY2" fmla="*/ 568316 h 1136632"/>
              <a:gd name="connsiteX3" fmla="*/ 2537129 w 3105445"/>
              <a:gd name="connsiteY3" fmla="*/ 1136632 h 1136632"/>
              <a:gd name="connsiteX4" fmla="*/ 0 w 3105445"/>
              <a:gd name="connsiteY4" fmla="*/ 1136632 h 1136632"/>
              <a:gd name="connsiteX5" fmla="*/ 0 w 3105445"/>
              <a:gd name="connsiteY5" fmla="*/ 0 h 1136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5445" h="1136632">
                <a:moveTo>
                  <a:pt x="3105445" y="1136631"/>
                </a:moveTo>
                <a:lnTo>
                  <a:pt x="568316" y="1136631"/>
                </a:lnTo>
                <a:lnTo>
                  <a:pt x="0" y="568316"/>
                </a:lnTo>
                <a:lnTo>
                  <a:pt x="568316" y="1"/>
                </a:lnTo>
                <a:lnTo>
                  <a:pt x="3105445" y="1"/>
                </a:lnTo>
                <a:lnTo>
                  <a:pt x="3105445" y="1136631"/>
                </a:lnTo>
                <a:close/>
              </a:path>
            </a:pathLst>
          </a:custGeom>
          <a:solidFill>
            <a:srgbClr val="FFC000">
              <a:alpha val="65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85381" tIns="60961" rIns="113792" bIns="60960" numCol="1" spcCol="1270" anchor="ctr" anchorCtr="0">
            <a:noAutofit/>
          </a:bodyPr>
          <a:lstStyle/>
          <a:p>
            <a:pPr lvl="0" algn="ctr" defTabSz="711200">
              <a:lnSpc>
                <a:spcPct val="90000"/>
              </a:lnSpc>
              <a:spcBef>
                <a:spcPct val="0"/>
              </a:spcBef>
              <a:spcAft>
                <a:spcPct val="35000"/>
              </a:spcAft>
            </a:pPr>
            <a:r>
              <a:rPr lang="es-ES" sz="1600" kern="1200" dirty="0">
                <a:solidFill>
                  <a:schemeClr val="tx1"/>
                </a:solidFill>
                <a:latin typeface="Arial Narrow" panose="020B0606020202030204" pitchFamily="34" charset="0"/>
              </a:rPr>
              <a:t>La energía es necesaria para producir y distribuir tanto agua como alimentos.</a:t>
            </a:r>
            <a:endParaRPr lang="en-US" sz="1600" kern="1200" dirty="0">
              <a:solidFill>
                <a:schemeClr val="tx1"/>
              </a:solidFill>
              <a:latin typeface="Arial Narrow" panose="020B0606020202030204" pitchFamily="34" charset="0"/>
            </a:endParaRPr>
          </a:p>
        </p:txBody>
      </p:sp>
      <p:sp>
        <p:nvSpPr>
          <p:cNvPr id="7" name="Oval 6"/>
          <p:cNvSpPr/>
          <p:nvPr/>
        </p:nvSpPr>
        <p:spPr>
          <a:xfrm>
            <a:off x="327559" y="3557441"/>
            <a:ext cx="1136632" cy="1136632"/>
          </a:xfrm>
          <a:prstGeom prst="ellipse">
            <a:avLst/>
          </a:prstGeom>
          <a:blipFill>
            <a:blip r:embed="rId4" cstate="print">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Freeform 7"/>
          <p:cNvSpPr/>
          <p:nvPr/>
        </p:nvSpPr>
        <p:spPr>
          <a:xfrm>
            <a:off x="895875" y="5033366"/>
            <a:ext cx="3105446" cy="1136633"/>
          </a:xfrm>
          <a:custGeom>
            <a:avLst/>
            <a:gdLst>
              <a:gd name="connsiteX0" fmla="*/ 0 w 3105445"/>
              <a:gd name="connsiteY0" fmla="*/ 0 h 1136632"/>
              <a:gd name="connsiteX1" fmla="*/ 2537129 w 3105445"/>
              <a:gd name="connsiteY1" fmla="*/ 0 h 1136632"/>
              <a:gd name="connsiteX2" fmla="*/ 3105445 w 3105445"/>
              <a:gd name="connsiteY2" fmla="*/ 568316 h 1136632"/>
              <a:gd name="connsiteX3" fmla="*/ 2537129 w 3105445"/>
              <a:gd name="connsiteY3" fmla="*/ 1136632 h 1136632"/>
              <a:gd name="connsiteX4" fmla="*/ 0 w 3105445"/>
              <a:gd name="connsiteY4" fmla="*/ 1136632 h 1136632"/>
              <a:gd name="connsiteX5" fmla="*/ 0 w 3105445"/>
              <a:gd name="connsiteY5" fmla="*/ 0 h 1136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5445" h="1136632">
                <a:moveTo>
                  <a:pt x="3105445" y="1136631"/>
                </a:moveTo>
                <a:lnTo>
                  <a:pt x="568316" y="1136631"/>
                </a:lnTo>
                <a:lnTo>
                  <a:pt x="0" y="568316"/>
                </a:lnTo>
                <a:lnTo>
                  <a:pt x="568316" y="1"/>
                </a:lnTo>
                <a:lnTo>
                  <a:pt x="3105445" y="1"/>
                </a:lnTo>
                <a:lnTo>
                  <a:pt x="3105445" y="1136631"/>
                </a:lnTo>
                <a:close/>
              </a:path>
            </a:pathLst>
          </a:custGeom>
          <a:solidFill>
            <a:srgbClr val="CC9900">
              <a:alpha val="50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85381" tIns="60961" rIns="113793" bIns="60960" numCol="1" spcCol="1270" anchor="ctr" anchorCtr="0">
            <a:noAutofit/>
          </a:bodyPr>
          <a:lstStyle/>
          <a:p>
            <a:pPr lvl="0" algn="ctr" defTabSz="711200">
              <a:lnSpc>
                <a:spcPct val="90000"/>
              </a:lnSpc>
              <a:spcBef>
                <a:spcPct val="0"/>
              </a:spcBef>
              <a:spcAft>
                <a:spcPct val="35000"/>
              </a:spcAft>
            </a:pPr>
            <a:r>
              <a:rPr lang="es-ES" sz="1600" kern="1200" dirty="0">
                <a:solidFill>
                  <a:schemeClr val="tx1"/>
                </a:solidFill>
                <a:latin typeface="Arial Narrow" panose="020B0606020202030204" pitchFamily="34" charset="0"/>
              </a:rPr>
              <a:t>La producción y suministro de alimentos es responsable de cerca del 30% del consumo total de energía mundial</a:t>
            </a:r>
            <a:endParaRPr lang="en-US" sz="1600" kern="1200" dirty="0">
              <a:solidFill>
                <a:schemeClr val="tx1"/>
              </a:solidFill>
              <a:latin typeface="Arial Narrow" panose="020B0606020202030204" pitchFamily="34" charset="0"/>
            </a:endParaRPr>
          </a:p>
        </p:txBody>
      </p:sp>
      <p:sp>
        <p:nvSpPr>
          <p:cNvPr id="9" name="Oval 8"/>
          <p:cNvSpPr/>
          <p:nvPr/>
        </p:nvSpPr>
        <p:spPr>
          <a:xfrm>
            <a:off x="327559" y="5033367"/>
            <a:ext cx="1136632" cy="1136632"/>
          </a:xfrm>
          <a:prstGeom prst="ellipse">
            <a:avLst/>
          </a:prstGeom>
          <a:blipFill>
            <a:blip r:embed="rId5" cstate="print">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57" name="TextBox 56"/>
          <p:cNvSpPr txBox="1"/>
          <p:nvPr/>
        </p:nvSpPr>
        <p:spPr>
          <a:xfrm>
            <a:off x="9733625" y="2417841"/>
            <a:ext cx="2262063" cy="584775"/>
          </a:xfrm>
          <a:prstGeom prst="rect">
            <a:avLst/>
          </a:prstGeom>
          <a:noFill/>
        </p:spPr>
        <p:txBody>
          <a:bodyPr wrap="square" rtlCol="0">
            <a:spAutoFit/>
          </a:bodyPr>
          <a:lstStyle/>
          <a:p>
            <a:pPr marL="285750" lvl="0" indent="-285750">
              <a:buFont typeface="Arial" panose="020B0604020202020204" pitchFamily="34" charset="0"/>
              <a:buChar char="•"/>
            </a:pPr>
            <a:r>
              <a:rPr lang="es-ES" sz="1600" kern="0" dirty="0">
                <a:solidFill>
                  <a:schemeClr val="bg2">
                    <a:lumMod val="10000"/>
                  </a:schemeClr>
                </a:solidFill>
                <a:latin typeface="Arial Narrow" panose="020B0606020202030204" pitchFamily="34" charset="0"/>
                <a:cs typeface="Arial" pitchFamily="34" charset="0"/>
              </a:rPr>
              <a:t>Asegurar el </a:t>
            </a:r>
            <a:r>
              <a:rPr lang="es-ES" sz="1600" kern="0" dirty="0">
                <a:solidFill>
                  <a:srgbClr val="FF0000"/>
                </a:solidFill>
                <a:latin typeface="Arial Narrow" panose="020B0606020202030204" pitchFamily="34" charset="0"/>
                <a:cs typeface="Arial" pitchFamily="34" charset="0"/>
              </a:rPr>
              <a:t>acceso</a:t>
            </a:r>
            <a:r>
              <a:rPr lang="es-ES" sz="1600" kern="0" dirty="0">
                <a:solidFill>
                  <a:schemeClr val="bg2">
                    <a:lumMod val="10000"/>
                  </a:schemeClr>
                </a:solidFill>
                <a:latin typeface="Arial Narrow" panose="020B0606020202030204" pitchFamily="34" charset="0"/>
                <a:cs typeface="Arial" pitchFamily="34" charset="0"/>
              </a:rPr>
              <a:t> a los recursos.</a:t>
            </a:r>
          </a:p>
        </p:txBody>
      </p:sp>
      <p:sp>
        <p:nvSpPr>
          <p:cNvPr id="58" name="TextBox 57"/>
          <p:cNvSpPr txBox="1"/>
          <p:nvPr/>
        </p:nvSpPr>
        <p:spPr>
          <a:xfrm>
            <a:off x="9720200" y="3131319"/>
            <a:ext cx="2275487" cy="830997"/>
          </a:xfrm>
          <a:prstGeom prst="rect">
            <a:avLst/>
          </a:prstGeom>
          <a:noFill/>
        </p:spPr>
        <p:txBody>
          <a:bodyPr wrap="square" rtlCol="0">
            <a:spAutoFit/>
          </a:bodyPr>
          <a:lstStyle/>
          <a:p>
            <a:pPr marL="285750" indent="-285750">
              <a:buFont typeface="Arial" panose="020B0604020202020204" pitchFamily="34" charset="0"/>
              <a:buChar char="•"/>
            </a:pPr>
            <a:r>
              <a:rPr lang="es-ES" sz="1600" kern="0" dirty="0">
                <a:solidFill>
                  <a:schemeClr val="bg2">
                    <a:lumMod val="10000"/>
                  </a:schemeClr>
                </a:solidFill>
                <a:latin typeface="Arial Narrow" panose="020B0606020202030204" pitchFamily="34" charset="0"/>
                <a:cs typeface="Arial" pitchFamily="34" charset="0"/>
              </a:rPr>
              <a:t>Promover la </a:t>
            </a:r>
            <a:r>
              <a:rPr lang="es-ES" sz="1600" kern="0" dirty="0">
                <a:solidFill>
                  <a:srgbClr val="FF0000"/>
                </a:solidFill>
                <a:latin typeface="Arial Narrow" panose="020B0606020202030204" pitchFamily="34" charset="0"/>
                <a:cs typeface="Arial" pitchFamily="34" charset="0"/>
              </a:rPr>
              <a:t>eficiencia</a:t>
            </a:r>
            <a:r>
              <a:rPr lang="es-ES" sz="1600" kern="0" dirty="0">
                <a:solidFill>
                  <a:schemeClr val="tx1">
                    <a:lumMod val="75000"/>
                    <a:lumOff val="25000"/>
                  </a:schemeClr>
                </a:solidFill>
                <a:latin typeface="Arial Narrow" panose="020B0606020202030204" pitchFamily="34" charset="0"/>
                <a:cs typeface="Arial" pitchFamily="34" charset="0"/>
              </a:rPr>
              <a:t> </a:t>
            </a:r>
            <a:r>
              <a:rPr lang="es-ES" sz="1600" kern="0" dirty="0">
                <a:solidFill>
                  <a:schemeClr val="bg2">
                    <a:lumMod val="10000"/>
                  </a:schemeClr>
                </a:solidFill>
                <a:latin typeface="Arial Narrow" panose="020B0606020202030204" pitchFamily="34" charset="0"/>
                <a:cs typeface="Arial" pitchFamily="34" charset="0"/>
              </a:rPr>
              <a:t>en el uso de los recursos</a:t>
            </a:r>
            <a:endParaRPr lang="en-US" sz="1600" kern="0" dirty="0">
              <a:solidFill>
                <a:schemeClr val="bg2">
                  <a:lumMod val="10000"/>
                </a:schemeClr>
              </a:solidFill>
              <a:latin typeface="Arial Narrow" panose="020B0606020202030204" pitchFamily="34" charset="0"/>
              <a:cs typeface="Arial" pitchFamily="34" charset="0"/>
            </a:endParaRPr>
          </a:p>
        </p:txBody>
      </p:sp>
      <p:sp>
        <p:nvSpPr>
          <p:cNvPr id="59" name="TextBox 58"/>
          <p:cNvSpPr txBox="1"/>
          <p:nvPr/>
        </p:nvSpPr>
        <p:spPr>
          <a:xfrm>
            <a:off x="9785360" y="4025048"/>
            <a:ext cx="2210328" cy="830997"/>
          </a:xfrm>
          <a:prstGeom prst="rect">
            <a:avLst/>
          </a:prstGeom>
          <a:noFill/>
        </p:spPr>
        <p:txBody>
          <a:bodyPr wrap="square" rtlCol="0">
            <a:spAutoFit/>
          </a:bodyPr>
          <a:lstStyle/>
          <a:p>
            <a:pPr marL="285750" lvl="0" indent="-285750">
              <a:buFont typeface="Arial" panose="020B0604020202020204" pitchFamily="34" charset="0"/>
              <a:buChar char="•"/>
            </a:pPr>
            <a:r>
              <a:rPr lang="es-ES" sz="1600" kern="0" dirty="0">
                <a:solidFill>
                  <a:schemeClr val="bg2">
                    <a:lumMod val="10000"/>
                  </a:schemeClr>
                </a:solidFill>
                <a:latin typeface="Arial Narrow" panose="020B0606020202030204" pitchFamily="34" charset="0"/>
                <a:cs typeface="Arial" pitchFamily="34" charset="0"/>
              </a:rPr>
              <a:t>Asegurar la </a:t>
            </a:r>
            <a:r>
              <a:rPr lang="es-ES" sz="1600" kern="0" dirty="0">
                <a:solidFill>
                  <a:srgbClr val="FF0000"/>
                </a:solidFill>
                <a:latin typeface="Arial Narrow" panose="020B0606020202030204" pitchFamily="34" charset="0"/>
                <a:cs typeface="Arial" pitchFamily="34" charset="0"/>
              </a:rPr>
              <a:t>sostenibilidad</a:t>
            </a:r>
            <a:r>
              <a:rPr lang="es-ES" sz="1600" kern="0" dirty="0">
                <a:solidFill>
                  <a:schemeClr val="bg2">
                    <a:lumMod val="10000"/>
                  </a:schemeClr>
                </a:solidFill>
                <a:latin typeface="Arial Narrow" panose="020B0606020202030204" pitchFamily="34" charset="0"/>
                <a:cs typeface="Arial" pitchFamily="34" charset="0"/>
              </a:rPr>
              <a:t> en el tiempo</a:t>
            </a:r>
            <a:endParaRPr lang="en-US" sz="1600" kern="0" dirty="0">
              <a:solidFill>
                <a:schemeClr val="bg2">
                  <a:lumMod val="10000"/>
                </a:schemeClr>
              </a:solidFill>
              <a:latin typeface="Arial Narrow" panose="020B0606020202030204" pitchFamily="34" charset="0"/>
              <a:cs typeface="Arial" pitchFamily="34" charset="0"/>
            </a:endParaRPr>
          </a:p>
        </p:txBody>
      </p:sp>
      <p:sp>
        <p:nvSpPr>
          <p:cNvPr id="60" name="TextBox 59"/>
          <p:cNvSpPr txBox="1"/>
          <p:nvPr/>
        </p:nvSpPr>
        <p:spPr>
          <a:xfrm>
            <a:off x="9560947" y="1952331"/>
            <a:ext cx="2745329" cy="338554"/>
          </a:xfrm>
          <a:prstGeom prst="rect">
            <a:avLst/>
          </a:prstGeom>
          <a:noFill/>
        </p:spPr>
        <p:txBody>
          <a:bodyPr wrap="square" rtlCol="0">
            <a:spAutoFit/>
          </a:bodyPr>
          <a:lstStyle/>
          <a:p>
            <a:pPr lvl="0"/>
            <a:r>
              <a:rPr lang="es-ES_tradnl" sz="1600" b="1" kern="0" dirty="0">
                <a:solidFill>
                  <a:schemeClr val="bg2">
                    <a:lumMod val="10000"/>
                  </a:schemeClr>
                </a:solidFill>
                <a:latin typeface="Arial Narrow" panose="020B0606020202030204" pitchFamily="34" charset="0"/>
                <a:cs typeface="Arial" pitchFamily="34" charset="0"/>
              </a:rPr>
              <a:t>Naturaleza de las interacciones</a:t>
            </a:r>
          </a:p>
        </p:txBody>
      </p:sp>
    </p:spTree>
    <p:extLst>
      <p:ext uri="{BB962C8B-B14F-4D97-AF65-F5344CB8AC3E}">
        <p14:creationId xmlns:p14="http://schemas.microsoft.com/office/powerpoint/2010/main" val="217807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fade">
                                      <p:cBhvr>
                                        <p:cTn id="40" dur="1000"/>
                                        <p:tgtEl>
                                          <p:spTgt spid="60"/>
                                        </p:tgtEl>
                                      </p:cBhvr>
                                    </p:animEffect>
                                    <p:anim calcmode="lin" valueType="num">
                                      <p:cBhvr>
                                        <p:cTn id="41" dur="1000" fill="hold"/>
                                        <p:tgtEl>
                                          <p:spTgt spid="60"/>
                                        </p:tgtEl>
                                        <p:attrNameLst>
                                          <p:attrName>ppt_x</p:attrName>
                                        </p:attrNameLst>
                                      </p:cBhvr>
                                      <p:tavLst>
                                        <p:tav tm="0">
                                          <p:val>
                                            <p:strVal val="#ppt_x"/>
                                          </p:val>
                                        </p:tav>
                                        <p:tav tm="100000">
                                          <p:val>
                                            <p:strVal val="#ppt_x"/>
                                          </p:val>
                                        </p:tav>
                                      </p:tavLst>
                                    </p:anim>
                                    <p:anim calcmode="lin" valueType="num">
                                      <p:cBhvr>
                                        <p:cTn id="4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1000"/>
                                        <p:tgtEl>
                                          <p:spTgt spid="57"/>
                                        </p:tgtEl>
                                      </p:cBhvr>
                                    </p:animEffect>
                                    <p:anim calcmode="lin" valueType="num">
                                      <p:cBhvr>
                                        <p:cTn id="48" dur="1000" fill="hold"/>
                                        <p:tgtEl>
                                          <p:spTgt spid="57"/>
                                        </p:tgtEl>
                                        <p:attrNameLst>
                                          <p:attrName>ppt_x</p:attrName>
                                        </p:attrNameLst>
                                      </p:cBhvr>
                                      <p:tavLst>
                                        <p:tav tm="0">
                                          <p:val>
                                            <p:strVal val="#ppt_x"/>
                                          </p:val>
                                        </p:tav>
                                        <p:tav tm="100000">
                                          <p:val>
                                            <p:strVal val="#ppt_x"/>
                                          </p:val>
                                        </p:tav>
                                      </p:tavLst>
                                    </p:anim>
                                    <p:anim calcmode="lin" valueType="num">
                                      <p:cBhvr>
                                        <p:cTn id="49"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fade">
                                      <p:cBhvr>
                                        <p:cTn id="54" dur="1000"/>
                                        <p:tgtEl>
                                          <p:spTgt spid="58"/>
                                        </p:tgtEl>
                                      </p:cBhvr>
                                    </p:animEffect>
                                    <p:anim calcmode="lin" valueType="num">
                                      <p:cBhvr>
                                        <p:cTn id="55" dur="1000" fill="hold"/>
                                        <p:tgtEl>
                                          <p:spTgt spid="58"/>
                                        </p:tgtEl>
                                        <p:attrNameLst>
                                          <p:attrName>ppt_x</p:attrName>
                                        </p:attrNameLst>
                                      </p:cBhvr>
                                      <p:tavLst>
                                        <p:tav tm="0">
                                          <p:val>
                                            <p:strVal val="#ppt_x"/>
                                          </p:val>
                                        </p:tav>
                                        <p:tav tm="100000">
                                          <p:val>
                                            <p:strVal val="#ppt_x"/>
                                          </p:val>
                                        </p:tav>
                                      </p:tavLst>
                                    </p:anim>
                                    <p:anim calcmode="lin" valueType="num">
                                      <p:cBhvr>
                                        <p:cTn id="56"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animBg="1"/>
      <p:bldP spid="6" grpId="0" animBg="1"/>
      <p:bldP spid="8" grpId="0" animBg="1"/>
      <p:bldP spid="57" grpId="0"/>
      <p:bldP spid="58" grpId="0"/>
      <p:bldP spid="59" grpId="0"/>
      <p:bldP spid="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_tradnl" dirty="0"/>
              <a:t>Interacciones entre las metas de los ODS</a:t>
            </a:r>
          </a:p>
        </p:txBody>
      </p:sp>
      <p:sp>
        <p:nvSpPr>
          <p:cNvPr id="4" name="TextBox 3"/>
          <p:cNvSpPr txBox="1"/>
          <p:nvPr/>
        </p:nvSpPr>
        <p:spPr>
          <a:xfrm>
            <a:off x="1429581" y="6568215"/>
            <a:ext cx="6796513" cy="112178"/>
          </a:xfrm>
          <a:prstGeom prst="rect">
            <a:avLst/>
          </a:prstGeom>
          <a:noFill/>
        </p:spPr>
        <p:txBody>
          <a:bodyPr wrap="square" lIns="0" tIns="0" rIns="0" bIns="0" rtlCol="0">
            <a:spAutoFit/>
          </a:bodyPr>
          <a:lstStyle/>
          <a:p>
            <a:r>
              <a:rPr lang="en-GB" sz="800" dirty="0">
                <a:latin typeface="Arial Narrow" panose="020B0606020202030204" pitchFamily="34" charset="0"/>
              </a:rPr>
              <a:t>Source: adapted from  the presentation by </a:t>
            </a:r>
            <a:r>
              <a:rPr lang="en-GB" sz="800" dirty="0" err="1">
                <a:latin typeface="Arial Narrow" panose="020B0606020202030204" pitchFamily="34" charset="0"/>
              </a:rPr>
              <a:t>Amb</a:t>
            </a:r>
            <a:r>
              <a:rPr lang="en-GB" sz="800" dirty="0">
                <a:latin typeface="Arial Narrow" panose="020B0606020202030204" pitchFamily="34" charset="0"/>
              </a:rPr>
              <a:t>. </a:t>
            </a:r>
            <a:r>
              <a:rPr lang="en-US" sz="800" dirty="0" err="1">
                <a:latin typeface="Arial Narrow" panose="020B0606020202030204" pitchFamily="34" charset="0"/>
              </a:rPr>
              <a:t>Csaba</a:t>
            </a:r>
            <a:r>
              <a:rPr lang="en-US" sz="800" dirty="0">
                <a:latin typeface="Arial Narrow" panose="020B0606020202030204" pitchFamily="34" charset="0"/>
              </a:rPr>
              <a:t> </a:t>
            </a:r>
            <a:r>
              <a:rPr lang="en-US" sz="800" dirty="0" err="1">
                <a:latin typeface="Arial Narrow" panose="020B0606020202030204" pitchFamily="34" charset="0"/>
              </a:rPr>
              <a:t>Kőrösi</a:t>
            </a:r>
            <a:r>
              <a:rPr lang="en-US" sz="800" dirty="0">
                <a:latin typeface="Arial Narrow" panose="020B0606020202030204" pitchFamily="34" charset="0"/>
              </a:rPr>
              <a:t>, PR of Hungary to UN: “From SDGs to Post-2015 Agenda” at the OECD in Paris on October 7</a:t>
            </a:r>
            <a:r>
              <a:rPr lang="en-US" sz="800" baseline="30000" dirty="0">
                <a:latin typeface="Arial Narrow" panose="020B0606020202030204" pitchFamily="34" charset="0"/>
              </a:rPr>
              <a:t>th</a:t>
            </a:r>
            <a:r>
              <a:rPr lang="en-US" sz="800" dirty="0">
                <a:latin typeface="Arial Narrow" panose="020B0606020202030204" pitchFamily="34" charset="0"/>
              </a:rPr>
              <a:t>, 2014.</a:t>
            </a:r>
            <a:endParaRPr lang="en-GB" sz="800" dirty="0">
              <a:latin typeface="Arial Narrow" panose="020B0606020202030204" pitchFamily="34" charset="0"/>
            </a:endParaRPr>
          </a:p>
        </p:txBody>
      </p:sp>
      <p:grpSp>
        <p:nvGrpSpPr>
          <p:cNvPr id="5" name="Group 4"/>
          <p:cNvGrpSpPr/>
          <p:nvPr/>
        </p:nvGrpSpPr>
        <p:grpSpPr>
          <a:xfrm>
            <a:off x="991892" y="1355663"/>
            <a:ext cx="7756573" cy="5159478"/>
            <a:chOff x="443488" y="953725"/>
            <a:chExt cx="7681292" cy="4948712"/>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3147" y="1162844"/>
              <a:ext cx="288000" cy="28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3888" y="1162844"/>
              <a:ext cx="288000" cy="2880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31438" y="1162844"/>
              <a:ext cx="288000" cy="28800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22593" y="1162844"/>
              <a:ext cx="288000" cy="28800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09175" y="1162844"/>
              <a:ext cx="288000" cy="2880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00143" y="1162844"/>
              <a:ext cx="288000" cy="2880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94000" y="1162844"/>
              <a:ext cx="288000" cy="288000"/>
            </a:xfrm>
            <a:prstGeom prst="rect">
              <a:avLst/>
            </a:prstGeom>
          </p:spPr>
        </p:pic>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81787" y="1162844"/>
              <a:ext cx="288000" cy="288000"/>
            </a:xfrm>
            <a:prstGeom prst="rect">
              <a:avLst/>
            </a:prstGeom>
          </p:spPr>
        </p:pic>
        <p:pic>
          <p:nvPicPr>
            <p:cNvPr id="14" name="Picture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66861" y="1162844"/>
              <a:ext cx="288000" cy="288000"/>
            </a:xfrm>
            <a:prstGeom prst="rect">
              <a:avLst/>
            </a:prstGeom>
          </p:spPr>
        </p:pic>
        <p:pic>
          <p:nvPicPr>
            <p:cNvPr id="15" name="Picture 1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53147" y="1162844"/>
              <a:ext cx="288000" cy="288000"/>
            </a:xfrm>
            <a:prstGeom prst="rect">
              <a:avLst/>
            </a:prstGeom>
          </p:spPr>
        </p:pic>
        <p:pic>
          <p:nvPicPr>
            <p:cNvPr id="16" name="Picture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543051" y="1162844"/>
              <a:ext cx="288000" cy="288000"/>
            </a:xfrm>
            <a:prstGeom prst="rect">
              <a:avLst/>
            </a:prstGeom>
          </p:spPr>
        </p:pic>
        <p:pic>
          <p:nvPicPr>
            <p:cNvPr id="17" name="Picture 1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232131" y="1162844"/>
              <a:ext cx="288000" cy="288000"/>
            </a:xfrm>
            <a:prstGeom prst="rect">
              <a:avLst/>
            </a:prstGeom>
          </p:spPr>
        </p:pic>
        <p:pic>
          <p:nvPicPr>
            <p:cNvPr id="18" name="Picture 1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609388" y="1162844"/>
              <a:ext cx="288000" cy="288000"/>
            </a:xfrm>
            <a:prstGeom prst="rect">
              <a:avLst/>
            </a:prstGeom>
          </p:spPr>
        </p:pic>
        <p:pic>
          <p:nvPicPr>
            <p:cNvPr id="19" name="Picture 18"/>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920553" y="1162844"/>
              <a:ext cx="288000" cy="288000"/>
            </a:xfrm>
            <a:prstGeom prst="rect">
              <a:avLst/>
            </a:prstGeom>
          </p:spPr>
        </p:pic>
        <p:sp>
          <p:nvSpPr>
            <p:cNvPr id="20" name="Rectangle 19"/>
            <p:cNvSpPr>
              <a:spLocks/>
            </p:cNvSpPr>
            <p:nvPr/>
          </p:nvSpPr>
          <p:spPr>
            <a:xfrm>
              <a:off x="673061" y="1478503"/>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1</a:t>
              </a:r>
              <a:endParaRPr lang="en-GB" dirty="0"/>
            </a:p>
          </p:txBody>
        </p:sp>
        <p:sp>
          <p:nvSpPr>
            <p:cNvPr id="21" name="Rectangle 20"/>
            <p:cNvSpPr>
              <a:spLocks/>
            </p:cNvSpPr>
            <p:nvPr/>
          </p:nvSpPr>
          <p:spPr>
            <a:xfrm>
              <a:off x="673061" y="1770737"/>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2</a:t>
              </a:r>
              <a:endParaRPr lang="en-GB" dirty="0"/>
            </a:p>
          </p:txBody>
        </p:sp>
        <p:sp>
          <p:nvSpPr>
            <p:cNvPr id="22" name="Rectangle 21"/>
            <p:cNvSpPr>
              <a:spLocks/>
            </p:cNvSpPr>
            <p:nvPr/>
          </p:nvSpPr>
          <p:spPr>
            <a:xfrm>
              <a:off x="673061" y="2065855"/>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3</a:t>
              </a:r>
              <a:endParaRPr lang="en-GB" dirty="0"/>
            </a:p>
          </p:txBody>
        </p:sp>
        <p:sp>
          <p:nvSpPr>
            <p:cNvPr id="23" name="Rectangle 22"/>
            <p:cNvSpPr>
              <a:spLocks/>
            </p:cNvSpPr>
            <p:nvPr/>
          </p:nvSpPr>
          <p:spPr>
            <a:xfrm>
              <a:off x="673061" y="2356603"/>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4</a:t>
              </a:r>
              <a:endParaRPr lang="en-GB" dirty="0"/>
            </a:p>
          </p:txBody>
        </p:sp>
        <p:sp>
          <p:nvSpPr>
            <p:cNvPr id="24" name="Rectangle 23"/>
            <p:cNvSpPr>
              <a:spLocks/>
            </p:cNvSpPr>
            <p:nvPr/>
          </p:nvSpPr>
          <p:spPr>
            <a:xfrm>
              <a:off x="673061" y="2650079"/>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5</a:t>
              </a:r>
              <a:endParaRPr lang="en-GB" dirty="0"/>
            </a:p>
          </p:txBody>
        </p:sp>
        <p:sp>
          <p:nvSpPr>
            <p:cNvPr id="25" name="Rectangle 24"/>
            <p:cNvSpPr>
              <a:spLocks/>
            </p:cNvSpPr>
            <p:nvPr/>
          </p:nvSpPr>
          <p:spPr>
            <a:xfrm>
              <a:off x="673061" y="2944391"/>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6</a:t>
              </a:r>
              <a:endParaRPr lang="en-GB" dirty="0"/>
            </a:p>
          </p:txBody>
        </p:sp>
        <p:sp>
          <p:nvSpPr>
            <p:cNvPr id="26" name="Rectangle 25"/>
            <p:cNvSpPr>
              <a:spLocks/>
            </p:cNvSpPr>
            <p:nvPr/>
          </p:nvSpPr>
          <p:spPr>
            <a:xfrm>
              <a:off x="673061" y="3234803"/>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7</a:t>
              </a:r>
              <a:endParaRPr lang="en-GB" dirty="0"/>
            </a:p>
          </p:txBody>
        </p:sp>
        <p:sp>
          <p:nvSpPr>
            <p:cNvPr id="27" name="Rectangle 26"/>
            <p:cNvSpPr>
              <a:spLocks/>
            </p:cNvSpPr>
            <p:nvPr/>
          </p:nvSpPr>
          <p:spPr>
            <a:xfrm>
              <a:off x="673061" y="3524777"/>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8</a:t>
              </a:r>
              <a:endParaRPr lang="en-GB" dirty="0"/>
            </a:p>
          </p:txBody>
        </p:sp>
        <p:sp>
          <p:nvSpPr>
            <p:cNvPr id="28" name="Rectangle 27"/>
            <p:cNvSpPr>
              <a:spLocks/>
            </p:cNvSpPr>
            <p:nvPr/>
          </p:nvSpPr>
          <p:spPr>
            <a:xfrm>
              <a:off x="673061" y="3816600"/>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9</a:t>
              </a:r>
              <a:endParaRPr lang="en-GB" dirty="0"/>
            </a:p>
          </p:txBody>
        </p:sp>
        <p:sp>
          <p:nvSpPr>
            <p:cNvPr id="29" name="Rectangle 28"/>
            <p:cNvSpPr>
              <a:spLocks/>
            </p:cNvSpPr>
            <p:nvPr/>
          </p:nvSpPr>
          <p:spPr>
            <a:xfrm>
              <a:off x="673061" y="4110982"/>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t>10</a:t>
              </a:r>
              <a:endParaRPr lang="en-GB" dirty="0"/>
            </a:p>
          </p:txBody>
        </p:sp>
        <p:sp>
          <p:nvSpPr>
            <p:cNvPr id="30" name="Rectangle 29"/>
            <p:cNvSpPr>
              <a:spLocks/>
            </p:cNvSpPr>
            <p:nvPr/>
          </p:nvSpPr>
          <p:spPr>
            <a:xfrm>
              <a:off x="673061" y="4402334"/>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t>11</a:t>
              </a:r>
            </a:p>
          </p:txBody>
        </p:sp>
        <p:sp>
          <p:nvSpPr>
            <p:cNvPr id="31" name="Rectangle 30"/>
            <p:cNvSpPr>
              <a:spLocks/>
            </p:cNvSpPr>
            <p:nvPr/>
          </p:nvSpPr>
          <p:spPr>
            <a:xfrm>
              <a:off x="673061" y="4696572"/>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a</a:t>
              </a:r>
            </a:p>
          </p:txBody>
        </p:sp>
        <p:sp>
          <p:nvSpPr>
            <p:cNvPr id="32" name="Rectangle 31"/>
            <p:cNvSpPr>
              <a:spLocks/>
            </p:cNvSpPr>
            <p:nvPr/>
          </p:nvSpPr>
          <p:spPr>
            <a:xfrm>
              <a:off x="673061" y="4990955"/>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b</a:t>
              </a:r>
              <a:endParaRPr lang="en-GB" dirty="0"/>
            </a:p>
          </p:txBody>
        </p:sp>
        <p:sp>
          <p:nvSpPr>
            <p:cNvPr id="33" name="Rectangle 32"/>
            <p:cNvSpPr>
              <a:spLocks/>
            </p:cNvSpPr>
            <p:nvPr/>
          </p:nvSpPr>
          <p:spPr>
            <a:xfrm>
              <a:off x="673061" y="5285908"/>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c</a:t>
              </a:r>
              <a:endParaRPr lang="en-GB" dirty="0"/>
            </a:p>
          </p:txBody>
        </p:sp>
        <p:sp>
          <p:nvSpPr>
            <p:cNvPr id="34" name="Rectangle 33"/>
            <p:cNvSpPr>
              <a:spLocks/>
            </p:cNvSpPr>
            <p:nvPr/>
          </p:nvSpPr>
          <p:spPr>
            <a:xfrm>
              <a:off x="673061" y="5582671"/>
              <a:ext cx="288000" cy="273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d</a:t>
              </a:r>
              <a:endParaRPr lang="en-GB" dirty="0"/>
            </a:p>
          </p:txBody>
        </p:sp>
        <p:grpSp>
          <p:nvGrpSpPr>
            <p:cNvPr id="35" name="Group 34"/>
            <p:cNvGrpSpPr/>
            <p:nvPr/>
          </p:nvGrpSpPr>
          <p:grpSpPr>
            <a:xfrm>
              <a:off x="988952" y="1481678"/>
              <a:ext cx="288000" cy="267250"/>
              <a:chOff x="107504" y="1190537"/>
              <a:chExt cx="288000" cy="267250"/>
            </a:xfrm>
          </p:grpSpPr>
          <p:sp>
            <p:nvSpPr>
              <p:cNvPr id="732" name="Rectangle 73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3" name="Rectangle 73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4" name="Rectangle 73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6" name="Group 35"/>
            <p:cNvGrpSpPr/>
            <p:nvPr/>
          </p:nvGrpSpPr>
          <p:grpSpPr>
            <a:xfrm>
              <a:off x="988952" y="1773912"/>
              <a:ext cx="288000" cy="267250"/>
              <a:chOff x="107504" y="1190537"/>
              <a:chExt cx="288000" cy="267250"/>
            </a:xfrm>
          </p:grpSpPr>
          <p:sp>
            <p:nvSpPr>
              <p:cNvPr id="729" name="Rectangle 728"/>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0" name="Rectangle 72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1" name="Rectangle 73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988952" y="2069030"/>
              <a:ext cx="288000" cy="267250"/>
              <a:chOff x="107504" y="1190537"/>
              <a:chExt cx="288000" cy="267250"/>
            </a:xfrm>
          </p:grpSpPr>
          <p:sp>
            <p:nvSpPr>
              <p:cNvPr id="726" name="Rectangle 725"/>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7" name="Rectangle 726"/>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8" name="Rectangle 727"/>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8" name="Group 37"/>
            <p:cNvGrpSpPr/>
            <p:nvPr/>
          </p:nvGrpSpPr>
          <p:grpSpPr>
            <a:xfrm>
              <a:off x="1299466" y="1481678"/>
              <a:ext cx="288000" cy="267250"/>
              <a:chOff x="107504" y="1190537"/>
              <a:chExt cx="288000" cy="267250"/>
            </a:xfrm>
            <a:solidFill>
              <a:schemeClr val="accent5"/>
            </a:solidFill>
          </p:grpSpPr>
          <p:sp>
            <p:nvSpPr>
              <p:cNvPr id="723" name="Rectangle 722"/>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4" name="Rectangle 723"/>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5" name="Rectangle 724"/>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9" name="Group 38"/>
            <p:cNvGrpSpPr/>
            <p:nvPr/>
          </p:nvGrpSpPr>
          <p:grpSpPr>
            <a:xfrm>
              <a:off x="1299466" y="1773912"/>
              <a:ext cx="288000" cy="267250"/>
              <a:chOff x="107504" y="1190537"/>
              <a:chExt cx="288000" cy="267250"/>
            </a:xfrm>
            <a:solidFill>
              <a:schemeClr val="accent5"/>
            </a:solidFill>
          </p:grpSpPr>
          <p:sp>
            <p:nvSpPr>
              <p:cNvPr id="720" name="Rectangle 719"/>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1" name="Rectangle 720"/>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2" name="Rectangle 721"/>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0" name="Group 39"/>
            <p:cNvGrpSpPr/>
            <p:nvPr/>
          </p:nvGrpSpPr>
          <p:grpSpPr>
            <a:xfrm>
              <a:off x="1609388" y="1481678"/>
              <a:ext cx="288000" cy="267250"/>
              <a:chOff x="107504" y="1190537"/>
              <a:chExt cx="288000" cy="267250"/>
            </a:xfrm>
          </p:grpSpPr>
          <p:sp>
            <p:nvSpPr>
              <p:cNvPr id="717" name="Rectangle 71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8" name="Rectangle 71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9" name="Rectangle 71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1" name="Group 40"/>
            <p:cNvGrpSpPr/>
            <p:nvPr/>
          </p:nvGrpSpPr>
          <p:grpSpPr>
            <a:xfrm>
              <a:off x="1609388" y="1773912"/>
              <a:ext cx="288000" cy="267250"/>
              <a:chOff x="107504" y="1190537"/>
              <a:chExt cx="288000" cy="267250"/>
            </a:xfrm>
          </p:grpSpPr>
          <p:sp>
            <p:nvSpPr>
              <p:cNvPr id="714" name="Rectangle 713"/>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5" name="Rectangle 71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6" name="Rectangle 715"/>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p:cNvGrpSpPr/>
            <p:nvPr/>
          </p:nvGrpSpPr>
          <p:grpSpPr>
            <a:xfrm>
              <a:off x="1609388" y="2069030"/>
              <a:ext cx="288000" cy="267250"/>
              <a:chOff x="107504" y="1190537"/>
              <a:chExt cx="288000" cy="267250"/>
            </a:xfrm>
          </p:grpSpPr>
          <p:sp>
            <p:nvSpPr>
              <p:cNvPr id="711" name="Rectangle 71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2" name="Rectangle 71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3" name="Rectangle 71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3" name="Group 42"/>
            <p:cNvGrpSpPr/>
            <p:nvPr/>
          </p:nvGrpSpPr>
          <p:grpSpPr>
            <a:xfrm>
              <a:off x="1299466" y="2069030"/>
              <a:ext cx="288000" cy="267250"/>
              <a:chOff x="107504" y="1190537"/>
              <a:chExt cx="288000" cy="267250"/>
            </a:xfrm>
          </p:grpSpPr>
          <p:sp>
            <p:nvSpPr>
              <p:cNvPr id="708" name="Rectangle 70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9" name="Rectangle 708"/>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0" name="Rectangle 70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4" name="Group 43"/>
            <p:cNvGrpSpPr/>
            <p:nvPr/>
          </p:nvGrpSpPr>
          <p:grpSpPr>
            <a:xfrm>
              <a:off x="1920553" y="2069030"/>
              <a:ext cx="288000" cy="267250"/>
              <a:chOff x="107504" y="1190537"/>
              <a:chExt cx="288000" cy="267250"/>
            </a:xfrm>
          </p:grpSpPr>
          <p:sp>
            <p:nvSpPr>
              <p:cNvPr id="705" name="Rectangle 704"/>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6" name="Rectangle 705"/>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7" name="Rectangle 70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p:cNvGrpSpPr/>
            <p:nvPr/>
          </p:nvGrpSpPr>
          <p:grpSpPr>
            <a:xfrm>
              <a:off x="2232131" y="2069030"/>
              <a:ext cx="288000" cy="267250"/>
              <a:chOff x="107504" y="1190537"/>
              <a:chExt cx="288000" cy="267250"/>
            </a:xfrm>
          </p:grpSpPr>
          <p:sp>
            <p:nvSpPr>
              <p:cNvPr id="702" name="Rectangle 70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3" name="Rectangle 70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4" name="Rectangle 70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6" name="Group 45"/>
            <p:cNvGrpSpPr/>
            <p:nvPr/>
          </p:nvGrpSpPr>
          <p:grpSpPr>
            <a:xfrm>
              <a:off x="1920553" y="1481678"/>
              <a:ext cx="288000" cy="267250"/>
              <a:chOff x="107504" y="1190537"/>
              <a:chExt cx="288000" cy="267250"/>
            </a:xfrm>
          </p:grpSpPr>
          <p:sp>
            <p:nvSpPr>
              <p:cNvPr id="699" name="Rectangle 69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0" name="Rectangle 69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1" name="Rectangle 70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7" name="Group 46"/>
            <p:cNvGrpSpPr/>
            <p:nvPr/>
          </p:nvGrpSpPr>
          <p:grpSpPr>
            <a:xfrm>
              <a:off x="1920553" y="1773912"/>
              <a:ext cx="288000" cy="267250"/>
              <a:chOff x="107504" y="1190537"/>
              <a:chExt cx="288000" cy="267250"/>
            </a:xfrm>
          </p:grpSpPr>
          <p:sp>
            <p:nvSpPr>
              <p:cNvPr id="696" name="Rectangle 69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7" name="Rectangle 696"/>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8" name="Rectangle 69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8" name="Group 47"/>
            <p:cNvGrpSpPr/>
            <p:nvPr/>
          </p:nvGrpSpPr>
          <p:grpSpPr>
            <a:xfrm>
              <a:off x="2232131" y="1481678"/>
              <a:ext cx="288000" cy="267250"/>
              <a:chOff x="107504" y="1190537"/>
              <a:chExt cx="288000" cy="267250"/>
            </a:xfrm>
          </p:grpSpPr>
          <p:sp>
            <p:nvSpPr>
              <p:cNvPr id="693" name="Rectangle 692"/>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4" name="Rectangle 69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5" name="Rectangle 69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9" name="Group 48"/>
            <p:cNvGrpSpPr/>
            <p:nvPr/>
          </p:nvGrpSpPr>
          <p:grpSpPr>
            <a:xfrm>
              <a:off x="2232131" y="1773912"/>
              <a:ext cx="288000" cy="267250"/>
              <a:chOff x="107504" y="1190537"/>
              <a:chExt cx="288000" cy="267250"/>
            </a:xfrm>
          </p:grpSpPr>
          <p:sp>
            <p:nvSpPr>
              <p:cNvPr id="690" name="Rectangle 68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1" name="Rectangle 69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2" name="Rectangle 69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0" name="Group 49"/>
            <p:cNvGrpSpPr/>
            <p:nvPr/>
          </p:nvGrpSpPr>
          <p:grpSpPr>
            <a:xfrm>
              <a:off x="2543051" y="1773912"/>
              <a:ext cx="288000" cy="267250"/>
              <a:chOff x="107504" y="1190537"/>
              <a:chExt cx="288000" cy="267250"/>
            </a:xfrm>
          </p:grpSpPr>
          <p:sp>
            <p:nvSpPr>
              <p:cNvPr id="687" name="Rectangle 68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8" name="Rectangle 68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9" name="Rectangle 68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p:cNvGrpSpPr/>
            <p:nvPr/>
          </p:nvGrpSpPr>
          <p:grpSpPr>
            <a:xfrm>
              <a:off x="2543051" y="1481678"/>
              <a:ext cx="288000" cy="267250"/>
              <a:chOff x="107504" y="1190537"/>
              <a:chExt cx="288000" cy="267250"/>
            </a:xfrm>
          </p:grpSpPr>
          <p:sp>
            <p:nvSpPr>
              <p:cNvPr id="684" name="Rectangle 68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5" name="Rectangle 684"/>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6" name="Rectangle 68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2" name="Group 51"/>
            <p:cNvGrpSpPr/>
            <p:nvPr/>
          </p:nvGrpSpPr>
          <p:grpSpPr>
            <a:xfrm>
              <a:off x="2543051" y="2069030"/>
              <a:ext cx="288000" cy="267250"/>
              <a:chOff x="107504" y="1190537"/>
              <a:chExt cx="288000" cy="267250"/>
            </a:xfrm>
          </p:grpSpPr>
          <p:sp>
            <p:nvSpPr>
              <p:cNvPr id="681" name="Rectangle 680"/>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2" name="Rectangle 681"/>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3" name="Rectangle 682"/>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3" name="Group 52"/>
            <p:cNvGrpSpPr/>
            <p:nvPr/>
          </p:nvGrpSpPr>
          <p:grpSpPr>
            <a:xfrm>
              <a:off x="2853147" y="1481678"/>
              <a:ext cx="288000" cy="267250"/>
              <a:chOff x="107504" y="1190537"/>
              <a:chExt cx="288000" cy="267250"/>
            </a:xfrm>
          </p:grpSpPr>
          <p:sp>
            <p:nvSpPr>
              <p:cNvPr id="678" name="Rectangle 67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9" name="Rectangle 678"/>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0" name="Rectangle 679"/>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4" name="Group 53"/>
            <p:cNvGrpSpPr/>
            <p:nvPr/>
          </p:nvGrpSpPr>
          <p:grpSpPr>
            <a:xfrm>
              <a:off x="2853147" y="1773912"/>
              <a:ext cx="288000" cy="267250"/>
              <a:chOff x="107504" y="1190537"/>
              <a:chExt cx="288000" cy="267250"/>
            </a:xfrm>
          </p:grpSpPr>
          <p:sp>
            <p:nvSpPr>
              <p:cNvPr id="675" name="Rectangle 674"/>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6" name="Rectangle 675"/>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7" name="Rectangle 67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5" name="Group 54"/>
            <p:cNvGrpSpPr/>
            <p:nvPr/>
          </p:nvGrpSpPr>
          <p:grpSpPr>
            <a:xfrm>
              <a:off x="2853147" y="2069030"/>
              <a:ext cx="288000" cy="267250"/>
              <a:chOff x="107504" y="1190537"/>
              <a:chExt cx="288000" cy="267250"/>
            </a:xfrm>
          </p:grpSpPr>
          <p:sp>
            <p:nvSpPr>
              <p:cNvPr id="672" name="Rectangle 671"/>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3" name="Rectangle 672"/>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4" name="Rectangle 673"/>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6" name="Group 55"/>
            <p:cNvGrpSpPr/>
            <p:nvPr/>
          </p:nvGrpSpPr>
          <p:grpSpPr>
            <a:xfrm>
              <a:off x="3166861" y="1481678"/>
              <a:ext cx="288000" cy="267250"/>
              <a:chOff x="107504" y="1190537"/>
              <a:chExt cx="288000" cy="267250"/>
            </a:xfrm>
          </p:grpSpPr>
          <p:sp>
            <p:nvSpPr>
              <p:cNvPr id="669" name="Rectangle 66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0" name="Rectangle 669"/>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1" name="Rectangle 67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7" name="Group 56"/>
            <p:cNvGrpSpPr/>
            <p:nvPr/>
          </p:nvGrpSpPr>
          <p:grpSpPr>
            <a:xfrm>
              <a:off x="3166861" y="1773912"/>
              <a:ext cx="288000" cy="267250"/>
              <a:chOff x="107504" y="1190537"/>
              <a:chExt cx="288000" cy="267250"/>
            </a:xfrm>
          </p:grpSpPr>
          <p:sp>
            <p:nvSpPr>
              <p:cNvPr id="666" name="Rectangle 66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7" name="Rectangle 666"/>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8" name="Rectangle 66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8" name="Group 57"/>
            <p:cNvGrpSpPr/>
            <p:nvPr/>
          </p:nvGrpSpPr>
          <p:grpSpPr>
            <a:xfrm>
              <a:off x="3166861" y="2069030"/>
              <a:ext cx="288000" cy="267250"/>
              <a:chOff x="107504" y="1190537"/>
              <a:chExt cx="288000" cy="267250"/>
            </a:xfrm>
          </p:grpSpPr>
          <p:sp>
            <p:nvSpPr>
              <p:cNvPr id="663" name="Rectangle 66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4" name="Rectangle 66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5" name="Rectangle 66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9" name="Group 58"/>
            <p:cNvGrpSpPr/>
            <p:nvPr/>
          </p:nvGrpSpPr>
          <p:grpSpPr>
            <a:xfrm>
              <a:off x="3481787" y="1481678"/>
              <a:ext cx="288000" cy="267250"/>
              <a:chOff x="107504" y="1190537"/>
              <a:chExt cx="288000" cy="267250"/>
            </a:xfrm>
          </p:grpSpPr>
          <p:sp>
            <p:nvSpPr>
              <p:cNvPr id="660" name="Rectangle 65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1" name="Rectangle 660"/>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2" name="Rectangle 66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0" name="Group 59"/>
            <p:cNvGrpSpPr/>
            <p:nvPr/>
          </p:nvGrpSpPr>
          <p:grpSpPr>
            <a:xfrm>
              <a:off x="3481787" y="1773912"/>
              <a:ext cx="288000" cy="267250"/>
              <a:chOff x="107504" y="1190537"/>
              <a:chExt cx="288000" cy="267250"/>
            </a:xfrm>
          </p:grpSpPr>
          <p:sp>
            <p:nvSpPr>
              <p:cNvPr id="657" name="Rectangle 65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8" name="Rectangle 657"/>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9" name="Rectangle 65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1" name="Group 60"/>
            <p:cNvGrpSpPr/>
            <p:nvPr/>
          </p:nvGrpSpPr>
          <p:grpSpPr>
            <a:xfrm>
              <a:off x="3794000" y="1481678"/>
              <a:ext cx="288000" cy="267250"/>
              <a:chOff x="107504" y="1190537"/>
              <a:chExt cx="288000" cy="267250"/>
            </a:xfrm>
          </p:grpSpPr>
          <p:sp>
            <p:nvSpPr>
              <p:cNvPr id="654" name="Rectangle 65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5" name="Rectangle 65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6" name="Rectangle 65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2" name="Group 61"/>
            <p:cNvGrpSpPr/>
            <p:nvPr/>
          </p:nvGrpSpPr>
          <p:grpSpPr>
            <a:xfrm>
              <a:off x="3794000" y="1773912"/>
              <a:ext cx="288000" cy="267250"/>
              <a:chOff x="107504" y="1190537"/>
              <a:chExt cx="288000" cy="267250"/>
            </a:xfrm>
          </p:grpSpPr>
          <p:sp>
            <p:nvSpPr>
              <p:cNvPr id="651" name="Rectangle 65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2" name="Rectangle 65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3" name="Rectangle 652"/>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3" name="Group 62"/>
            <p:cNvGrpSpPr/>
            <p:nvPr/>
          </p:nvGrpSpPr>
          <p:grpSpPr>
            <a:xfrm>
              <a:off x="3794000" y="2069030"/>
              <a:ext cx="288000" cy="267250"/>
              <a:chOff x="107504" y="1190537"/>
              <a:chExt cx="288000" cy="267250"/>
            </a:xfrm>
          </p:grpSpPr>
          <p:sp>
            <p:nvSpPr>
              <p:cNvPr id="648" name="Rectangle 647"/>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9" name="Rectangle 648"/>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0" name="Rectangle 64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4" name="Group 63"/>
            <p:cNvGrpSpPr/>
            <p:nvPr/>
          </p:nvGrpSpPr>
          <p:grpSpPr>
            <a:xfrm>
              <a:off x="4100143" y="1481678"/>
              <a:ext cx="288000" cy="267250"/>
              <a:chOff x="107504" y="1190537"/>
              <a:chExt cx="288000" cy="267250"/>
            </a:xfrm>
          </p:grpSpPr>
          <p:sp>
            <p:nvSpPr>
              <p:cNvPr id="645" name="Rectangle 644"/>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6" name="Rectangle 645"/>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7" name="Rectangle 64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5" name="Group 64"/>
            <p:cNvGrpSpPr/>
            <p:nvPr/>
          </p:nvGrpSpPr>
          <p:grpSpPr>
            <a:xfrm>
              <a:off x="4100143" y="2069030"/>
              <a:ext cx="288000" cy="267250"/>
              <a:chOff x="107504" y="1190537"/>
              <a:chExt cx="288000" cy="267250"/>
            </a:xfrm>
          </p:grpSpPr>
          <p:sp>
            <p:nvSpPr>
              <p:cNvPr id="642" name="Rectangle 641"/>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3" name="Rectangle 642"/>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4" name="Rectangle 64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6" name="Group 65"/>
            <p:cNvGrpSpPr/>
            <p:nvPr/>
          </p:nvGrpSpPr>
          <p:grpSpPr>
            <a:xfrm>
              <a:off x="4100143" y="1773912"/>
              <a:ext cx="288000" cy="267250"/>
              <a:chOff x="107504" y="1190537"/>
              <a:chExt cx="288000" cy="267250"/>
            </a:xfrm>
          </p:grpSpPr>
          <p:sp>
            <p:nvSpPr>
              <p:cNvPr id="639" name="Rectangle 638"/>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0" name="Rectangle 63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1" name="Rectangle 64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Group 66"/>
            <p:cNvGrpSpPr/>
            <p:nvPr/>
          </p:nvGrpSpPr>
          <p:grpSpPr>
            <a:xfrm>
              <a:off x="4409175" y="1481678"/>
              <a:ext cx="288000" cy="267250"/>
              <a:chOff x="107504" y="1190537"/>
              <a:chExt cx="288000" cy="267250"/>
            </a:xfrm>
          </p:grpSpPr>
          <p:sp>
            <p:nvSpPr>
              <p:cNvPr id="636" name="Rectangle 63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7" name="Rectangle 636"/>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8" name="Rectangle 637"/>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8" name="Group 67"/>
            <p:cNvGrpSpPr/>
            <p:nvPr/>
          </p:nvGrpSpPr>
          <p:grpSpPr>
            <a:xfrm>
              <a:off x="4409175" y="1773912"/>
              <a:ext cx="288000" cy="267250"/>
              <a:chOff x="107504" y="1190537"/>
              <a:chExt cx="288000" cy="267250"/>
            </a:xfrm>
          </p:grpSpPr>
          <p:sp>
            <p:nvSpPr>
              <p:cNvPr id="633" name="Rectangle 63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4" name="Rectangle 63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5" name="Rectangle 63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9" name="Group 68"/>
            <p:cNvGrpSpPr/>
            <p:nvPr/>
          </p:nvGrpSpPr>
          <p:grpSpPr>
            <a:xfrm>
              <a:off x="4409175" y="2069030"/>
              <a:ext cx="288000" cy="267250"/>
              <a:chOff x="107504" y="1190537"/>
              <a:chExt cx="288000" cy="267250"/>
            </a:xfrm>
          </p:grpSpPr>
          <p:sp>
            <p:nvSpPr>
              <p:cNvPr id="630" name="Rectangle 629"/>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1" name="Rectangle 630"/>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2" name="Rectangle 63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0" name="Group 69"/>
            <p:cNvGrpSpPr/>
            <p:nvPr/>
          </p:nvGrpSpPr>
          <p:grpSpPr>
            <a:xfrm>
              <a:off x="4722593" y="1481678"/>
              <a:ext cx="288000" cy="267250"/>
              <a:chOff x="107504" y="1190537"/>
              <a:chExt cx="288000" cy="267250"/>
            </a:xfrm>
          </p:grpSpPr>
          <p:sp>
            <p:nvSpPr>
              <p:cNvPr id="627" name="Rectangle 62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8" name="Rectangle 627"/>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9" name="Rectangle 62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1" name="Group 70"/>
            <p:cNvGrpSpPr/>
            <p:nvPr/>
          </p:nvGrpSpPr>
          <p:grpSpPr>
            <a:xfrm>
              <a:off x="4722593" y="1773912"/>
              <a:ext cx="288000" cy="267250"/>
              <a:chOff x="107504" y="1190537"/>
              <a:chExt cx="288000" cy="267250"/>
            </a:xfrm>
          </p:grpSpPr>
          <p:sp>
            <p:nvSpPr>
              <p:cNvPr id="624" name="Rectangle 62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5" name="Rectangle 624"/>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6" name="Rectangle 62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2" name="Group 71"/>
            <p:cNvGrpSpPr/>
            <p:nvPr/>
          </p:nvGrpSpPr>
          <p:grpSpPr>
            <a:xfrm>
              <a:off x="4722593" y="2069030"/>
              <a:ext cx="288000" cy="267250"/>
              <a:chOff x="107504" y="1190537"/>
              <a:chExt cx="288000" cy="267250"/>
            </a:xfrm>
          </p:grpSpPr>
          <p:sp>
            <p:nvSpPr>
              <p:cNvPr id="621" name="Rectangle 620"/>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2" name="Rectangle 62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3" name="Rectangle 622"/>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3" name="Group 72"/>
            <p:cNvGrpSpPr/>
            <p:nvPr/>
          </p:nvGrpSpPr>
          <p:grpSpPr>
            <a:xfrm>
              <a:off x="5031438" y="1481678"/>
              <a:ext cx="288000" cy="267250"/>
              <a:chOff x="107504" y="1190537"/>
              <a:chExt cx="288000" cy="267250"/>
            </a:xfrm>
          </p:grpSpPr>
          <p:sp>
            <p:nvSpPr>
              <p:cNvPr id="618" name="Rectangle 617"/>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9" name="Rectangle 618"/>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0" name="Rectangle 619"/>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4" name="Group 73"/>
            <p:cNvGrpSpPr/>
            <p:nvPr/>
          </p:nvGrpSpPr>
          <p:grpSpPr>
            <a:xfrm>
              <a:off x="5031438" y="1773912"/>
              <a:ext cx="288000" cy="267250"/>
              <a:chOff x="107504" y="1190537"/>
              <a:chExt cx="288000" cy="267250"/>
            </a:xfrm>
            <a:solidFill>
              <a:srgbClr val="92D050"/>
            </a:solidFill>
          </p:grpSpPr>
          <p:sp>
            <p:nvSpPr>
              <p:cNvPr id="615" name="Rectangle 614"/>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6" name="Rectangle 61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7" name="Rectangle 61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5" name="Group 74"/>
            <p:cNvGrpSpPr/>
            <p:nvPr/>
          </p:nvGrpSpPr>
          <p:grpSpPr>
            <a:xfrm>
              <a:off x="5031438" y="2069030"/>
              <a:ext cx="288000" cy="267250"/>
              <a:chOff x="107504" y="1190537"/>
              <a:chExt cx="288000" cy="267250"/>
            </a:xfrm>
          </p:grpSpPr>
          <p:sp>
            <p:nvSpPr>
              <p:cNvPr id="612" name="Rectangle 611"/>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3" name="Rectangle 61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4" name="Rectangle 61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6" name="Group 75"/>
            <p:cNvGrpSpPr/>
            <p:nvPr/>
          </p:nvGrpSpPr>
          <p:grpSpPr>
            <a:xfrm>
              <a:off x="5343147" y="1773912"/>
              <a:ext cx="288000" cy="267250"/>
              <a:chOff x="107504" y="1190537"/>
              <a:chExt cx="288000" cy="267250"/>
            </a:xfrm>
          </p:grpSpPr>
          <p:sp>
            <p:nvSpPr>
              <p:cNvPr id="609" name="Rectangle 608"/>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0" name="Rectangle 60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1" name="Rectangle 61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7" name="Group 76"/>
            <p:cNvGrpSpPr/>
            <p:nvPr/>
          </p:nvGrpSpPr>
          <p:grpSpPr>
            <a:xfrm>
              <a:off x="5343147" y="1481678"/>
              <a:ext cx="288000" cy="267250"/>
              <a:chOff x="107504" y="1190537"/>
              <a:chExt cx="288000" cy="267250"/>
            </a:xfrm>
            <a:solidFill>
              <a:srgbClr val="92D050"/>
            </a:solidFill>
          </p:grpSpPr>
          <p:sp>
            <p:nvSpPr>
              <p:cNvPr id="606" name="Rectangle 605"/>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7" name="Rectangle 606"/>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8" name="Rectangle 607"/>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8" name="Group 77"/>
            <p:cNvGrpSpPr/>
            <p:nvPr/>
          </p:nvGrpSpPr>
          <p:grpSpPr>
            <a:xfrm>
              <a:off x="5343147" y="2069030"/>
              <a:ext cx="288000" cy="267250"/>
              <a:chOff x="107504" y="1190537"/>
              <a:chExt cx="288000" cy="267250"/>
            </a:xfrm>
          </p:grpSpPr>
          <p:sp>
            <p:nvSpPr>
              <p:cNvPr id="603" name="Rectangle 602"/>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4" name="Rectangle 60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5" name="Rectangle 60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9" name="Group 78"/>
            <p:cNvGrpSpPr/>
            <p:nvPr/>
          </p:nvGrpSpPr>
          <p:grpSpPr>
            <a:xfrm>
              <a:off x="5653888" y="1773912"/>
              <a:ext cx="288000" cy="267250"/>
              <a:chOff x="107504" y="1190537"/>
              <a:chExt cx="288000" cy="267250"/>
            </a:xfrm>
          </p:grpSpPr>
          <p:sp>
            <p:nvSpPr>
              <p:cNvPr id="600" name="Rectangle 59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1" name="Rectangle 60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2" name="Rectangle 60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0" name="Group 79"/>
            <p:cNvGrpSpPr/>
            <p:nvPr/>
          </p:nvGrpSpPr>
          <p:grpSpPr>
            <a:xfrm>
              <a:off x="5653888" y="2069030"/>
              <a:ext cx="288000" cy="267250"/>
              <a:chOff x="107504" y="1190537"/>
              <a:chExt cx="288000" cy="267250"/>
            </a:xfrm>
          </p:grpSpPr>
          <p:sp>
            <p:nvSpPr>
              <p:cNvPr id="597" name="Rectangle 59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8" name="Rectangle 597"/>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9" name="Rectangle 59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1" name="Group 80"/>
            <p:cNvGrpSpPr/>
            <p:nvPr/>
          </p:nvGrpSpPr>
          <p:grpSpPr>
            <a:xfrm>
              <a:off x="5653888" y="2359778"/>
              <a:ext cx="288000" cy="267250"/>
              <a:chOff x="107504" y="1190537"/>
              <a:chExt cx="288000" cy="267250"/>
            </a:xfrm>
          </p:grpSpPr>
          <p:sp>
            <p:nvSpPr>
              <p:cNvPr id="594" name="Rectangle 59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5" name="Rectangle 594"/>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6" name="Rectangle 59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2" name="Group 81"/>
            <p:cNvGrpSpPr/>
            <p:nvPr/>
          </p:nvGrpSpPr>
          <p:grpSpPr>
            <a:xfrm>
              <a:off x="5031438" y="2359778"/>
              <a:ext cx="288000" cy="267250"/>
              <a:chOff x="107504" y="1190537"/>
              <a:chExt cx="288000" cy="267250"/>
            </a:xfrm>
          </p:grpSpPr>
          <p:sp>
            <p:nvSpPr>
              <p:cNvPr id="591" name="Rectangle 590"/>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2" name="Rectangle 591"/>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3" name="Rectangle 59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3" name="Group 82"/>
            <p:cNvGrpSpPr/>
            <p:nvPr/>
          </p:nvGrpSpPr>
          <p:grpSpPr>
            <a:xfrm>
              <a:off x="4409175" y="2359778"/>
              <a:ext cx="288000" cy="267250"/>
              <a:chOff x="107504" y="1190537"/>
              <a:chExt cx="288000" cy="267250"/>
            </a:xfrm>
          </p:grpSpPr>
          <p:sp>
            <p:nvSpPr>
              <p:cNvPr id="588" name="Rectangle 587"/>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9" name="Rectangle 588"/>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0" name="Rectangle 589"/>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4" name="Group 83"/>
            <p:cNvGrpSpPr/>
            <p:nvPr/>
          </p:nvGrpSpPr>
          <p:grpSpPr>
            <a:xfrm>
              <a:off x="5343147" y="2359778"/>
              <a:ext cx="288000" cy="267250"/>
              <a:chOff x="107504" y="1190537"/>
              <a:chExt cx="288000" cy="267250"/>
            </a:xfrm>
            <a:solidFill>
              <a:srgbClr val="92D050"/>
            </a:solidFill>
          </p:grpSpPr>
          <p:sp>
            <p:nvSpPr>
              <p:cNvPr id="585" name="Rectangle 584"/>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6" name="Rectangle 58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7" name="Rectangle 58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5" name="Group 84"/>
            <p:cNvGrpSpPr/>
            <p:nvPr/>
          </p:nvGrpSpPr>
          <p:grpSpPr>
            <a:xfrm>
              <a:off x="5653888" y="1481678"/>
              <a:ext cx="288000" cy="267250"/>
              <a:chOff x="107504" y="1190537"/>
              <a:chExt cx="288000" cy="267250"/>
            </a:xfrm>
          </p:grpSpPr>
          <p:sp>
            <p:nvSpPr>
              <p:cNvPr id="582" name="Rectangle 58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3" name="Rectangle 58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4" name="Rectangle 58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6" name="Group 85"/>
            <p:cNvGrpSpPr/>
            <p:nvPr/>
          </p:nvGrpSpPr>
          <p:grpSpPr>
            <a:xfrm>
              <a:off x="3794000" y="2359778"/>
              <a:ext cx="288000" cy="267250"/>
              <a:chOff x="107504" y="1190537"/>
              <a:chExt cx="288000" cy="267250"/>
            </a:xfrm>
          </p:grpSpPr>
          <p:sp>
            <p:nvSpPr>
              <p:cNvPr id="579" name="Rectangle 57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0" name="Rectangle 57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1" name="Rectangle 58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7" name="Group 86"/>
            <p:cNvGrpSpPr/>
            <p:nvPr/>
          </p:nvGrpSpPr>
          <p:grpSpPr>
            <a:xfrm>
              <a:off x="4100143" y="2359778"/>
              <a:ext cx="288000" cy="267250"/>
              <a:chOff x="107504" y="1190537"/>
              <a:chExt cx="288000" cy="267250"/>
            </a:xfrm>
          </p:grpSpPr>
          <p:sp>
            <p:nvSpPr>
              <p:cNvPr id="576" name="Rectangle 575"/>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7" name="Rectangle 576"/>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8" name="Rectangle 577"/>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8" name="Group 87"/>
            <p:cNvGrpSpPr/>
            <p:nvPr/>
          </p:nvGrpSpPr>
          <p:grpSpPr>
            <a:xfrm>
              <a:off x="3166861" y="2359778"/>
              <a:ext cx="288000" cy="267250"/>
              <a:chOff x="107504" y="1190537"/>
              <a:chExt cx="288000" cy="267250"/>
            </a:xfrm>
          </p:grpSpPr>
          <p:sp>
            <p:nvSpPr>
              <p:cNvPr id="573" name="Rectangle 57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4" name="Rectangle 57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5" name="Rectangle 57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9" name="Group 88"/>
            <p:cNvGrpSpPr/>
            <p:nvPr/>
          </p:nvGrpSpPr>
          <p:grpSpPr>
            <a:xfrm>
              <a:off x="2543051" y="2359778"/>
              <a:ext cx="288000" cy="267250"/>
              <a:chOff x="107504" y="1190537"/>
              <a:chExt cx="288000" cy="267250"/>
            </a:xfrm>
          </p:grpSpPr>
          <p:sp>
            <p:nvSpPr>
              <p:cNvPr id="570" name="Rectangle 569"/>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1" name="Rectangle 570"/>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2" name="Rectangle 57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0" name="Group 89"/>
            <p:cNvGrpSpPr/>
            <p:nvPr/>
          </p:nvGrpSpPr>
          <p:grpSpPr>
            <a:xfrm>
              <a:off x="2232131" y="2359778"/>
              <a:ext cx="288000" cy="267250"/>
              <a:chOff x="107504" y="1190537"/>
              <a:chExt cx="288000" cy="267250"/>
            </a:xfrm>
          </p:grpSpPr>
          <p:sp>
            <p:nvSpPr>
              <p:cNvPr id="567" name="Rectangle 56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8" name="Rectangle 56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9" name="Rectangle 56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1" name="Group 90"/>
            <p:cNvGrpSpPr/>
            <p:nvPr/>
          </p:nvGrpSpPr>
          <p:grpSpPr>
            <a:xfrm>
              <a:off x="3481787" y="2069030"/>
              <a:ext cx="288000" cy="267250"/>
              <a:chOff x="107504" y="1190537"/>
              <a:chExt cx="288000" cy="267250"/>
            </a:xfrm>
          </p:grpSpPr>
          <p:sp>
            <p:nvSpPr>
              <p:cNvPr id="564" name="Rectangle 56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5" name="Rectangle 56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6" name="Rectangle 565"/>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2" name="Group 91"/>
            <p:cNvGrpSpPr/>
            <p:nvPr/>
          </p:nvGrpSpPr>
          <p:grpSpPr>
            <a:xfrm>
              <a:off x="3481787" y="2359778"/>
              <a:ext cx="288000" cy="267250"/>
              <a:chOff x="107504" y="1190537"/>
              <a:chExt cx="288000" cy="267250"/>
            </a:xfrm>
          </p:grpSpPr>
          <p:sp>
            <p:nvSpPr>
              <p:cNvPr id="561" name="Rectangle 56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2" name="Rectangle 561"/>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3" name="Rectangle 562"/>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3" name="Group 92"/>
            <p:cNvGrpSpPr/>
            <p:nvPr/>
          </p:nvGrpSpPr>
          <p:grpSpPr>
            <a:xfrm>
              <a:off x="5961045" y="1481678"/>
              <a:ext cx="288000" cy="267250"/>
              <a:chOff x="107504" y="1190537"/>
              <a:chExt cx="288000" cy="267250"/>
            </a:xfrm>
          </p:grpSpPr>
          <p:sp>
            <p:nvSpPr>
              <p:cNvPr id="558" name="Rectangle 557"/>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9" name="Rectangle 558"/>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0" name="Rectangle 559"/>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4" name="Group 93"/>
            <p:cNvGrpSpPr/>
            <p:nvPr/>
          </p:nvGrpSpPr>
          <p:grpSpPr>
            <a:xfrm>
              <a:off x="5964220" y="1773912"/>
              <a:ext cx="288000" cy="267250"/>
              <a:chOff x="107504" y="1190537"/>
              <a:chExt cx="288000" cy="267250"/>
            </a:xfrm>
            <a:solidFill>
              <a:schemeClr val="accent6"/>
            </a:solidFill>
          </p:grpSpPr>
          <p:sp>
            <p:nvSpPr>
              <p:cNvPr id="555" name="Rectangle 554"/>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56" name="Rectangle 55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57" name="Rectangle 55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95" name="Group 94"/>
            <p:cNvGrpSpPr/>
            <p:nvPr/>
          </p:nvGrpSpPr>
          <p:grpSpPr>
            <a:xfrm>
              <a:off x="5964220" y="2069030"/>
              <a:ext cx="288000" cy="267250"/>
              <a:chOff x="107504" y="1190537"/>
              <a:chExt cx="288000" cy="267250"/>
            </a:xfrm>
            <a:solidFill>
              <a:schemeClr val="accent6"/>
            </a:solidFill>
          </p:grpSpPr>
          <p:sp>
            <p:nvSpPr>
              <p:cNvPr id="552" name="Rectangle 551"/>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53" name="Rectangle 552"/>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54" name="Rectangle 553"/>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96" name="Group 95"/>
            <p:cNvGrpSpPr/>
            <p:nvPr/>
          </p:nvGrpSpPr>
          <p:grpSpPr>
            <a:xfrm>
              <a:off x="6270459" y="1481678"/>
              <a:ext cx="288000" cy="267250"/>
              <a:chOff x="107504" y="1190537"/>
              <a:chExt cx="288000" cy="267250"/>
            </a:xfrm>
          </p:grpSpPr>
          <p:sp>
            <p:nvSpPr>
              <p:cNvPr id="549" name="Rectangle 54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0" name="Rectangle 54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1" name="Rectangle 550"/>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7" name="Group 96"/>
            <p:cNvGrpSpPr/>
            <p:nvPr/>
          </p:nvGrpSpPr>
          <p:grpSpPr>
            <a:xfrm>
              <a:off x="6270459" y="1773912"/>
              <a:ext cx="288000" cy="267250"/>
              <a:chOff x="107504" y="1190537"/>
              <a:chExt cx="288000" cy="267250"/>
            </a:xfrm>
          </p:grpSpPr>
          <p:sp>
            <p:nvSpPr>
              <p:cNvPr id="546" name="Rectangle 54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7" name="Rectangle 546"/>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8" name="Rectangle 547"/>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8" name="Group 97"/>
            <p:cNvGrpSpPr/>
            <p:nvPr/>
          </p:nvGrpSpPr>
          <p:grpSpPr>
            <a:xfrm>
              <a:off x="6270459" y="2069030"/>
              <a:ext cx="288000" cy="267250"/>
              <a:chOff x="107504" y="1190537"/>
              <a:chExt cx="288000" cy="267250"/>
            </a:xfrm>
          </p:grpSpPr>
          <p:sp>
            <p:nvSpPr>
              <p:cNvPr id="543" name="Rectangle 54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4" name="Rectangle 54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5" name="Rectangle 54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9" name="Group 98"/>
            <p:cNvGrpSpPr/>
            <p:nvPr/>
          </p:nvGrpSpPr>
          <p:grpSpPr>
            <a:xfrm>
              <a:off x="6580151" y="1481678"/>
              <a:ext cx="288000" cy="267250"/>
              <a:chOff x="107504" y="1190537"/>
              <a:chExt cx="288000" cy="267250"/>
            </a:xfrm>
          </p:grpSpPr>
          <p:sp>
            <p:nvSpPr>
              <p:cNvPr id="540" name="Rectangle 53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1" name="Rectangle 540"/>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2" name="Rectangle 541"/>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0" name="Group 99"/>
            <p:cNvGrpSpPr/>
            <p:nvPr/>
          </p:nvGrpSpPr>
          <p:grpSpPr>
            <a:xfrm>
              <a:off x="6885578" y="1481678"/>
              <a:ext cx="288000" cy="267250"/>
              <a:chOff x="107504" y="1190537"/>
              <a:chExt cx="288000" cy="267250"/>
            </a:xfrm>
          </p:grpSpPr>
          <p:sp>
            <p:nvSpPr>
              <p:cNvPr id="537" name="Rectangle 53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8" name="Rectangle 53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9" name="Rectangle 538"/>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1" name="Group 100"/>
            <p:cNvGrpSpPr/>
            <p:nvPr/>
          </p:nvGrpSpPr>
          <p:grpSpPr>
            <a:xfrm>
              <a:off x="6885578" y="1773912"/>
              <a:ext cx="288000" cy="267250"/>
              <a:chOff x="107504" y="1190537"/>
              <a:chExt cx="288000" cy="267250"/>
            </a:xfrm>
          </p:grpSpPr>
          <p:sp>
            <p:nvSpPr>
              <p:cNvPr id="534" name="Rectangle 53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5" name="Rectangle 53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6" name="Rectangle 535"/>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2" name="Group 101"/>
            <p:cNvGrpSpPr/>
            <p:nvPr/>
          </p:nvGrpSpPr>
          <p:grpSpPr>
            <a:xfrm>
              <a:off x="6885578" y="2069030"/>
              <a:ext cx="288000" cy="267250"/>
              <a:chOff x="107504" y="1190537"/>
              <a:chExt cx="288000" cy="267250"/>
            </a:xfrm>
          </p:grpSpPr>
          <p:sp>
            <p:nvSpPr>
              <p:cNvPr id="531" name="Rectangle 53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2" name="Rectangle 53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3" name="Rectangle 532"/>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3" name="Group 102"/>
            <p:cNvGrpSpPr/>
            <p:nvPr/>
          </p:nvGrpSpPr>
          <p:grpSpPr>
            <a:xfrm>
              <a:off x="7193263" y="2069030"/>
              <a:ext cx="288000" cy="267250"/>
              <a:chOff x="7193263" y="2069030"/>
              <a:chExt cx="288000" cy="267250"/>
            </a:xfrm>
          </p:grpSpPr>
          <p:sp>
            <p:nvSpPr>
              <p:cNvPr id="528" name="Rectangle 527"/>
              <p:cNvSpPr>
                <a:spLocks/>
              </p:cNvSpPr>
              <p:nvPr/>
            </p:nvSpPr>
            <p:spPr>
              <a:xfrm>
                <a:off x="7193263" y="2069030"/>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9" name="Rectangle 528"/>
              <p:cNvSpPr>
                <a:spLocks/>
              </p:cNvSpPr>
              <p:nvPr/>
            </p:nvSpPr>
            <p:spPr>
              <a:xfrm>
                <a:off x="7193263" y="2157655"/>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0" name="Rectangle 529"/>
              <p:cNvSpPr>
                <a:spLocks/>
              </p:cNvSpPr>
              <p:nvPr/>
            </p:nvSpPr>
            <p:spPr>
              <a:xfrm>
                <a:off x="7193263" y="2246280"/>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4" name="Group 103"/>
            <p:cNvGrpSpPr/>
            <p:nvPr/>
          </p:nvGrpSpPr>
          <p:grpSpPr>
            <a:xfrm>
              <a:off x="7193263" y="1773912"/>
              <a:ext cx="288000" cy="267250"/>
              <a:chOff x="7193263" y="1773912"/>
              <a:chExt cx="288000" cy="267250"/>
            </a:xfrm>
          </p:grpSpPr>
          <p:sp>
            <p:nvSpPr>
              <p:cNvPr id="525" name="Rectangle 524"/>
              <p:cNvSpPr>
                <a:spLocks/>
              </p:cNvSpPr>
              <p:nvPr/>
            </p:nvSpPr>
            <p:spPr>
              <a:xfrm>
                <a:off x="7193263" y="177391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6" name="Rectangle 525"/>
              <p:cNvSpPr>
                <a:spLocks/>
              </p:cNvSpPr>
              <p:nvPr/>
            </p:nvSpPr>
            <p:spPr>
              <a:xfrm>
                <a:off x="7193263" y="1862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27" name="Rectangle 526"/>
              <p:cNvSpPr>
                <a:spLocks/>
              </p:cNvSpPr>
              <p:nvPr/>
            </p:nvSpPr>
            <p:spPr>
              <a:xfrm>
                <a:off x="7193263" y="1951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5" name="Group 104"/>
            <p:cNvGrpSpPr/>
            <p:nvPr/>
          </p:nvGrpSpPr>
          <p:grpSpPr>
            <a:xfrm>
              <a:off x="7193263" y="1481678"/>
              <a:ext cx="288000" cy="267250"/>
              <a:chOff x="7193263" y="1481678"/>
              <a:chExt cx="288000" cy="267250"/>
            </a:xfrm>
          </p:grpSpPr>
          <p:sp>
            <p:nvSpPr>
              <p:cNvPr id="522" name="Rectangle 521"/>
              <p:cNvSpPr>
                <a:spLocks/>
              </p:cNvSpPr>
              <p:nvPr/>
            </p:nvSpPr>
            <p:spPr>
              <a:xfrm>
                <a:off x="7193263" y="1481678"/>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3" name="Rectangle 522"/>
              <p:cNvSpPr>
                <a:spLocks/>
              </p:cNvSpPr>
              <p:nvPr/>
            </p:nvSpPr>
            <p:spPr>
              <a:xfrm>
                <a:off x="7193263" y="1570303"/>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4" name="Rectangle 523"/>
              <p:cNvSpPr>
                <a:spLocks/>
              </p:cNvSpPr>
              <p:nvPr/>
            </p:nvSpPr>
            <p:spPr>
              <a:xfrm>
                <a:off x="7193263" y="1658928"/>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6" name="Group 105"/>
            <p:cNvGrpSpPr/>
            <p:nvPr/>
          </p:nvGrpSpPr>
          <p:grpSpPr>
            <a:xfrm>
              <a:off x="7500360" y="1481678"/>
              <a:ext cx="288000" cy="267250"/>
              <a:chOff x="107504" y="1190537"/>
              <a:chExt cx="288000" cy="267250"/>
            </a:xfrm>
          </p:grpSpPr>
          <p:sp>
            <p:nvSpPr>
              <p:cNvPr id="519" name="Rectangle 51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0" name="Rectangle 51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1" name="Rectangle 520"/>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7" name="Group 106"/>
            <p:cNvGrpSpPr/>
            <p:nvPr/>
          </p:nvGrpSpPr>
          <p:grpSpPr>
            <a:xfrm>
              <a:off x="7500360" y="1773912"/>
              <a:ext cx="288000" cy="267250"/>
              <a:chOff x="107504" y="1190537"/>
              <a:chExt cx="288000" cy="267250"/>
            </a:xfrm>
          </p:grpSpPr>
          <p:sp>
            <p:nvSpPr>
              <p:cNvPr id="516" name="Rectangle 51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7" name="Rectangle 516"/>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8" name="Rectangle 517"/>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8" name="Group 107"/>
            <p:cNvGrpSpPr/>
            <p:nvPr/>
          </p:nvGrpSpPr>
          <p:grpSpPr>
            <a:xfrm>
              <a:off x="7806102" y="1773912"/>
              <a:ext cx="288000" cy="267250"/>
              <a:chOff x="107504" y="1190537"/>
              <a:chExt cx="288000" cy="267250"/>
            </a:xfrm>
          </p:grpSpPr>
          <p:sp>
            <p:nvSpPr>
              <p:cNvPr id="513" name="Rectangle 51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4" name="Rectangle 51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5" name="Rectangle 51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9" name="Group 108"/>
            <p:cNvGrpSpPr/>
            <p:nvPr/>
          </p:nvGrpSpPr>
          <p:grpSpPr>
            <a:xfrm>
              <a:off x="7806102" y="1481678"/>
              <a:ext cx="288000" cy="267250"/>
              <a:chOff x="107504" y="1190537"/>
              <a:chExt cx="288000" cy="267250"/>
            </a:xfrm>
          </p:grpSpPr>
          <p:sp>
            <p:nvSpPr>
              <p:cNvPr id="510" name="Rectangle 50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1" name="Rectangle 51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2" name="Rectangle 511"/>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0" name="Group 109"/>
            <p:cNvGrpSpPr/>
            <p:nvPr/>
          </p:nvGrpSpPr>
          <p:grpSpPr>
            <a:xfrm>
              <a:off x="5967395" y="2359778"/>
              <a:ext cx="288000" cy="267250"/>
              <a:chOff x="107504" y="1190537"/>
              <a:chExt cx="288000" cy="267250"/>
            </a:xfrm>
          </p:grpSpPr>
          <p:sp>
            <p:nvSpPr>
              <p:cNvPr id="507" name="Rectangle 50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8" name="Rectangle 507"/>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9" name="Rectangle 50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1" name="Group 110"/>
            <p:cNvGrpSpPr/>
            <p:nvPr/>
          </p:nvGrpSpPr>
          <p:grpSpPr>
            <a:xfrm>
              <a:off x="5967395" y="2653254"/>
              <a:ext cx="288000" cy="267250"/>
              <a:chOff x="107504" y="1190537"/>
              <a:chExt cx="288000" cy="267250"/>
            </a:xfrm>
            <a:solidFill>
              <a:schemeClr val="accent6"/>
            </a:solidFill>
          </p:grpSpPr>
          <p:sp>
            <p:nvSpPr>
              <p:cNvPr id="504" name="Rectangle 503"/>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05" name="Rectangle 504"/>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506" name="Rectangle 505"/>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12" name="Group 111"/>
            <p:cNvGrpSpPr/>
            <p:nvPr/>
          </p:nvGrpSpPr>
          <p:grpSpPr>
            <a:xfrm>
              <a:off x="1920553" y="2359778"/>
              <a:ext cx="288000" cy="267250"/>
              <a:chOff x="107504" y="1190537"/>
              <a:chExt cx="288000" cy="267250"/>
            </a:xfrm>
          </p:grpSpPr>
          <p:sp>
            <p:nvSpPr>
              <p:cNvPr id="501" name="Rectangle 50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2" name="Rectangle 50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3" name="Rectangle 50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3" name="Group 112"/>
            <p:cNvGrpSpPr/>
            <p:nvPr/>
          </p:nvGrpSpPr>
          <p:grpSpPr>
            <a:xfrm>
              <a:off x="1609388" y="2359778"/>
              <a:ext cx="288000" cy="267250"/>
              <a:chOff x="107504" y="1190537"/>
              <a:chExt cx="288000" cy="267250"/>
            </a:xfrm>
          </p:grpSpPr>
          <p:sp>
            <p:nvSpPr>
              <p:cNvPr id="498" name="Rectangle 49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9" name="Rectangle 498"/>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0" name="Rectangle 49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4" name="Group 113"/>
            <p:cNvGrpSpPr/>
            <p:nvPr/>
          </p:nvGrpSpPr>
          <p:grpSpPr>
            <a:xfrm>
              <a:off x="1299466" y="2653254"/>
              <a:ext cx="288000" cy="267250"/>
              <a:chOff x="107504" y="1190537"/>
              <a:chExt cx="288000" cy="267250"/>
            </a:xfrm>
          </p:grpSpPr>
          <p:sp>
            <p:nvSpPr>
              <p:cNvPr id="495" name="Rectangle 494"/>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6" name="Rectangle 495"/>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7" name="Rectangle 49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5" name="Group 114"/>
            <p:cNvGrpSpPr/>
            <p:nvPr/>
          </p:nvGrpSpPr>
          <p:grpSpPr>
            <a:xfrm>
              <a:off x="1299466" y="2359778"/>
              <a:ext cx="288000" cy="267250"/>
              <a:chOff x="107504" y="1190537"/>
              <a:chExt cx="288000" cy="267250"/>
            </a:xfrm>
          </p:grpSpPr>
          <p:sp>
            <p:nvSpPr>
              <p:cNvPr id="492" name="Rectangle 491"/>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3" name="Rectangle 492"/>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4" name="Rectangle 49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6" name="Group 115"/>
            <p:cNvGrpSpPr/>
            <p:nvPr/>
          </p:nvGrpSpPr>
          <p:grpSpPr>
            <a:xfrm>
              <a:off x="988952" y="2653254"/>
              <a:ext cx="288000" cy="267250"/>
              <a:chOff x="107504" y="1190537"/>
              <a:chExt cx="288000" cy="267250"/>
            </a:xfrm>
          </p:grpSpPr>
          <p:sp>
            <p:nvSpPr>
              <p:cNvPr id="489" name="Rectangle 488"/>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0" name="Rectangle 48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1" name="Rectangle 49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7" name="Group 116"/>
            <p:cNvGrpSpPr/>
            <p:nvPr/>
          </p:nvGrpSpPr>
          <p:grpSpPr>
            <a:xfrm>
              <a:off x="1609388" y="2653254"/>
              <a:ext cx="288000" cy="267250"/>
              <a:chOff x="107504" y="1190537"/>
              <a:chExt cx="288000" cy="267250"/>
            </a:xfrm>
            <a:solidFill>
              <a:schemeClr val="accent5"/>
            </a:solidFill>
          </p:grpSpPr>
          <p:sp>
            <p:nvSpPr>
              <p:cNvPr id="486" name="Rectangle 485"/>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7" name="Rectangle 486"/>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8" name="Rectangle 487"/>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8" name="Group 117"/>
            <p:cNvGrpSpPr/>
            <p:nvPr/>
          </p:nvGrpSpPr>
          <p:grpSpPr>
            <a:xfrm>
              <a:off x="1920553" y="2653254"/>
              <a:ext cx="288000" cy="267250"/>
              <a:chOff x="107504" y="1190537"/>
              <a:chExt cx="288000" cy="267250"/>
            </a:xfrm>
          </p:grpSpPr>
          <p:sp>
            <p:nvSpPr>
              <p:cNvPr id="483" name="Rectangle 482"/>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4" name="Rectangle 483"/>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5" name="Rectangle 48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9" name="Group 118"/>
            <p:cNvGrpSpPr/>
            <p:nvPr/>
          </p:nvGrpSpPr>
          <p:grpSpPr>
            <a:xfrm>
              <a:off x="2232131" y="2653254"/>
              <a:ext cx="288000" cy="267250"/>
              <a:chOff x="107504" y="1190537"/>
              <a:chExt cx="288000" cy="267250"/>
            </a:xfrm>
          </p:grpSpPr>
          <p:sp>
            <p:nvSpPr>
              <p:cNvPr id="480" name="Rectangle 47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1" name="Rectangle 48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2" name="Rectangle 48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0" name="Group 119"/>
            <p:cNvGrpSpPr/>
            <p:nvPr/>
          </p:nvGrpSpPr>
          <p:grpSpPr>
            <a:xfrm>
              <a:off x="2232131" y="2947566"/>
              <a:ext cx="288000" cy="267250"/>
              <a:chOff x="107504" y="1190537"/>
              <a:chExt cx="288000" cy="267250"/>
            </a:xfrm>
          </p:grpSpPr>
          <p:sp>
            <p:nvSpPr>
              <p:cNvPr id="477" name="Rectangle 47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8" name="Rectangle 47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9" name="Rectangle 47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1" name="Group 120"/>
            <p:cNvGrpSpPr/>
            <p:nvPr/>
          </p:nvGrpSpPr>
          <p:grpSpPr>
            <a:xfrm>
              <a:off x="2543051" y="2947566"/>
              <a:ext cx="288000" cy="267250"/>
              <a:chOff x="107504" y="1190537"/>
              <a:chExt cx="288000" cy="267250"/>
            </a:xfrm>
          </p:grpSpPr>
          <p:sp>
            <p:nvSpPr>
              <p:cNvPr id="474" name="Rectangle 47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5" name="Rectangle 474"/>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6" name="Rectangle 47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2" name="Group 121"/>
            <p:cNvGrpSpPr/>
            <p:nvPr/>
          </p:nvGrpSpPr>
          <p:grpSpPr>
            <a:xfrm>
              <a:off x="2543051" y="2653254"/>
              <a:ext cx="288000" cy="267250"/>
              <a:chOff x="107504" y="1190537"/>
              <a:chExt cx="288000" cy="267250"/>
            </a:xfrm>
          </p:grpSpPr>
          <p:sp>
            <p:nvSpPr>
              <p:cNvPr id="471" name="Rectangle 47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2" name="Rectangle 471"/>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3" name="Rectangle 47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3" name="Group 122"/>
            <p:cNvGrpSpPr/>
            <p:nvPr/>
          </p:nvGrpSpPr>
          <p:grpSpPr>
            <a:xfrm>
              <a:off x="1609388" y="2947566"/>
              <a:ext cx="288000" cy="267250"/>
              <a:chOff x="107504" y="1190537"/>
              <a:chExt cx="288000" cy="267250"/>
            </a:xfrm>
          </p:grpSpPr>
          <p:sp>
            <p:nvSpPr>
              <p:cNvPr id="468" name="Rectangle 46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9" name="Rectangle 468"/>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0" name="Rectangle 46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4" name="Group 123"/>
            <p:cNvGrpSpPr/>
            <p:nvPr/>
          </p:nvGrpSpPr>
          <p:grpSpPr>
            <a:xfrm>
              <a:off x="1920553" y="2947566"/>
              <a:ext cx="288000" cy="267250"/>
              <a:chOff x="107504" y="1190537"/>
              <a:chExt cx="288000" cy="267250"/>
            </a:xfrm>
          </p:grpSpPr>
          <p:sp>
            <p:nvSpPr>
              <p:cNvPr id="465" name="Rectangle 464"/>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6" name="Rectangle 465"/>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7" name="Rectangle 466"/>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5" name="Group 124"/>
            <p:cNvGrpSpPr/>
            <p:nvPr/>
          </p:nvGrpSpPr>
          <p:grpSpPr>
            <a:xfrm>
              <a:off x="1609388" y="3237978"/>
              <a:ext cx="288000" cy="267250"/>
              <a:chOff x="107504" y="1190537"/>
              <a:chExt cx="288000" cy="267250"/>
            </a:xfrm>
          </p:grpSpPr>
          <p:sp>
            <p:nvSpPr>
              <p:cNvPr id="462" name="Rectangle 461"/>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3" name="Rectangle 46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4" name="Rectangle 46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6" name="Group 125"/>
            <p:cNvGrpSpPr/>
            <p:nvPr/>
          </p:nvGrpSpPr>
          <p:grpSpPr>
            <a:xfrm>
              <a:off x="1920553" y="3237978"/>
              <a:ext cx="288000" cy="267250"/>
              <a:chOff x="107504" y="1190537"/>
              <a:chExt cx="288000" cy="267250"/>
            </a:xfrm>
          </p:grpSpPr>
          <p:sp>
            <p:nvSpPr>
              <p:cNvPr id="459" name="Rectangle 458"/>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0" name="Rectangle 45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1" name="Rectangle 460"/>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7" name="Group 126"/>
            <p:cNvGrpSpPr/>
            <p:nvPr/>
          </p:nvGrpSpPr>
          <p:grpSpPr>
            <a:xfrm>
              <a:off x="1609388" y="3524777"/>
              <a:ext cx="288000" cy="267250"/>
              <a:chOff x="107504" y="1190537"/>
              <a:chExt cx="288000" cy="267250"/>
            </a:xfrm>
          </p:grpSpPr>
          <p:sp>
            <p:nvSpPr>
              <p:cNvPr id="456" name="Rectangle 455"/>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7" name="Rectangle 456"/>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8" name="Rectangle 45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8" name="Group 127"/>
            <p:cNvGrpSpPr/>
            <p:nvPr/>
          </p:nvGrpSpPr>
          <p:grpSpPr>
            <a:xfrm>
              <a:off x="3166861" y="2653254"/>
              <a:ext cx="288000" cy="267250"/>
              <a:chOff x="107504" y="1190537"/>
              <a:chExt cx="288000" cy="267250"/>
            </a:xfrm>
          </p:grpSpPr>
          <p:sp>
            <p:nvSpPr>
              <p:cNvPr id="453" name="Rectangle 45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4" name="Rectangle 45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5" name="Rectangle 45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9" name="Group 128"/>
            <p:cNvGrpSpPr/>
            <p:nvPr/>
          </p:nvGrpSpPr>
          <p:grpSpPr>
            <a:xfrm>
              <a:off x="3166861" y="2947566"/>
              <a:ext cx="288000" cy="267250"/>
              <a:chOff x="107504" y="1190537"/>
              <a:chExt cx="288000" cy="267250"/>
            </a:xfrm>
          </p:grpSpPr>
          <p:sp>
            <p:nvSpPr>
              <p:cNvPr id="450" name="Rectangle 44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1" name="Rectangle 450"/>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2" name="Rectangle 45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0" name="Group 129"/>
            <p:cNvGrpSpPr/>
            <p:nvPr/>
          </p:nvGrpSpPr>
          <p:grpSpPr>
            <a:xfrm>
              <a:off x="3166861" y="3524777"/>
              <a:ext cx="288000" cy="267250"/>
              <a:chOff x="107504" y="1190537"/>
              <a:chExt cx="288000" cy="267250"/>
            </a:xfrm>
          </p:grpSpPr>
          <p:sp>
            <p:nvSpPr>
              <p:cNvPr id="447" name="Rectangle 44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8" name="Rectangle 447"/>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9" name="Rectangle 44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1" name="Group 130"/>
            <p:cNvGrpSpPr/>
            <p:nvPr/>
          </p:nvGrpSpPr>
          <p:grpSpPr>
            <a:xfrm>
              <a:off x="3166861" y="3237978"/>
              <a:ext cx="288000" cy="267250"/>
              <a:chOff x="107504" y="1190537"/>
              <a:chExt cx="288000" cy="267250"/>
            </a:xfrm>
          </p:grpSpPr>
          <p:sp>
            <p:nvSpPr>
              <p:cNvPr id="444" name="Rectangle 443"/>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5" name="Rectangle 44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6" name="Rectangle 44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2" name="Group 131"/>
            <p:cNvGrpSpPr/>
            <p:nvPr/>
          </p:nvGrpSpPr>
          <p:grpSpPr>
            <a:xfrm>
              <a:off x="3481787" y="2653254"/>
              <a:ext cx="288000" cy="267250"/>
              <a:chOff x="107504" y="1190537"/>
              <a:chExt cx="288000" cy="267250"/>
            </a:xfrm>
          </p:grpSpPr>
          <p:sp>
            <p:nvSpPr>
              <p:cNvPr id="441" name="Rectangle 44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2" name="Rectangle 44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3" name="Rectangle 44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3" name="Group 132"/>
            <p:cNvGrpSpPr/>
            <p:nvPr/>
          </p:nvGrpSpPr>
          <p:grpSpPr>
            <a:xfrm>
              <a:off x="3794000" y="2653254"/>
              <a:ext cx="288000" cy="267250"/>
              <a:chOff x="107504" y="1190537"/>
              <a:chExt cx="288000" cy="267250"/>
            </a:xfrm>
            <a:solidFill>
              <a:schemeClr val="accent6"/>
            </a:solidFill>
          </p:grpSpPr>
          <p:sp>
            <p:nvSpPr>
              <p:cNvPr id="438" name="Rectangle 437"/>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39" name="Rectangle 438"/>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40" name="Rectangle 439"/>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34" name="Group 133"/>
            <p:cNvGrpSpPr/>
            <p:nvPr/>
          </p:nvGrpSpPr>
          <p:grpSpPr>
            <a:xfrm>
              <a:off x="3794000" y="3237978"/>
              <a:ext cx="288000" cy="267250"/>
              <a:chOff x="107504" y="1190537"/>
              <a:chExt cx="288000" cy="267250"/>
            </a:xfrm>
            <a:solidFill>
              <a:schemeClr val="accent6"/>
            </a:solidFill>
          </p:grpSpPr>
          <p:sp>
            <p:nvSpPr>
              <p:cNvPr id="435" name="Rectangle 434"/>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36" name="Rectangle 43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37" name="Rectangle 43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35" name="Group 134"/>
            <p:cNvGrpSpPr/>
            <p:nvPr/>
          </p:nvGrpSpPr>
          <p:grpSpPr>
            <a:xfrm>
              <a:off x="4100143" y="2653254"/>
              <a:ext cx="288000" cy="267250"/>
              <a:chOff x="107504" y="1190537"/>
              <a:chExt cx="288000" cy="267250"/>
            </a:xfrm>
          </p:grpSpPr>
          <p:sp>
            <p:nvSpPr>
              <p:cNvPr id="432" name="Rectangle 43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3" name="Rectangle 43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Rectangle 43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6" name="Group 135"/>
            <p:cNvGrpSpPr/>
            <p:nvPr/>
          </p:nvGrpSpPr>
          <p:grpSpPr>
            <a:xfrm>
              <a:off x="3794000" y="2947566"/>
              <a:ext cx="288000" cy="267250"/>
              <a:chOff x="107504" y="1190537"/>
              <a:chExt cx="288000" cy="267250"/>
            </a:xfrm>
          </p:grpSpPr>
          <p:sp>
            <p:nvSpPr>
              <p:cNvPr id="429" name="Rectangle 428"/>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Rectangle 42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1" name="Rectangle 43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7" name="Group 136"/>
            <p:cNvGrpSpPr/>
            <p:nvPr/>
          </p:nvGrpSpPr>
          <p:grpSpPr>
            <a:xfrm>
              <a:off x="4100143" y="2947566"/>
              <a:ext cx="288000" cy="267250"/>
              <a:chOff x="107504" y="1190537"/>
              <a:chExt cx="288000" cy="267250"/>
            </a:xfrm>
          </p:grpSpPr>
          <p:sp>
            <p:nvSpPr>
              <p:cNvPr id="426" name="Rectangle 425"/>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7" name="Rectangle 426"/>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8" name="Rectangle 427"/>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8" name="Group 137"/>
            <p:cNvGrpSpPr/>
            <p:nvPr/>
          </p:nvGrpSpPr>
          <p:grpSpPr>
            <a:xfrm>
              <a:off x="4409175" y="2947566"/>
              <a:ext cx="288000" cy="267250"/>
              <a:chOff x="107504" y="1190537"/>
              <a:chExt cx="288000" cy="267250"/>
            </a:xfrm>
          </p:grpSpPr>
          <p:sp>
            <p:nvSpPr>
              <p:cNvPr id="423" name="Rectangle 42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4" name="Rectangle 423"/>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5" name="Rectangle 42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9" name="Group 138"/>
            <p:cNvGrpSpPr/>
            <p:nvPr/>
          </p:nvGrpSpPr>
          <p:grpSpPr>
            <a:xfrm>
              <a:off x="4409175" y="2653254"/>
              <a:ext cx="288000" cy="267250"/>
              <a:chOff x="107504" y="1190537"/>
              <a:chExt cx="288000" cy="267250"/>
            </a:xfrm>
          </p:grpSpPr>
          <p:sp>
            <p:nvSpPr>
              <p:cNvPr id="420" name="Rectangle 41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1" name="Rectangle 420"/>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2" name="Rectangle 421"/>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0" name="Group 139"/>
            <p:cNvGrpSpPr/>
            <p:nvPr/>
          </p:nvGrpSpPr>
          <p:grpSpPr>
            <a:xfrm>
              <a:off x="4409175" y="3237978"/>
              <a:ext cx="288000" cy="267250"/>
              <a:chOff x="107504" y="1190537"/>
              <a:chExt cx="288000" cy="267250"/>
            </a:xfrm>
            <a:solidFill>
              <a:schemeClr val="accent6"/>
            </a:solidFill>
          </p:grpSpPr>
          <p:sp>
            <p:nvSpPr>
              <p:cNvPr id="417" name="Rectangle 416"/>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18" name="Rectangle 417"/>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419" name="Rectangle 418"/>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41" name="Group 140"/>
            <p:cNvGrpSpPr/>
            <p:nvPr/>
          </p:nvGrpSpPr>
          <p:grpSpPr>
            <a:xfrm>
              <a:off x="4409175" y="3524777"/>
              <a:ext cx="288000" cy="267250"/>
              <a:chOff x="107504" y="1190537"/>
              <a:chExt cx="288000" cy="267250"/>
            </a:xfrm>
          </p:grpSpPr>
          <p:sp>
            <p:nvSpPr>
              <p:cNvPr id="414" name="Rectangle 413"/>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5" name="Rectangle 41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6" name="Rectangle 415"/>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2" name="Group 141"/>
            <p:cNvGrpSpPr/>
            <p:nvPr/>
          </p:nvGrpSpPr>
          <p:grpSpPr>
            <a:xfrm>
              <a:off x="5031438" y="3237978"/>
              <a:ext cx="288000" cy="267250"/>
              <a:chOff x="107504" y="1190537"/>
              <a:chExt cx="288000" cy="267250"/>
            </a:xfrm>
          </p:grpSpPr>
          <p:sp>
            <p:nvSpPr>
              <p:cNvPr id="411" name="Rectangle 41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2" name="Rectangle 411"/>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3" name="Rectangle 412"/>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3" name="Group 142"/>
            <p:cNvGrpSpPr/>
            <p:nvPr/>
          </p:nvGrpSpPr>
          <p:grpSpPr>
            <a:xfrm>
              <a:off x="5031438" y="2947566"/>
              <a:ext cx="288000" cy="267250"/>
              <a:chOff x="107504" y="1190537"/>
              <a:chExt cx="288000" cy="267250"/>
            </a:xfrm>
          </p:grpSpPr>
          <p:sp>
            <p:nvSpPr>
              <p:cNvPr id="408" name="Rectangle 40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 name="Rectangle 408"/>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 name="Rectangle 40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4" name="Group 143"/>
            <p:cNvGrpSpPr/>
            <p:nvPr/>
          </p:nvGrpSpPr>
          <p:grpSpPr>
            <a:xfrm>
              <a:off x="5343147" y="2653254"/>
              <a:ext cx="288000" cy="267250"/>
              <a:chOff x="107504" y="1190537"/>
              <a:chExt cx="288000" cy="267250"/>
            </a:xfrm>
            <a:solidFill>
              <a:srgbClr val="92D050"/>
            </a:solidFill>
          </p:grpSpPr>
          <p:sp>
            <p:nvSpPr>
              <p:cNvPr id="405" name="Rectangle 404"/>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6" name="Rectangle 40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7" name="Rectangle 40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5" name="Group 144"/>
            <p:cNvGrpSpPr/>
            <p:nvPr/>
          </p:nvGrpSpPr>
          <p:grpSpPr>
            <a:xfrm>
              <a:off x="5343147" y="2947566"/>
              <a:ext cx="288000" cy="267250"/>
              <a:chOff x="107504" y="1190537"/>
              <a:chExt cx="288000" cy="267250"/>
            </a:xfrm>
          </p:grpSpPr>
          <p:sp>
            <p:nvSpPr>
              <p:cNvPr id="402" name="Rectangle 401"/>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3" name="Rectangle 402"/>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4" name="Rectangle 403"/>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6" name="Group 145"/>
            <p:cNvGrpSpPr/>
            <p:nvPr/>
          </p:nvGrpSpPr>
          <p:grpSpPr>
            <a:xfrm>
              <a:off x="5653888" y="2653254"/>
              <a:ext cx="288000" cy="267250"/>
              <a:chOff x="107504" y="1190537"/>
              <a:chExt cx="288000" cy="267250"/>
            </a:xfrm>
          </p:grpSpPr>
          <p:sp>
            <p:nvSpPr>
              <p:cNvPr id="399" name="Rectangle 398"/>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0" name="Rectangle 39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Rectangle 40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7" name="Group 146"/>
            <p:cNvGrpSpPr/>
            <p:nvPr/>
          </p:nvGrpSpPr>
          <p:grpSpPr>
            <a:xfrm>
              <a:off x="5343147" y="3237978"/>
              <a:ext cx="288000" cy="267250"/>
              <a:chOff x="107504" y="1190537"/>
              <a:chExt cx="288000" cy="267250"/>
            </a:xfrm>
          </p:grpSpPr>
          <p:sp>
            <p:nvSpPr>
              <p:cNvPr id="396" name="Rectangle 395"/>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7" name="Rectangle 396"/>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8" name="Rectangle 39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8" name="Group 147"/>
            <p:cNvGrpSpPr/>
            <p:nvPr/>
          </p:nvGrpSpPr>
          <p:grpSpPr>
            <a:xfrm>
              <a:off x="5343147" y="3524777"/>
              <a:ext cx="288000" cy="267250"/>
              <a:chOff x="107504" y="1190537"/>
              <a:chExt cx="288000" cy="267250"/>
            </a:xfrm>
          </p:grpSpPr>
          <p:sp>
            <p:nvSpPr>
              <p:cNvPr id="393" name="Rectangle 392"/>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4" name="Rectangle 39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5" name="Rectangle 39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9" name="Group 148"/>
            <p:cNvGrpSpPr/>
            <p:nvPr/>
          </p:nvGrpSpPr>
          <p:grpSpPr>
            <a:xfrm>
              <a:off x="5653888" y="2947566"/>
              <a:ext cx="288000" cy="267250"/>
              <a:chOff x="107504" y="1190537"/>
              <a:chExt cx="288000" cy="267250"/>
            </a:xfrm>
          </p:grpSpPr>
          <p:sp>
            <p:nvSpPr>
              <p:cNvPr id="390" name="Rectangle 38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1" name="Rectangle 39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2" name="Rectangle 39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0" name="Group 149"/>
            <p:cNvGrpSpPr/>
            <p:nvPr/>
          </p:nvGrpSpPr>
          <p:grpSpPr>
            <a:xfrm>
              <a:off x="5653888" y="3237978"/>
              <a:ext cx="288000" cy="267250"/>
              <a:chOff x="107504" y="1190537"/>
              <a:chExt cx="288000" cy="267250"/>
            </a:xfrm>
          </p:grpSpPr>
          <p:sp>
            <p:nvSpPr>
              <p:cNvPr id="387" name="Rectangle 38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8" name="Rectangle 38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9" name="Rectangle 38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1" name="Group 150"/>
            <p:cNvGrpSpPr/>
            <p:nvPr/>
          </p:nvGrpSpPr>
          <p:grpSpPr>
            <a:xfrm>
              <a:off x="5653888" y="3524777"/>
              <a:ext cx="288000" cy="267250"/>
              <a:chOff x="107504" y="1190537"/>
              <a:chExt cx="288000" cy="267250"/>
            </a:xfrm>
            <a:solidFill>
              <a:schemeClr val="accent6"/>
            </a:solidFill>
          </p:grpSpPr>
          <p:sp>
            <p:nvSpPr>
              <p:cNvPr id="384" name="Rectangle 383"/>
              <p:cNvSpPr>
                <a:spLocks/>
              </p:cNvSpPr>
              <p:nvPr/>
            </p:nvSpPr>
            <p:spPr>
              <a:xfrm>
                <a:off x="107504" y="119053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385" name="Rectangle 384"/>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386" name="Rectangle 385"/>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52" name="Group 151"/>
            <p:cNvGrpSpPr/>
            <p:nvPr/>
          </p:nvGrpSpPr>
          <p:grpSpPr>
            <a:xfrm>
              <a:off x="5031438" y="2653254"/>
              <a:ext cx="288000" cy="267250"/>
              <a:chOff x="107504" y="1190537"/>
              <a:chExt cx="288000" cy="267250"/>
            </a:xfrm>
            <a:solidFill>
              <a:schemeClr val="accent6"/>
            </a:solidFill>
          </p:grpSpPr>
          <p:sp>
            <p:nvSpPr>
              <p:cNvPr id="381" name="Rectangle 380"/>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382" name="Rectangle 381"/>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sp>
            <p:nvSpPr>
              <p:cNvPr id="383" name="Rectangle 382"/>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75000"/>
                    </a:schemeClr>
                  </a:solidFill>
                </a:endParaRPr>
              </a:p>
            </p:txBody>
          </p:sp>
        </p:grpSp>
        <p:grpSp>
          <p:nvGrpSpPr>
            <p:cNvPr id="153" name="Group 152"/>
            <p:cNvGrpSpPr/>
            <p:nvPr/>
          </p:nvGrpSpPr>
          <p:grpSpPr>
            <a:xfrm>
              <a:off x="4100143" y="3237978"/>
              <a:ext cx="288000" cy="267250"/>
              <a:chOff x="107504" y="1190537"/>
              <a:chExt cx="288000" cy="267250"/>
            </a:xfrm>
          </p:grpSpPr>
          <p:sp>
            <p:nvSpPr>
              <p:cNvPr id="378" name="Rectangle 377"/>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Rectangle 378"/>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0" name="Rectangle 37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4" name="Group 153"/>
            <p:cNvGrpSpPr/>
            <p:nvPr/>
          </p:nvGrpSpPr>
          <p:grpSpPr>
            <a:xfrm>
              <a:off x="1609388" y="3816600"/>
              <a:ext cx="288000" cy="267250"/>
              <a:chOff x="107504" y="1190537"/>
              <a:chExt cx="288000" cy="267250"/>
            </a:xfrm>
            <a:solidFill>
              <a:srgbClr val="92D050"/>
            </a:solidFill>
          </p:grpSpPr>
          <p:sp>
            <p:nvSpPr>
              <p:cNvPr id="375" name="Rectangle 374"/>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6" name="Rectangle 375"/>
              <p:cNvSpPr>
                <a:spLocks/>
              </p:cNvSpPr>
              <p:nvPr/>
            </p:nvSpPr>
            <p:spPr>
              <a:xfrm>
                <a:off x="107504" y="1279162"/>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7" name="Rectangle 376"/>
              <p:cNvSpPr>
                <a:spLocks/>
              </p:cNvSpPr>
              <p:nvPr/>
            </p:nvSpPr>
            <p:spPr>
              <a:xfrm>
                <a:off x="107504" y="1367787"/>
                <a:ext cx="288000" cy="9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5" name="Group 154"/>
            <p:cNvGrpSpPr/>
            <p:nvPr/>
          </p:nvGrpSpPr>
          <p:grpSpPr>
            <a:xfrm>
              <a:off x="3166861" y="3816600"/>
              <a:ext cx="288000" cy="267250"/>
              <a:chOff x="107504" y="1190537"/>
              <a:chExt cx="288000" cy="267250"/>
            </a:xfrm>
          </p:grpSpPr>
          <p:sp>
            <p:nvSpPr>
              <p:cNvPr id="372" name="Rectangle 371"/>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3" name="Rectangle 372"/>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4" name="Rectangle 37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6" name="Group 155"/>
            <p:cNvGrpSpPr/>
            <p:nvPr/>
          </p:nvGrpSpPr>
          <p:grpSpPr>
            <a:xfrm>
              <a:off x="3166861" y="4110982"/>
              <a:ext cx="288000" cy="267250"/>
              <a:chOff x="107504" y="1190537"/>
              <a:chExt cx="288000" cy="267250"/>
            </a:xfrm>
          </p:grpSpPr>
          <p:sp>
            <p:nvSpPr>
              <p:cNvPr id="369" name="Rectangle 36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0" name="Rectangle 369"/>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1" name="Rectangle 37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7" name="Group 156"/>
            <p:cNvGrpSpPr/>
            <p:nvPr/>
          </p:nvGrpSpPr>
          <p:grpSpPr>
            <a:xfrm>
              <a:off x="5343147" y="3816600"/>
              <a:ext cx="288000" cy="267250"/>
              <a:chOff x="107504" y="1190537"/>
              <a:chExt cx="288000" cy="267250"/>
            </a:xfrm>
          </p:grpSpPr>
          <p:sp>
            <p:nvSpPr>
              <p:cNvPr id="366" name="Rectangle 36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7" name="Rectangle 366"/>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8" name="Rectangle 367"/>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8" name="Group 157"/>
            <p:cNvGrpSpPr/>
            <p:nvPr/>
          </p:nvGrpSpPr>
          <p:grpSpPr>
            <a:xfrm>
              <a:off x="5653888" y="4110982"/>
              <a:ext cx="288000" cy="267250"/>
              <a:chOff x="107504" y="1190537"/>
              <a:chExt cx="288000" cy="267250"/>
            </a:xfrm>
          </p:grpSpPr>
          <p:sp>
            <p:nvSpPr>
              <p:cNvPr id="363" name="Rectangle 362"/>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4" name="Rectangle 36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5" name="Rectangle 36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9" name="Group 158"/>
            <p:cNvGrpSpPr/>
            <p:nvPr/>
          </p:nvGrpSpPr>
          <p:grpSpPr>
            <a:xfrm>
              <a:off x="5653888" y="3816600"/>
              <a:ext cx="288000" cy="267250"/>
              <a:chOff x="107504" y="1190537"/>
              <a:chExt cx="288000" cy="267250"/>
            </a:xfrm>
          </p:grpSpPr>
          <p:sp>
            <p:nvSpPr>
              <p:cNvPr id="360" name="Rectangle 35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1" name="Rectangle 36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2" name="Rectangle 36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0" name="Group 159"/>
            <p:cNvGrpSpPr/>
            <p:nvPr/>
          </p:nvGrpSpPr>
          <p:grpSpPr>
            <a:xfrm>
              <a:off x="988952" y="4696572"/>
              <a:ext cx="288000" cy="267250"/>
              <a:chOff x="107504" y="1190537"/>
              <a:chExt cx="288000" cy="267250"/>
            </a:xfrm>
          </p:grpSpPr>
          <p:sp>
            <p:nvSpPr>
              <p:cNvPr id="357" name="Rectangle 35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8" name="Rectangle 35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9" name="Rectangle 35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1" name="Group 160"/>
            <p:cNvGrpSpPr/>
            <p:nvPr/>
          </p:nvGrpSpPr>
          <p:grpSpPr>
            <a:xfrm>
              <a:off x="1299466" y="4696572"/>
              <a:ext cx="288000" cy="267250"/>
              <a:chOff x="107504" y="1190537"/>
              <a:chExt cx="288000" cy="267250"/>
            </a:xfrm>
          </p:grpSpPr>
          <p:sp>
            <p:nvSpPr>
              <p:cNvPr id="354" name="Rectangle 35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5" name="Rectangle 354"/>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6" name="Rectangle 35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2" name="Group 161"/>
            <p:cNvGrpSpPr/>
            <p:nvPr/>
          </p:nvGrpSpPr>
          <p:grpSpPr>
            <a:xfrm>
              <a:off x="988952" y="4990955"/>
              <a:ext cx="288000" cy="267250"/>
              <a:chOff x="107504" y="1190537"/>
              <a:chExt cx="288000" cy="267250"/>
            </a:xfrm>
          </p:grpSpPr>
          <p:sp>
            <p:nvSpPr>
              <p:cNvPr id="351" name="Rectangle 35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2" name="Rectangle 351"/>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3" name="Rectangle 35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3" name="Group 162"/>
            <p:cNvGrpSpPr/>
            <p:nvPr/>
          </p:nvGrpSpPr>
          <p:grpSpPr>
            <a:xfrm>
              <a:off x="1299466" y="5285908"/>
              <a:ext cx="288000" cy="267250"/>
              <a:chOff x="107504" y="1190537"/>
              <a:chExt cx="288000" cy="267250"/>
            </a:xfrm>
          </p:grpSpPr>
          <p:sp>
            <p:nvSpPr>
              <p:cNvPr id="348" name="Rectangle 34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9" name="Rectangle 348"/>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0" name="Rectangle 34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4" name="Group 163"/>
            <p:cNvGrpSpPr/>
            <p:nvPr/>
          </p:nvGrpSpPr>
          <p:grpSpPr>
            <a:xfrm>
              <a:off x="1299466" y="4990955"/>
              <a:ext cx="288000" cy="267250"/>
              <a:chOff x="107504" y="1190537"/>
              <a:chExt cx="288000" cy="267250"/>
            </a:xfrm>
          </p:grpSpPr>
          <p:sp>
            <p:nvSpPr>
              <p:cNvPr id="345" name="Rectangle 344"/>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6" name="Rectangle 345"/>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7" name="Rectangle 34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5" name="Group 164"/>
            <p:cNvGrpSpPr/>
            <p:nvPr/>
          </p:nvGrpSpPr>
          <p:grpSpPr>
            <a:xfrm>
              <a:off x="1609388" y="4696572"/>
              <a:ext cx="288000" cy="267250"/>
              <a:chOff x="107504" y="1190537"/>
              <a:chExt cx="288000" cy="267250"/>
            </a:xfrm>
          </p:grpSpPr>
          <p:sp>
            <p:nvSpPr>
              <p:cNvPr id="342" name="Rectangle 34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3" name="Rectangle 342"/>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4" name="Rectangle 34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6" name="Group 165"/>
            <p:cNvGrpSpPr/>
            <p:nvPr/>
          </p:nvGrpSpPr>
          <p:grpSpPr>
            <a:xfrm>
              <a:off x="1609388" y="4990955"/>
              <a:ext cx="288000" cy="267250"/>
              <a:chOff x="107504" y="1190537"/>
              <a:chExt cx="288000" cy="267250"/>
            </a:xfrm>
          </p:grpSpPr>
          <p:sp>
            <p:nvSpPr>
              <p:cNvPr id="339" name="Rectangle 33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0" name="Rectangle 339"/>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1" name="Rectangle 34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7" name="Group 166"/>
            <p:cNvGrpSpPr/>
            <p:nvPr/>
          </p:nvGrpSpPr>
          <p:grpSpPr>
            <a:xfrm>
              <a:off x="1609388" y="5285908"/>
              <a:ext cx="288000" cy="267250"/>
              <a:chOff x="107504" y="1190537"/>
              <a:chExt cx="288000" cy="267250"/>
            </a:xfrm>
          </p:grpSpPr>
          <p:sp>
            <p:nvSpPr>
              <p:cNvPr id="336" name="Rectangle 335"/>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7" name="Rectangle 336"/>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8" name="Rectangle 33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8" name="Group 167"/>
            <p:cNvGrpSpPr/>
            <p:nvPr/>
          </p:nvGrpSpPr>
          <p:grpSpPr>
            <a:xfrm>
              <a:off x="1609388" y="5582671"/>
              <a:ext cx="288000" cy="267250"/>
              <a:chOff x="107504" y="1190537"/>
              <a:chExt cx="288000" cy="267250"/>
            </a:xfrm>
          </p:grpSpPr>
          <p:sp>
            <p:nvSpPr>
              <p:cNvPr id="333" name="Rectangle 33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4" name="Rectangle 33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5" name="Rectangle 33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9" name="Group 168"/>
            <p:cNvGrpSpPr/>
            <p:nvPr/>
          </p:nvGrpSpPr>
          <p:grpSpPr>
            <a:xfrm>
              <a:off x="1920553" y="5285908"/>
              <a:ext cx="288000" cy="267250"/>
              <a:chOff x="107504" y="1190537"/>
              <a:chExt cx="288000" cy="267250"/>
            </a:xfrm>
          </p:grpSpPr>
          <p:sp>
            <p:nvSpPr>
              <p:cNvPr id="330" name="Rectangle 32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1" name="Rectangle 33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2" name="Rectangle 33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0" name="Group 169"/>
            <p:cNvGrpSpPr/>
            <p:nvPr/>
          </p:nvGrpSpPr>
          <p:grpSpPr>
            <a:xfrm>
              <a:off x="2232131" y="5285908"/>
              <a:ext cx="288000" cy="267250"/>
              <a:chOff x="107504" y="1190537"/>
              <a:chExt cx="288000" cy="267250"/>
            </a:xfrm>
          </p:grpSpPr>
          <p:sp>
            <p:nvSpPr>
              <p:cNvPr id="327" name="Rectangle 32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8" name="Rectangle 32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9" name="Rectangle 328"/>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1" name="Group 170"/>
            <p:cNvGrpSpPr/>
            <p:nvPr/>
          </p:nvGrpSpPr>
          <p:grpSpPr>
            <a:xfrm>
              <a:off x="1920553" y="4990955"/>
              <a:ext cx="288000" cy="267250"/>
              <a:chOff x="107504" y="1190537"/>
              <a:chExt cx="288000" cy="267250"/>
            </a:xfrm>
          </p:grpSpPr>
          <p:sp>
            <p:nvSpPr>
              <p:cNvPr id="324" name="Rectangle 32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5" name="Rectangle 324"/>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6" name="Rectangle 32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2" name="Group 171"/>
            <p:cNvGrpSpPr/>
            <p:nvPr/>
          </p:nvGrpSpPr>
          <p:grpSpPr>
            <a:xfrm>
              <a:off x="1920553" y="4696572"/>
              <a:ext cx="288000" cy="267250"/>
              <a:chOff x="107504" y="1190537"/>
              <a:chExt cx="288000" cy="267250"/>
            </a:xfrm>
          </p:grpSpPr>
          <p:sp>
            <p:nvSpPr>
              <p:cNvPr id="321" name="Rectangle 32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2" name="Rectangle 32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3" name="Rectangle 32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3" name="Group 172"/>
            <p:cNvGrpSpPr/>
            <p:nvPr/>
          </p:nvGrpSpPr>
          <p:grpSpPr>
            <a:xfrm>
              <a:off x="2232131" y="4990955"/>
              <a:ext cx="288000" cy="267250"/>
              <a:chOff x="107504" y="1190537"/>
              <a:chExt cx="288000" cy="267250"/>
            </a:xfrm>
          </p:grpSpPr>
          <p:sp>
            <p:nvSpPr>
              <p:cNvPr id="318" name="Rectangle 31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9" name="Rectangle 318"/>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0" name="Rectangle 31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4" name="Group 173"/>
            <p:cNvGrpSpPr/>
            <p:nvPr/>
          </p:nvGrpSpPr>
          <p:grpSpPr>
            <a:xfrm>
              <a:off x="2232131" y="4696572"/>
              <a:ext cx="288000" cy="267250"/>
              <a:chOff x="107504" y="1190537"/>
              <a:chExt cx="288000" cy="267250"/>
            </a:xfrm>
          </p:grpSpPr>
          <p:sp>
            <p:nvSpPr>
              <p:cNvPr id="315" name="Rectangle 314"/>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6" name="Rectangle 315"/>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7" name="Rectangle 316"/>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5" name="Group 174"/>
            <p:cNvGrpSpPr/>
            <p:nvPr/>
          </p:nvGrpSpPr>
          <p:grpSpPr>
            <a:xfrm>
              <a:off x="2543051" y="4696572"/>
              <a:ext cx="288000" cy="267250"/>
              <a:chOff x="107504" y="1190537"/>
              <a:chExt cx="288000" cy="267250"/>
            </a:xfrm>
          </p:grpSpPr>
          <p:sp>
            <p:nvSpPr>
              <p:cNvPr id="312" name="Rectangle 311"/>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3" name="Rectangle 312"/>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4" name="Rectangle 313"/>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6" name="Group 175"/>
            <p:cNvGrpSpPr/>
            <p:nvPr/>
          </p:nvGrpSpPr>
          <p:grpSpPr>
            <a:xfrm>
              <a:off x="2543051" y="4990955"/>
              <a:ext cx="288000" cy="267250"/>
              <a:chOff x="107504" y="1190537"/>
              <a:chExt cx="288000" cy="267250"/>
            </a:xfrm>
          </p:grpSpPr>
          <p:sp>
            <p:nvSpPr>
              <p:cNvPr id="309" name="Rectangle 308"/>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0" name="Rectangle 309"/>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 name="Rectangle 310"/>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7" name="Group 176"/>
            <p:cNvGrpSpPr/>
            <p:nvPr/>
          </p:nvGrpSpPr>
          <p:grpSpPr>
            <a:xfrm>
              <a:off x="2853147" y="4696572"/>
              <a:ext cx="288000" cy="267250"/>
              <a:chOff x="107504" y="1190537"/>
              <a:chExt cx="288000" cy="267250"/>
            </a:xfrm>
          </p:grpSpPr>
          <p:sp>
            <p:nvSpPr>
              <p:cNvPr id="306" name="Rectangle 305"/>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7" name="Rectangle 306"/>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8" name="Rectangle 307"/>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8" name="Group 177"/>
            <p:cNvGrpSpPr/>
            <p:nvPr/>
          </p:nvGrpSpPr>
          <p:grpSpPr>
            <a:xfrm>
              <a:off x="2853695" y="4990955"/>
              <a:ext cx="288000" cy="267250"/>
              <a:chOff x="107504" y="1190537"/>
              <a:chExt cx="288000" cy="267250"/>
            </a:xfrm>
          </p:grpSpPr>
          <p:sp>
            <p:nvSpPr>
              <p:cNvPr id="303" name="Rectangle 30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4" name="Rectangle 30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5" name="Rectangle 304"/>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9" name="Group 178"/>
            <p:cNvGrpSpPr/>
            <p:nvPr/>
          </p:nvGrpSpPr>
          <p:grpSpPr>
            <a:xfrm>
              <a:off x="3166861" y="4696572"/>
              <a:ext cx="288000" cy="267250"/>
              <a:chOff x="107504" y="1190537"/>
              <a:chExt cx="288000" cy="267250"/>
            </a:xfrm>
          </p:grpSpPr>
          <p:sp>
            <p:nvSpPr>
              <p:cNvPr id="300" name="Rectangle 29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1" name="Rectangle 300"/>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2" name="Rectangle 301"/>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0" name="Group 179"/>
            <p:cNvGrpSpPr/>
            <p:nvPr/>
          </p:nvGrpSpPr>
          <p:grpSpPr>
            <a:xfrm>
              <a:off x="3166861" y="4990955"/>
              <a:ext cx="288000" cy="267250"/>
              <a:chOff x="107504" y="1190537"/>
              <a:chExt cx="288000" cy="267250"/>
            </a:xfrm>
          </p:grpSpPr>
          <p:sp>
            <p:nvSpPr>
              <p:cNvPr id="297" name="Rectangle 29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8" name="Rectangle 29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9" name="Rectangle 29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1" name="Group 180"/>
            <p:cNvGrpSpPr/>
            <p:nvPr/>
          </p:nvGrpSpPr>
          <p:grpSpPr>
            <a:xfrm>
              <a:off x="3481787" y="4696572"/>
              <a:ext cx="288000" cy="267250"/>
              <a:chOff x="107504" y="1190537"/>
              <a:chExt cx="288000" cy="267250"/>
            </a:xfrm>
          </p:grpSpPr>
          <p:sp>
            <p:nvSpPr>
              <p:cNvPr id="294" name="Rectangle 29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5" name="Rectangle 294"/>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6" name="Rectangle 29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2" name="Group 181"/>
            <p:cNvGrpSpPr/>
            <p:nvPr/>
          </p:nvGrpSpPr>
          <p:grpSpPr>
            <a:xfrm>
              <a:off x="3481787" y="5285908"/>
              <a:ext cx="288000" cy="267250"/>
              <a:chOff x="107504" y="1190537"/>
              <a:chExt cx="288000" cy="267250"/>
            </a:xfrm>
          </p:grpSpPr>
          <p:sp>
            <p:nvSpPr>
              <p:cNvPr id="291" name="Rectangle 290"/>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2" name="Rectangle 29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Rectangle 292"/>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3" name="Group 182"/>
            <p:cNvGrpSpPr/>
            <p:nvPr/>
          </p:nvGrpSpPr>
          <p:grpSpPr>
            <a:xfrm>
              <a:off x="3481787" y="4990955"/>
              <a:ext cx="288000" cy="267250"/>
              <a:chOff x="107504" y="1190537"/>
              <a:chExt cx="288000" cy="267250"/>
            </a:xfrm>
          </p:grpSpPr>
          <p:sp>
            <p:nvSpPr>
              <p:cNvPr id="288" name="Rectangle 28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Rectangle 288"/>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Rectangle 289"/>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4" name="Group 183"/>
            <p:cNvGrpSpPr/>
            <p:nvPr/>
          </p:nvGrpSpPr>
          <p:grpSpPr>
            <a:xfrm>
              <a:off x="3794000" y="4696572"/>
              <a:ext cx="288000" cy="267250"/>
              <a:chOff x="107504" y="1190537"/>
              <a:chExt cx="288000" cy="267250"/>
            </a:xfrm>
          </p:grpSpPr>
          <p:sp>
            <p:nvSpPr>
              <p:cNvPr id="285" name="Rectangle 284"/>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6" name="Rectangle 285"/>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7" name="Rectangle 286"/>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5" name="Group 184"/>
            <p:cNvGrpSpPr/>
            <p:nvPr/>
          </p:nvGrpSpPr>
          <p:grpSpPr>
            <a:xfrm>
              <a:off x="3794000" y="4990955"/>
              <a:ext cx="288000" cy="267250"/>
              <a:chOff x="107504" y="1190537"/>
              <a:chExt cx="288000" cy="267250"/>
            </a:xfrm>
          </p:grpSpPr>
          <p:sp>
            <p:nvSpPr>
              <p:cNvPr id="282" name="Rectangle 281"/>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3" name="Rectangle 282"/>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4" name="Rectangle 28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6" name="Group 185"/>
            <p:cNvGrpSpPr/>
            <p:nvPr/>
          </p:nvGrpSpPr>
          <p:grpSpPr>
            <a:xfrm>
              <a:off x="4100143" y="4696572"/>
              <a:ext cx="288000" cy="267250"/>
              <a:chOff x="107504" y="1190537"/>
              <a:chExt cx="288000" cy="267250"/>
            </a:xfrm>
          </p:grpSpPr>
          <p:sp>
            <p:nvSpPr>
              <p:cNvPr id="279" name="Rectangle 27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Rectangle 279"/>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1" name="Rectangle 280"/>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7" name="Group 186"/>
            <p:cNvGrpSpPr/>
            <p:nvPr/>
          </p:nvGrpSpPr>
          <p:grpSpPr>
            <a:xfrm>
              <a:off x="3794000" y="5285908"/>
              <a:ext cx="288000" cy="267250"/>
              <a:chOff x="107504" y="1190537"/>
              <a:chExt cx="288000" cy="267250"/>
            </a:xfrm>
          </p:grpSpPr>
          <p:sp>
            <p:nvSpPr>
              <p:cNvPr id="276" name="Rectangle 275"/>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Rectangle 276"/>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8" name="Rectangle 277"/>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8" name="Group 187"/>
            <p:cNvGrpSpPr/>
            <p:nvPr/>
          </p:nvGrpSpPr>
          <p:grpSpPr>
            <a:xfrm>
              <a:off x="4100143" y="5285908"/>
              <a:ext cx="288000" cy="267250"/>
              <a:chOff x="107504" y="1190537"/>
              <a:chExt cx="288000" cy="267250"/>
            </a:xfrm>
          </p:grpSpPr>
          <p:sp>
            <p:nvSpPr>
              <p:cNvPr id="273" name="Rectangle 27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4" name="Rectangle 273"/>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5" name="Rectangle 27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9" name="Group 188"/>
            <p:cNvGrpSpPr/>
            <p:nvPr/>
          </p:nvGrpSpPr>
          <p:grpSpPr>
            <a:xfrm>
              <a:off x="4100143" y="4990955"/>
              <a:ext cx="288000" cy="267250"/>
              <a:chOff x="107504" y="1190537"/>
              <a:chExt cx="288000" cy="267250"/>
            </a:xfrm>
          </p:grpSpPr>
          <p:sp>
            <p:nvSpPr>
              <p:cNvPr id="270" name="Rectangle 269"/>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Rectangle 27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Rectangle 271"/>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0" name="Group 189"/>
            <p:cNvGrpSpPr/>
            <p:nvPr/>
          </p:nvGrpSpPr>
          <p:grpSpPr>
            <a:xfrm>
              <a:off x="4409175" y="4696572"/>
              <a:ext cx="288000" cy="267250"/>
              <a:chOff x="107504" y="1190537"/>
              <a:chExt cx="288000" cy="267250"/>
            </a:xfrm>
          </p:grpSpPr>
          <p:sp>
            <p:nvSpPr>
              <p:cNvPr id="267" name="Rectangle 266"/>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8" name="Rectangle 267"/>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9" name="Rectangle 268"/>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1" name="Group 190"/>
            <p:cNvGrpSpPr/>
            <p:nvPr/>
          </p:nvGrpSpPr>
          <p:grpSpPr>
            <a:xfrm>
              <a:off x="4722593" y="4990955"/>
              <a:ext cx="288000" cy="267250"/>
              <a:chOff x="107504" y="1190537"/>
              <a:chExt cx="288000" cy="267250"/>
            </a:xfrm>
          </p:grpSpPr>
          <p:sp>
            <p:nvSpPr>
              <p:cNvPr id="264" name="Rectangle 263"/>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5" name="Rectangle 264"/>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Rectangle 265"/>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2" name="Group 191"/>
            <p:cNvGrpSpPr/>
            <p:nvPr/>
          </p:nvGrpSpPr>
          <p:grpSpPr>
            <a:xfrm>
              <a:off x="4409175" y="5285908"/>
              <a:ext cx="288000" cy="267250"/>
              <a:chOff x="107504" y="1190537"/>
              <a:chExt cx="288000" cy="267250"/>
            </a:xfrm>
          </p:grpSpPr>
          <p:sp>
            <p:nvSpPr>
              <p:cNvPr id="261" name="Rectangle 26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2" name="Rectangle 261"/>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Rectangle 262"/>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3" name="Group 192"/>
            <p:cNvGrpSpPr/>
            <p:nvPr/>
          </p:nvGrpSpPr>
          <p:grpSpPr>
            <a:xfrm>
              <a:off x="5031438" y="4990955"/>
              <a:ext cx="288000" cy="267250"/>
              <a:chOff x="107504" y="1190537"/>
              <a:chExt cx="288000" cy="267250"/>
            </a:xfrm>
          </p:grpSpPr>
          <p:sp>
            <p:nvSpPr>
              <p:cNvPr id="258" name="Rectangle 257"/>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Rectangle 258"/>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0" name="Rectangle 259"/>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4" name="Group 193"/>
            <p:cNvGrpSpPr/>
            <p:nvPr/>
          </p:nvGrpSpPr>
          <p:grpSpPr>
            <a:xfrm>
              <a:off x="4722593" y="4696572"/>
              <a:ext cx="288000" cy="267250"/>
              <a:chOff x="107504" y="1190537"/>
              <a:chExt cx="288000" cy="267250"/>
            </a:xfrm>
          </p:grpSpPr>
          <p:sp>
            <p:nvSpPr>
              <p:cNvPr id="255" name="Rectangle 254"/>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6" name="Rectangle 255"/>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7" name="Rectangle 256"/>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5" name="Group 194"/>
            <p:cNvGrpSpPr/>
            <p:nvPr/>
          </p:nvGrpSpPr>
          <p:grpSpPr>
            <a:xfrm>
              <a:off x="4409175" y="4990955"/>
              <a:ext cx="288000" cy="267250"/>
              <a:chOff x="107504" y="1190537"/>
              <a:chExt cx="288000" cy="267250"/>
            </a:xfrm>
          </p:grpSpPr>
          <p:sp>
            <p:nvSpPr>
              <p:cNvPr id="252" name="Rectangle 251"/>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3" name="Rectangle 252"/>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4" name="Rectangle 253"/>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6" name="Group 195"/>
            <p:cNvGrpSpPr/>
            <p:nvPr/>
          </p:nvGrpSpPr>
          <p:grpSpPr>
            <a:xfrm>
              <a:off x="5343147" y="4990955"/>
              <a:ext cx="288000" cy="267250"/>
              <a:chOff x="107504" y="1190537"/>
              <a:chExt cx="288000" cy="267250"/>
            </a:xfrm>
          </p:grpSpPr>
          <p:sp>
            <p:nvSpPr>
              <p:cNvPr id="249" name="Rectangle 248"/>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Rectangle 249"/>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1" name="Rectangle 250"/>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7" name="Group 196"/>
            <p:cNvGrpSpPr/>
            <p:nvPr/>
          </p:nvGrpSpPr>
          <p:grpSpPr>
            <a:xfrm>
              <a:off x="5343147" y="5285908"/>
              <a:ext cx="288000" cy="267250"/>
              <a:chOff x="107504" y="1190537"/>
              <a:chExt cx="288000" cy="267250"/>
            </a:xfrm>
          </p:grpSpPr>
          <p:sp>
            <p:nvSpPr>
              <p:cNvPr id="246" name="Rectangle 245"/>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Rectangle 246"/>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Rectangle 247"/>
              <p:cNvSpPr>
                <a:spLocks/>
              </p:cNvSpPr>
              <p:nvPr/>
            </p:nvSpPr>
            <p:spPr>
              <a:xfrm>
                <a:off x="107504" y="136778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8" name="Group 197"/>
            <p:cNvGrpSpPr/>
            <p:nvPr/>
          </p:nvGrpSpPr>
          <p:grpSpPr>
            <a:xfrm>
              <a:off x="5031438" y="5285908"/>
              <a:ext cx="288000" cy="267250"/>
              <a:chOff x="107504" y="1190537"/>
              <a:chExt cx="288000" cy="267250"/>
            </a:xfrm>
          </p:grpSpPr>
          <p:sp>
            <p:nvSpPr>
              <p:cNvPr id="243" name="Rectangle 242"/>
              <p:cNvSpPr>
                <a:spLocks/>
              </p:cNvSpPr>
              <p:nvPr/>
            </p:nvSpPr>
            <p:spPr>
              <a:xfrm>
                <a:off x="107504" y="119053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Rectangle 243"/>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Rectangle 244"/>
              <p:cNvSpPr>
                <a:spLocks/>
              </p:cNvSpPr>
              <p:nvPr/>
            </p:nvSpPr>
            <p:spPr>
              <a:xfrm>
                <a:off x="107504" y="136778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9" name="Group 198"/>
            <p:cNvGrpSpPr/>
            <p:nvPr/>
          </p:nvGrpSpPr>
          <p:grpSpPr>
            <a:xfrm>
              <a:off x="5657063" y="4696572"/>
              <a:ext cx="288000" cy="267250"/>
              <a:chOff x="107504" y="1190537"/>
              <a:chExt cx="288000" cy="267250"/>
            </a:xfrm>
          </p:grpSpPr>
          <p:sp>
            <p:nvSpPr>
              <p:cNvPr id="240" name="Rectangle 239"/>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Rectangle 240"/>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2" name="Rectangle 241"/>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0" name="Group 199"/>
            <p:cNvGrpSpPr/>
            <p:nvPr/>
          </p:nvGrpSpPr>
          <p:grpSpPr>
            <a:xfrm>
              <a:off x="5657063" y="4990955"/>
              <a:ext cx="288000" cy="267250"/>
              <a:chOff x="107504" y="1190537"/>
              <a:chExt cx="288000" cy="267250"/>
            </a:xfrm>
          </p:grpSpPr>
          <p:sp>
            <p:nvSpPr>
              <p:cNvPr id="237" name="Rectangle 236"/>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Rectangle 237"/>
              <p:cNvSpPr>
                <a:spLocks/>
              </p:cNvSpPr>
              <p:nvPr/>
            </p:nvSpPr>
            <p:spPr>
              <a:xfrm>
                <a:off x="107504" y="1279162"/>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9" name="Rectangle 238"/>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1" name="Group 200"/>
            <p:cNvGrpSpPr/>
            <p:nvPr/>
          </p:nvGrpSpPr>
          <p:grpSpPr>
            <a:xfrm>
              <a:off x="5343147" y="4696572"/>
              <a:ext cx="288000" cy="267250"/>
              <a:chOff x="107504" y="1190537"/>
              <a:chExt cx="288000" cy="267250"/>
            </a:xfrm>
          </p:grpSpPr>
          <p:sp>
            <p:nvSpPr>
              <p:cNvPr id="234" name="Rectangle 233"/>
              <p:cNvSpPr>
                <a:spLocks/>
              </p:cNvSpPr>
              <p:nvPr/>
            </p:nvSpPr>
            <p:spPr>
              <a:xfrm>
                <a:off x="107504" y="1190537"/>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5" name="Rectangle 234"/>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6" name="Rectangle 235"/>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2" name="Group 201"/>
            <p:cNvGrpSpPr/>
            <p:nvPr/>
          </p:nvGrpSpPr>
          <p:grpSpPr>
            <a:xfrm>
              <a:off x="988952" y="2359778"/>
              <a:ext cx="288000" cy="267250"/>
              <a:chOff x="107504" y="1190537"/>
              <a:chExt cx="288000" cy="267250"/>
            </a:xfrm>
          </p:grpSpPr>
          <p:sp>
            <p:nvSpPr>
              <p:cNvPr id="231" name="Rectangle 230"/>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2" name="Rectangle 231"/>
              <p:cNvSpPr>
                <a:spLocks/>
              </p:cNvSpPr>
              <p:nvPr/>
            </p:nvSpPr>
            <p:spPr>
              <a:xfrm>
                <a:off x="107504" y="1279162"/>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3" name="Rectangle 232"/>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03" name="Rectangle 202"/>
            <p:cNvSpPr/>
            <p:nvPr/>
          </p:nvSpPr>
          <p:spPr>
            <a:xfrm>
              <a:off x="5961045"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dirty="0">
                  <a:latin typeface="Arial Narrow" panose="020B0606020202030204" pitchFamily="34" charset="0"/>
                </a:rPr>
                <a:t>Finance</a:t>
              </a:r>
            </a:p>
          </p:txBody>
        </p:sp>
        <p:sp>
          <p:nvSpPr>
            <p:cNvPr id="204" name="Rectangle 203"/>
            <p:cNvSpPr/>
            <p:nvPr/>
          </p:nvSpPr>
          <p:spPr>
            <a:xfrm>
              <a:off x="6270459"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dirty="0">
                  <a:latin typeface="Arial Narrow" panose="020B0606020202030204" pitchFamily="34" charset="0"/>
                </a:rPr>
                <a:t>Tech.</a:t>
              </a:r>
            </a:p>
          </p:txBody>
        </p:sp>
        <p:sp>
          <p:nvSpPr>
            <p:cNvPr id="205" name="Rectangle 204"/>
            <p:cNvSpPr/>
            <p:nvPr/>
          </p:nvSpPr>
          <p:spPr>
            <a:xfrm>
              <a:off x="6580151"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spc="-40" dirty="0">
                  <a:latin typeface="Arial Narrow" panose="020B0606020202030204" pitchFamily="34" charset="0"/>
                </a:rPr>
                <a:t>Capacity</a:t>
              </a:r>
            </a:p>
          </p:txBody>
        </p:sp>
        <p:sp>
          <p:nvSpPr>
            <p:cNvPr id="206" name="Rectangle 205"/>
            <p:cNvSpPr/>
            <p:nvPr/>
          </p:nvSpPr>
          <p:spPr>
            <a:xfrm>
              <a:off x="6885578"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dirty="0">
                  <a:latin typeface="Arial Narrow" panose="020B0606020202030204" pitchFamily="34" charset="0"/>
                </a:rPr>
                <a:t>Trade</a:t>
              </a:r>
            </a:p>
          </p:txBody>
        </p:sp>
        <p:sp>
          <p:nvSpPr>
            <p:cNvPr id="207" name="Rectangle 206"/>
            <p:cNvSpPr/>
            <p:nvPr/>
          </p:nvSpPr>
          <p:spPr>
            <a:xfrm>
              <a:off x="7193263"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dirty="0">
                  <a:latin typeface="Arial Narrow" panose="020B0606020202030204" pitchFamily="34" charset="0"/>
                </a:rPr>
                <a:t>PCSD</a:t>
              </a:r>
            </a:p>
          </p:txBody>
        </p:sp>
        <p:sp>
          <p:nvSpPr>
            <p:cNvPr id="208" name="Rectangle 207"/>
            <p:cNvSpPr/>
            <p:nvPr/>
          </p:nvSpPr>
          <p:spPr>
            <a:xfrm>
              <a:off x="7500360"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spc="-40" dirty="0">
                  <a:latin typeface="Arial Narrow" panose="020B0606020202030204" pitchFamily="34" charset="0"/>
                </a:rPr>
                <a:t>Partners.</a:t>
              </a:r>
            </a:p>
          </p:txBody>
        </p:sp>
        <p:sp>
          <p:nvSpPr>
            <p:cNvPr id="209" name="Rectangle 208"/>
            <p:cNvSpPr/>
            <p:nvPr/>
          </p:nvSpPr>
          <p:spPr>
            <a:xfrm>
              <a:off x="7806102" y="1297844"/>
              <a:ext cx="288000" cy="153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en-GB" sz="700" b="1" spc="-40" dirty="0">
                  <a:latin typeface="Arial Narrow" panose="020B0606020202030204" pitchFamily="34" charset="0"/>
                </a:rPr>
                <a:t>Data, etc.</a:t>
              </a:r>
            </a:p>
          </p:txBody>
        </p:sp>
        <p:pic>
          <p:nvPicPr>
            <p:cNvPr id="210" name="Picture 209"/>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986571" y="1162844"/>
              <a:ext cx="288000" cy="288000"/>
            </a:xfrm>
            <a:prstGeom prst="rect">
              <a:avLst/>
            </a:prstGeom>
          </p:spPr>
        </p:pic>
        <p:pic>
          <p:nvPicPr>
            <p:cNvPr id="211" name="Picture 21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299466" y="1162844"/>
              <a:ext cx="288000" cy="288000"/>
            </a:xfrm>
            <a:prstGeom prst="rect">
              <a:avLst/>
            </a:prstGeom>
          </p:spPr>
        </p:pic>
        <p:grpSp>
          <p:nvGrpSpPr>
            <p:cNvPr id="212" name="Group 211"/>
            <p:cNvGrpSpPr/>
            <p:nvPr/>
          </p:nvGrpSpPr>
          <p:grpSpPr>
            <a:xfrm>
              <a:off x="5031438" y="4696572"/>
              <a:ext cx="288000" cy="267250"/>
              <a:chOff x="107504" y="1190537"/>
              <a:chExt cx="288000" cy="267250"/>
            </a:xfrm>
          </p:grpSpPr>
          <p:sp>
            <p:nvSpPr>
              <p:cNvPr id="228" name="Rectangle 227"/>
              <p:cNvSpPr>
                <a:spLocks/>
              </p:cNvSpPr>
              <p:nvPr/>
            </p:nvSpPr>
            <p:spPr>
              <a:xfrm>
                <a:off x="107504" y="1190537"/>
                <a:ext cx="288000" cy="9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9" name="Rectangle 228"/>
              <p:cNvSpPr>
                <a:spLocks/>
              </p:cNvSpPr>
              <p:nvPr/>
            </p:nvSpPr>
            <p:spPr>
              <a:xfrm>
                <a:off x="107504" y="1279162"/>
                <a:ext cx="288000" cy="9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0" name="Rectangle 229"/>
              <p:cNvSpPr>
                <a:spLocks/>
              </p:cNvSpPr>
              <p:nvPr/>
            </p:nvSpPr>
            <p:spPr>
              <a:xfrm>
                <a:off x="107504" y="1367787"/>
                <a:ext cx="288000" cy="9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13" name="Rectangle 212"/>
            <p:cNvSpPr/>
            <p:nvPr/>
          </p:nvSpPr>
          <p:spPr>
            <a:xfrm>
              <a:off x="5957870" y="1153319"/>
              <a:ext cx="2142000" cy="153000"/>
            </a:xfrm>
            <a:prstGeom prst="rect">
              <a:avLst/>
            </a:prstGeom>
            <a:solidFill>
              <a:schemeClr val="tx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4" name="Picture 213"/>
            <p:cNvPicPr>
              <a:picLocks noChangeAspect="1"/>
            </p:cNvPicPr>
            <p:nvPr/>
          </p:nvPicPr>
          <p:blipFill rotWithShape="1">
            <a:blip r:embed="rId19" cstate="print">
              <a:extLst>
                <a:ext uri="{28A0092B-C50C-407E-A947-70E740481C1C}">
                  <a14:useLocalDpi xmlns:a14="http://schemas.microsoft.com/office/drawing/2010/main" val="0"/>
                </a:ext>
              </a:extLst>
            </a:blip>
            <a:srcRect b="66674"/>
            <a:stretch/>
          </p:blipFill>
          <p:spPr>
            <a:xfrm>
              <a:off x="6378991" y="1170172"/>
              <a:ext cx="324068" cy="108000"/>
            </a:xfrm>
            <a:prstGeom prst="rect">
              <a:avLst/>
            </a:prstGeom>
          </p:spPr>
        </p:pic>
        <p:pic>
          <p:nvPicPr>
            <p:cNvPr id="215" name="Picture 214"/>
            <p:cNvPicPr>
              <a:picLocks noChangeAspect="1"/>
            </p:cNvPicPr>
            <p:nvPr/>
          </p:nvPicPr>
          <p:blipFill rotWithShape="1">
            <a:blip r:embed="rId20" cstate="print">
              <a:extLst>
                <a:ext uri="{28A0092B-C50C-407E-A947-70E740481C1C}">
                  <a14:useLocalDpi xmlns:a14="http://schemas.microsoft.com/office/drawing/2010/main" val="0"/>
                </a:ext>
              </a:extLst>
            </a:blip>
            <a:srcRect l="22537" t="35654" r="22026" b="9082"/>
            <a:stretch/>
          </p:blipFill>
          <p:spPr>
            <a:xfrm>
              <a:off x="6727498" y="1175584"/>
              <a:ext cx="108342" cy="108000"/>
            </a:xfrm>
            <a:prstGeom prst="rect">
              <a:avLst/>
            </a:prstGeom>
          </p:spPr>
        </p:pic>
        <p:cxnSp>
          <p:nvCxnSpPr>
            <p:cNvPr id="216" name="Straight Connector 215"/>
            <p:cNvCxnSpPr/>
            <p:nvPr/>
          </p:nvCxnSpPr>
          <p:spPr>
            <a:xfrm>
              <a:off x="989639" y="4681430"/>
              <a:ext cx="4968000" cy="0"/>
            </a:xfrm>
            <a:prstGeom prst="line">
              <a:avLst/>
            </a:prstGeom>
            <a:ln w="317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a:off x="5942390" y="1480925"/>
              <a:ext cx="9312" cy="4323996"/>
            </a:xfrm>
            <a:prstGeom prst="line">
              <a:avLst/>
            </a:prstGeom>
            <a:ln w="317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8" name="Rectangle 217"/>
            <p:cNvSpPr>
              <a:spLocks/>
            </p:cNvSpPr>
            <p:nvPr/>
          </p:nvSpPr>
          <p:spPr>
            <a:xfrm>
              <a:off x="6573260" y="5047725"/>
              <a:ext cx="144000" cy="14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Rectangle 218"/>
            <p:cNvSpPr>
              <a:spLocks/>
            </p:cNvSpPr>
            <p:nvPr/>
          </p:nvSpPr>
          <p:spPr>
            <a:xfrm>
              <a:off x="6573260" y="5265220"/>
              <a:ext cx="144000" cy="144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Rectangle 219"/>
            <p:cNvSpPr>
              <a:spLocks/>
            </p:cNvSpPr>
            <p:nvPr/>
          </p:nvSpPr>
          <p:spPr>
            <a:xfrm>
              <a:off x="6573260" y="5490245"/>
              <a:ext cx="144000" cy="144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TextBox 220"/>
            <p:cNvSpPr txBox="1"/>
            <p:nvPr/>
          </p:nvSpPr>
          <p:spPr>
            <a:xfrm>
              <a:off x="6777245" y="5035086"/>
              <a:ext cx="672348" cy="138499"/>
            </a:xfrm>
            <a:prstGeom prst="rect">
              <a:avLst/>
            </a:prstGeom>
            <a:noFill/>
          </p:spPr>
          <p:txBody>
            <a:bodyPr wrap="square" lIns="0" tIns="0" rIns="0" bIns="0" rtlCol="0">
              <a:spAutoFit/>
            </a:bodyPr>
            <a:lstStyle/>
            <a:p>
              <a:r>
                <a:rPr lang="en-GB" sz="900" b="1" dirty="0">
                  <a:latin typeface="Arial Narrow" panose="020B0606020202030204" pitchFamily="34" charset="0"/>
                </a:rPr>
                <a:t>ECONOMICA</a:t>
              </a:r>
              <a:endParaRPr lang="en-GB" sz="1100" b="1" dirty="0">
                <a:latin typeface="Arial Narrow" panose="020B0606020202030204" pitchFamily="34" charset="0"/>
              </a:endParaRPr>
            </a:p>
          </p:txBody>
        </p:sp>
        <p:sp>
          <p:nvSpPr>
            <p:cNvPr id="222" name="TextBox 221"/>
            <p:cNvSpPr txBox="1"/>
            <p:nvPr/>
          </p:nvSpPr>
          <p:spPr>
            <a:xfrm>
              <a:off x="6777245" y="5256735"/>
              <a:ext cx="611225" cy="138499"/>
            </a:xfrm>
            <a:prstGeom prst="rect">
              <a:avLst/>
            </a:prstGeom>
            <a:noFill/>
          </p:spPr>
          <p:txBody>
            <a:bodyPr wrap="square" lIns="0" tIns="0" rIns="0" bIns="0" rtlCol="0">
              <a:spAutoFit/>
            </a:bodyPr>
            <a:lstStyle/>
            <a:p>
              <a:r>
                <a:rPr lang="en-GB" sz="900" b="1" dirty="0">
                  <a:latin typeface="Arial Narrow" panose="020B0606020202030204" pitchFamily="34" charset="0"/>
                </a:rPr>
                <a:t>SOCIAL</a:t>
              </a:r>
              <a:endParaRPr lang="en-GB" sz="1100" b="1" dirty="0">
                <a:latin typeface="Arial Narrow" panose="020B0606020202030204" pitchFamily="34" charset="0"/>
              </a:endParaRPr>
            </a:p>
          </p:txBody>
        </p:sp>
        <p:sp>
          <p:nvSpPr>
            <p:cNvPr id="223" name="TextBox 222"/>
            <p:cNvSpPr txBox="1"/>
            <p:nvPr/>
          </p:nvSpPr>
          <p:spPr>
            <a:xfrm>
              <a:off x="6777245" y="5494995"/>
              <a:ext cx="928612" cy="138499"/>
            </a:xfrm>
            <a:prstGeom prst="rect">
              <a:avLst/>
            </a:prstGeom>
            <a:noFill/>
          </p:spPr>
          <p:txBody>
            <a:bodyPr wrap="square" lIns="0" tIns="0" rIns="0" bIns="0" rtlCol="0">
              <a:spAutoFit/>
            </a:bodyPr>
            <a:lstStyle/>
            <a:p>
              <a:r>
                <a:rPr lang="en-GB" sz="900" b="1" dirty="0">
                  <a:latin typeface="Arial Narrow" panose="020B0606020202030204" pitchFamily="34" charset="0"/>
                </a:rPr>
                <a:t>AMBIENTAL</a:t>
              </a:r>
              <a:endParaRPr lang="en-GB" sz="1100" b="1" dirty="0">
                <a:latin typeface="Arial Narrow" panose="020B0606020202030204" pitchFamily="34" charset="0"/>
              </a:endParaRPr>
            </a:p>
          </p:txBody>
        </p:sp>
        <p:sp>
          <p:nvSpPr>
            <p:cNvPr id="224" name="TextBox 223"/>
            <p:cNvSpPr txBox="1"/>
            <p:nvPr/>
          </p:nvSpPr>
          <p:spPr>
            <a:xfrm>
              <a:off x="5958363" y="953725"/>
              <a:ext cx="2166417" cy="161393"/>
            </a:xfrm>
            <a:prstGeom prst="rect">
              <a:avLst/>
            </a:prstGeom>
            <a:noFill/>
          </p:spPr>
          <p:txBody>
            <a:bodyPr wrap="square" lIns="0" tIns="0" rIns="0" bIns="0" rtlCol="0">
              <a:spAutoFit/>
            </a:bodyPr>
            <a:lstStyle/>
            <a:p>
              <a:pPr algn="ctr"/>
              <a:r>
                <a:rPr lang="en-GB" sz="1200" b="1" dirty="0">
                  <a:latin typeface="Arial Narrow" panose="020B0606020202030204" pitchFamily="34" charset="0"/>
                </a:rPr>
                <a:t>MEDIOS DE IMPLEMENTACION (MDI)</a:t>
              </a:r>
              <a:endParaRPr lang="en-GB" b="1" dirty="0">
                <a:latin typeface="Arial Narrow" panose="020B0606020202030204" pitchFamily="34" charset="0"/>
              </a:endParaRPr>
            </a:p>
          </p:txBody>
        </p:sp>
        <p:sp>
          <p:nvSpPr>
            <p:cNvPr id="225" name="TextBox 224"/>
            <p:cNvSpPr txBox="1"/>
            <p:nvPr/>
          </p:nvSpPr>
          <p:spPr>
            <a:xfrm>
              <a:off x="961061" y="967626"/>
              <a:ext cx="4990641" cy="161393"/>
            </a:xfrm>
            <a:prstGeom prst="rect">
              <a:avLst/>
            </a:prstGeom>
            <a:noFill/>
          </p:spPr>
          <p:txBody>
            <a:bodyPr wrap="square" lIns="0" tIns="0" rIns="0" bIns="0" rtlCol="0">
              <a:spAutoFit/>
            </a:bodyPr>
            <a:lstStyle/>
            <a:p>
              <a:pPr algn="ctr"/>
              <a:r>
                <a:rPr lang="en-GB" sz="1200" b="1" spc="100" dirty="0">
                  <a:latin typeface="Arial Narrow" panose="020B0606020202030204" pitchFamily="34" charset="0"/>
                </a:rPr>
                <a:t>OBJETIVOS DE DESARROLLO SOSTENIBLE (ODS)</a:t>
              </a:r>
              <a:endParaRPr lang="en-GB" b="1" spc="100" dirty="0">
                <a:latin typeface="Arial Narrow" panose="020B0606020202030204" pitchFamily="34" charset="0"/>
              </a:endParaRPr>
            </a:p>
          </p:txBody>
        </p:sp>
        <p:sp>
          <p:nvSpPr>
            <p:cNvPr id="226" name="TextBox 225"/>
            <p:cNvSpPr txBox="1"/>
            <p:nvPr/>
          </p:nvSpPr>
          <p:spPr>
            <a:xfrm rot="16200000">
              <a:off x="-1051475" y="2993901"/>
              <a:ext cx="3197431" cy="166634"/>
            </a:xfrm>
            <a:prstGeom prst="rect">
              <a:avLst/>
            </a:prstGeom>
            <a:noFill/>
          </p:spPr>
          <p:txBody>
            <a:bodyPr wrap="square" lIns="0" tIns="0" rIns="0" bIns="0" rtlCol="0">
              <a:spAutoFit/>
            </a:bodyPr>
            <a:lstStyle/>
            <a:p>
              <a:pPr algn="ctr"/>
              <a:r>
                <a:rPr lang="en-GB" sz="1200" b="1" spc="100" dirty="0">
                  <a:latin typeface="Arial Narrow" panose="020B0606020202030204" pitchFamily="34" charset="0"/>
                </a:rPr>
                <a:t>METAS</a:t>
              </a:r>
              <a:endParaRPr lang="en-GB" sz="1100" b="1" spc="100" dirty="0">
                <a:latin typeface="Arial Narrow" panose="020B0606020202030204" pitchFamily="34" charset="0"/>
              </a:endParaRPr>
            </a:p>
          </p:txBody>
        </p:sp>
        <p:sp>
          <p:nvSpPr>
            <p:cNvPr id="227" name="TextBox 226"/>
            <p:cNvSpPr txBox="1"/>
            <p:nvPr/>
          </p:nvSpPr>
          <p:spPr>
            <a:xfrm rot="16200000">
              <a:off x="-86447" y="5205868"/>
              <a:ext cx="1226504" cy="166634"/>
            </a:xfrm>
            <a:prstGeom prst="rect">
              <a:avLst/>
            </a:prstGeom>
            <a:noFill/>
          </p:spPr>
          <p:txBody>
            <a:bodyPr wrap="square" lIns="0" tIns="0" rIns="0" bIns="0" rtlCol="0">
              <a:spAutoFit/>
            </a:bodyPr>
            <a:lstStyle/>
            <a:p>
              <a:pPr algn="ctr"/>
              <a:r>
                <a:rPr lang="en-GB" sz="1200" b="1" dirty="0">
                  <a:latin typeface="Arial Narrow" panose="020B0606020202030204" pitchFamily="34" charset="0"/>
                </a:rPr>
                <a:t>METAS (MDI)</a:t>
              </a:r>
              <a:endParaRPr lang="en-GB" b="1" dirty="0">
                <a:latin typeface="Arial Narrow" panose="020B0606020202030204" pitchFamily="34" charset="0"/>
              </a:endParaRPr>
            </a:p>
          </p:txBody>
        </p:sp>
      </p:grpSp>
      <p:sp>
        <p:nvSpPr>
          <p:cNvPr id="735" name="Rectangle 734"/>
          <p:cNvSpPr>
            <a:spLocks/>
          </p:cNvSpPr>
          <p:nvPr/>
        </p:nvSpPr>
        <p:spPr>
          <a:xfrm>
            <a:off x="9995185" y="3880420"/>
            <a:ext cx="272265" cy="272265"/>
          </a:xfrm>
          <a:prstGeom prst="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7" name="Rectangle 736"/>
          <p:cNvSpPr>
            <a:spLocks/>
          </p:cNvSpPr>
          <p:nvPr/>
        </p:nvSpPr>
        <p:spPr>
          <a:xfrm>
            <a:off x="2183417" y="2216488"/>
            <a:ext cx="272265" cy="272265"/>
          </a:xfrm>
          <a:prstGeom prst="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a:solidFill>
                  <a:schemeClr val="accent3">
                    <a:lumMod val="50000"/>
                  </a:schemeClr>
                </a:solidFill>
                <a:latin typeface="Arial Narrow" panose="020B0606020202030204" pitchFamily="34" charset="0"/>
              </a:rPr>
              <a:t>3.2</a:t>
            </a:r>
          </a:p>
        </p:txBody>
      </p:sp>
      <p:sp>
        <p:nvSpPr>
          <p:cNvPr id="738" name="Rectangle 737"/>
          <p:cNvSpPr>
            <a:spLocks/>
          </p:cNvSpPr>
          <p:nvPr/>
        </p:nvSpPr>
        <p:spPr>
          <a:xfrm>
            <a:off x="3116870" y="1908420"/>
            <a:ext cx="272265" cy="272265"/>
          </a:xfrm>
          <a:prstGeom prst="rect">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a:solidFill>
                  <a:schemeClr val="accent3">
                    <a:lumMod val="50000"/>
                  </a:schemeClr>
                </a:solidFill>
                <a:latin typeface="Arial Narrow" panose="020B0606020202030204" pitchFamily="34" charset="0"/>
              </a:rPr>
              <a:t>6.1</a:t>
            </a:r>
          </a:p>
        </p:txBody>
      </p:sp>
      <p:sp>
        <p:nvSpPr>
          <p:cNvPr id="739" name="TextBox 738"/>
          <p:cNvSpPr txBox="1"/>
          <p:nvPr/>
        </p:nvSpPr>
        <p:spPr>
          <a:xfrm>
            <a:off x="10356907" y="3952082"/>
            <a:ext cx="612640" cy="168267"/>
          </a:xfrm>
          <a:prstGeom prst="rect">
            <a:avLst/>
          </a:prstGeom>
          <a:noFill/>
        </p:spPr>
        <p:txBody>
          <a:bodyPr wrap="square" lIns="0" tIns="0" rIns="0" bIns="0" rtlCol="0">
            <a:spAutoFit/>
          </a:bodyPr>
          <a:lstStyle/>
          <a:p>
            <a:r>
              <a:rPr lang="es-ES_tradnl" sz="1200" b="1" dirty="0">
                <a:latin typeface="Arial Narrow" panose="020B0606020202030204" pitchFamily="34" charset="0"/>
              </a:rPr>
              <a:t>Sinergias</a:t>
            </a:r>
            <a:endParaRPr lang="es-ES_tradnl" b="1" dirty="0">
              <a:latin typeface="Arial Narrow" panose="020B0606020202030204" pitchFamily="34" charset="0"/>
            </a:endParaRPr>
          </a:p>
        </p:txBody>
      </p:sp>
      <p:sp>
        <p:nvSpPr>
          <p:cNvPr id="740" name="Rectangle 739"/>
          <p:cNvSpPr>
            <a:spLocks/>
          </p:cNvSpPr>
          <p:nvPr/>
        </p:nvSpPr>
        <p:spPr>
          <a:xfrm>
            <a:off x="1867831" y="2526573"/>
            <a:ext cx="272265" cy="2722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a:solidFill>
                  <a:schemeClr val="bg1"/>
                </a:solidFill>
                <a:latin typeface="Arial Narrow" panose="020B0606020202030204" pitchFamily="34" charset="0"/>
              </a:rPr>
              <a:t>2.3</a:t>
            </a:r>
          </a:p>
        </p:txBody>
      </p:sp>
      <p:sp>
        <p:nvSpPr>
          <p:cNvPr id="741" name="Rectangle 740"/>
          <p:cNvSpPr>
            <a:spLocks/>
          </p:cNvSpPr>
          <p:nvPr/>
        </p:nvSpPr>
        <p:spPr>
          <a:xfrm>
            <a:off x="5947984" y="3127575"/>
            <a:ext cx="272265" cy="2722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a:solidFill>
                  <a:schemeClr val="bg1"/>
                </a:solidFill>
                <a:latin typeface="Arial Narrow" panose="020B0606020202030204" pitchFamily="34" charset="0"/>
              </a:rPr>
              <a:t>15.5</a:t>
            </a:r>
          </a:p>
        </p:txBody>
      </p:sp>
      <p:sp>
        <p:nvSpPr>
          <p:cNvPr id="742" name="Rectangle 741"/>
          <p:cNvSpPr>
            <a:spLocks/>
          </p:cNvSpPr>
          <p:nvPr/>
        </p:nvSpPr>
        <p:spPr>
          <a:xfrm>
            <a:off x="9995184" y="4252431"/>
            <a:ext cx="272265" cy="27226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3" name="TextBox 742"/>
          <p:cNvSpPr txBox="1"/>
          <p:nvPr/>
        </p:nvSpPr>
        <p:spPr>
          <a:xfrm>
            <a:off x="10356908" y="4324094"/>
            <a:ext cx="1070663" cy="168267"/>
          </a:xfrm>
          <a:prstGeom prst="rect">
            <a:avLst/>
          </a:prstGeom>
          <a:noFill/>
        </p:spPr>
        <p:txBody>
          <a:bodyPr wrap="square" lIns="0" tIns="0" rIns="0" bIns="0" rtlCol="0">
            <a:spAutoFit/>
          </a:bodyPr>
          <a:lstStyle/>
          <a:p>
            <a:r>
              <a:rPr lang="es-ES_tradnl" sz="1200" b="1" dirty="0">
                <a:latin typeface="Arial Narrow" panose="020B0606020202030204" pitchFamily="34" charset="0"/>
              </a:rPr>
              <a:t>Contradicciones</a:t>
            </a:r>
            <a:endParaRPr lang="es-ES_tradnl" b="1" dirty="0">
              <a:latin typeface="Arial Narrow" panose="020B0606020202030204" pitchFamily="34" charset="0"/>
            </a:endParaRPr>
          </a:p>
        </p:txBody>
      </p:sp>
      <p:sp>
        <p:nvSpPr>
          <p:cNvPr id="2" name="TextBox 1"/>
          <p:cNvSpPr txBox="1"/>
          <p:nvPr/>
        </p:nvSpPr>
        <p:spPr>
          <a:xfrm>
            <a:off x="7334661" y="3387685"/>
            <a:ext cx="1410976" cy="1754326"/>
          </a:xfrm>
          <a:prstGeom prst="rect">
            <a:avLst/>
          </a:prstGeom>
          <a:solidFill>
            <a:schemeClr val="bg1">
              <a:lumMod val="50000"/>
            </a:schemeClr>
          </a:solidFill>
        </p:spPr>
        <p:txBody>
          <a:bodyPr wrap="square" rtlCol="0">
            <a:spAutoFit/>
          </a:bodyPr>
          <a:lstStyle/>
          <a:p>
            <a:pPr algn="r"/>
            <a:r>
              <a:rPr lang="es-ES_tradnl" b="1" dirty="0">
                <a:solidFill>
                  <a:schemeClr val="bg1"/>
                </a:solidFill>
                <a:latin typeface="Arial Narrow" panose="020B0606020202030204" pitchFamily="34" charset="0"/>
              </a:rPr>
              <a:t>Las tres dimensiones del Desarrollo Sostenible en los ODS</a:t>
            </a:r>
          </a:p>
        </p:txBody>
      </p:sp>
      <p:cxnSp>
        <p:nvCxnSpPr>
          <p:cNvPr id="745" name="Straight Arrow Connector 744"/>
          <p:cNvCxnSpPr>
            <a:stCxn id="738" idx="1"/>
            <a:endCxn id="737" idx="3"/>
          </p:cNvCxnSpPr>
          <p:nvPr/>
        </p:nvCxnSpPr>
        <p:spPr>
          <a:xfrm flipH="1">
            <a:off x="2455682" y="2044553"/>
            <a:ext cx="661188" cy="308068"/>
          </a:xfrm>
          <a:prstGeom prst="straightConnector1">
            <a:avLst/>
          </a:prstGeom>
          <a:ln w="28575">
            <a:solidFill>
              <a:schemeClr val="bg2">
                <a:lumMod val="10000"/>
              </a:schemeClr>
            </a:solidFill>
            <a:tailEnd type="triangle"/>
          </a:ln>
        </p:spPr>
        <p:style>
          <a:lnRef idx="1">
            <a:schemeClr val="dk1"/>
          </a:lnRef>
          <a:fillRef idx="0">
            <a:schemeClr val="dk1"/>
          </a:fillRef>
          <a:effectRef idx="0">
            <a:schemeClr val="dk1"/>
          </a:effectRef>
          <a:fontRef idx="minor">
            <a:schemeClr val="tx1"/>
          </a:fontRef>
        </p:style>
      </p:cxnSp>
      <p:cxnSp>
        <p:nvCxnSpPr>
          <p:cNvPr id="747" name="Straight Arrow Connector 746"/>
          <p:cNvCxnSpPr>
            <a:stCxn id="709" idx="3"/>
            <a:endCxn id="741" idx="1"/>
          </p:cNvCxnSpPr>
          <p:nvPr/>
        </p:nvCxnSpPr>
        <p:spPr>
          <a:xfrm>
            <a:off x="2147082" y="2657785"/>
            <a:ext cx="3800902" cy="605923"/>
          </a:xfrm>
          <a:prstGeom prst="straightConnector1">
            <a:avLst/>
          </a:prstGeom>
          <a:ln w="28575">
            <a:solidFill>
              <a:schemeClr val="bg2">
                <a:lumMod val="10000"/>
              </a:schemeClr>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933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38"/>
                                        </p:tgtEl>
                                        <p:attrNameLst>
                                          <p:attrName>style.visibility</p:attrName>
                                        </p:attrNameLst>
                                      </p:cBhvr>
                                      <p:to>
                                        <p:strVal val="visible"/>
                                      </p:to>
                                    </p:set>
                                    <p:animEffect transition="in" filter="fade">
                                      <p:cBhvr>
                                        <p:cTn id="17" dur="500"/>
                                        <p:tgtEl>
                                          <p:spTgt spid="738"/>
                                        </p:tgtEl>
                                      </p:cBhvr>
                                    </p:animEffect>
                                  </p:childTnLst>
                                </p:cTn>
                              </p:par>
                            </p:childTnLst>
                          </p:cTn>
                        </p:par>
                        <p:par>
                          <p:cTn id="18" fill="hold">
                            <p:stCondLst>
                              <p:cond delay="500"/>
                            </p:stCondLst>
                            <p:childTnLst>
                              <p:par>
                                <p:cTn id="19" presetID="22" presetClass="entr" presetSubtype="1" fill="hold" nodeType="afterEffect">
                                  <p:stCondLst>
                                    <p:cond delay="0"/>
                                  </p:stCondLst>
                                  <p:childTnLst>
                                    <p:set>
                                      <p:cBhvr>
                                        <p:cTn id="20" dur="1" fill="hold">
                                          <p:stCondLst>
                                            <p:cond delay="0"/>
                                          </p:stCondLst>
                                        </p:cTn>
                                        <p:tgtEl>
                                          <p:spTgt spid="745"/>
                                        </p:tgtEl>
                                        <p:attrNameLst>
                                          <p:attrName>style.visibility</p:attrName>
                                        </p:attrNameLst>
                                      </p:cBhvr>
                                      <p:to>
                                        <p:strVal val="visible"/>
                                      </p:to>
                                    </p:set>
                                    <p:animEffect transition="in" filter="wipe(up)">
                                      <p:cBhvr>
                                        <p:cTn id="21" dur="500"/>
                                        <p:tgtEl>
                                          <p:spTgt spid="745"/>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737"/>
                                        </p:tgtEl>
                                        <p:attrNameLst>
                                          <p:attrName>style.visibility</p:attrName>
                                        </p:attrNameLst>
                                      </p:cBhvr>
                                      <p:to>
                                        <p:strVal val="visible"/>
                                      </p:to>
                                    </p:set>
                                    <p:animEffect transition="in" filter="fade">
                                      <p:cBhvr>
                                        <p:cTn id="25" dur="500"/>
                                        <p:tgtEl>
                                          <p:spTgt spid="73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35"/>
                                        </p:tgtEl>
                                        <p:attrNameLst>
                                          <p:attrName>style.visibility</p:attrName>
                                        </p:attrNameLst>
                                      </p:cBhvr>
                                      <p:to>
                                        <p:strVal val="visible"/>
                                      </p:to>
                                    </p:set>
                                    <p:animEffect transition="in" filter="fade">
                                      <p:cBhvr>
                                        <p:cTn id="28" dur="500"/>
                                        <p:tgtEl>
                                          <p:spTgt spid="7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39"/>
                                        </p:tgtEl>
                                        <p:attrNameLst>
                                          <p:attrName>style.visibility</p:attrName>
                                        </p:attrNameLst>
                                      </p:cBhvr>
                                      <p:to>
                                        <p:strVal val="visible"/>
                                      </p:to>
                                    </p:set>
                                    <p:animEffect transition="in" filter="fade">
                                      <p:cBhvr>
                                        <p:cTn id="31" dur="500"/>
                                        <p:tgtEl>
                                          <p:spTgt spid="73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40"/>
                                        </p:tgtEl>
                                        <p:attrNameLst>
                                          <p:attrName>style.visibility</p:attrName>
                                        </p:attrNameLst>
                                      </p:cBhvr>
                                      <p:to>
                                        <p:strVal val="visible"/>
                                      </p:to>
                                    </p:set>
                                    <p:animEffect transition="in" filter="fade">
                                      <p:cBhvr>
                                        <p:cTn id="36" dur="500"/>
                                        <p:tgtEl>
                                          <p:spTgt spid="740"/>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747"/>
                                        </p:tgtEl>
                                        <p:attrNameLst>
                                          <p:attrName>style.visibility</p:attrName>
                                        </p:attrNameLst>
                                      </p:cBhvr>
                                      <p:to>
                                        <p:strVal val="visible"/>
                                      </p:to>
                                    </p:set>
                                    <p:animEffect transition="in" filter="wipe(left)">
                                      <p:cBhvr>
                                        <p:cTn id="40" dur="500"/>
                                        <p:tgtEl>
                                          <p:spTgt spid="74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41"/>
                                        </p:tgtEl>
                                        <p:attrNameLst>
                                          <p:attrName>style.visibility</p:attrName>
                                        </p:attrNameLst>
                                      </p:cBhvr>
                                      <p:to>
                                        <p:strVal val="visible"/>
                                      </p:to>
                                    </p:set>
                                    <p:animEffect transition="in" filter="fade">
                                      <p:cBhvr>
                                        <p:cTn id="43" dur="500"/>
                                        <p:tgtEl>
                                          <p:spTgt spid="74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42"/>
                                        </p:tgtEl>
                                        <p:attrNameLst>
                                          <p:attrName>style.visibility</p:attrName>
                                        </p:attrNameLst>
                                      </p:cBhvr>
                                      <p:to>
                                        <p:strVal val="visible"/>
                                      </p:to>
                                    </p:set>
                                    <p:animEffect transition="in" filter="fade">
                                      <p:cBhvr>
                                        <p:cTn id="46" dur="500"/>
                                        <p:tgtEl>
                                          <p:spTgt spid="74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743"/>
                                        </p:tgtEl>
                                        <p:attrNameLst>
                                          <p:attrName>style.visibility</p:attrName>
                                        </p:attrNameLst>
                                      </p:cBhvr>
                                      <p:to>
                                        <p:strVal val="visible"/>
                                      </p:to>
                                    </p:set>
                                    <p:animEffect transition="in" filter="fade">
                                      <p:cBhvr>
                                        <p:cTn id="49" dur="500"/>
                                        <p:tgtEl>
                                          <p:spTgt spid="743"/>
                                        </p:tgtEl>
                                      </p:cBhvr>
                                    </p:animEffect>
                                  </p:childTnLst>
                                </p:cTn>
                              </p:par>
                            </p:childTnLst>
                          </p:cTn>
                        </p:par>
                        <p:par>
                          <p:cTn id="50" fill="hold">
                            <p:stCondLst>
                              <p:cond delay="1000"/>
                            </p:stCondLst>
                            <p:childTnLst>
                              <p:par>
                                <p:cTn id="51" presetID="2" presetClass="entr" presetSubtype="4"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fill="hold"/>
                                        <p:tgtEl>
                                          <p:spTgt spid="4"/>
                                        </p:tgtEl>
                                        <p:attrNameLst>
                                          <p:attrName>ppt_x</p:attrName>
                                        </p:attrNameLst>
                                      </p:cBhvr>
                                      <p:tavLst>
                                        <p:tav tm="0">
                                          <p:val>
                                            <p:strVal val="#ppt_x"/>
                                          </p:val>
                                        </p:tav>
                                        <p:tav tm="100000">
                                          <p:val>
                                            <p:strVal val="#ppt_x"/>
                                          </p:val>
                                        </p:tav>
                                      </p:tavLst>
                                    </p:anim>
                                    <p:anim calcmode="lin" valueType="num">
                                      <p:cBhvr additive="base">
                                        <p:cTn id="5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35" grpId="0" animBg="1"/>
      <p:bldP spid="737" grpId="0" animBg="1"/>
      <p:bldP spid="738" grpId="0" animBg="1"/>
      <p:bldP spid="739" grpId="0"/>
      <p:bldP spid="740" grpId="0" animBg="1"/>
      <p:bldP spid="741" grpId="0" animBg="1"/>
      <p:bldP spid="742" grpId="0" animBg="1"/>
      <p:bldP spid="743"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3484557">
            <a:off x="4212765" y="-867861"/>
            <a:ext cx="2150444" cy="9989093"/>
          </a:xfrm>
          <a:custGeom>
            <a:avLst/>
            <a:gdLst>
              <a:gd name="connsiteX0" fmla="*/ 0 w 4045900"/>
              <a:gd name="connsiteY0" fmla="*/ 9788462 h 9788462"/>
              <a:gd name="connsiteX1" fmla="*/ 1603997 w 4045900"/>
              <a:gd name="connsiteY1" fmla="*/ 0 h 9788462"/>
              <a:gd name="connsiteX2" fmla="*/ 4045900 w 4045900"/>
              <a:gd name="connsiteY2" fmla="*/ 9788462 h 9788462"/>
              <a:gd name="connsiteX3" fmla="*/ 0 w 4045900"/>
              <a:gd name="connsiteY3" fmla="*/ 9788462 h 9788462"/>
              <a:gd name="connsiteX0" fmla="*/ 0 w 2562063"/>
              <a:gd name="connsiteY0" fmla="*/ 9788462 h 9788462"/>
              <a:gd name="connsiteX1" fmla="*/ 1603997 w 2562063"/>
              <a:gd name="connsiteY1" fmla="*/ 0 h 9788462"/>
              <a:gd name="connsiteX2" fmla="*/ 2562063 w 2562063"/>
              <a:gd name="connsiteY2" fmla="*/ 7119711 h 9788462"/>
              <a:gd name="connsiteX3" fmla="*/ 0 w 2562063"/>
              <a:gd name="connsiteY3" fmla="*/ 9788462 h 9788462"/>
              <a:gd name="connsiteX0" fmla="*/ 0 w 2236095"/>
              <a:gd name="connsiteY0" fmla="*/ 9788462 h 9788462"/>
              <a:gd name="connsiteX1" fmla="*/ 1603997 w 2236095"/>
              <a:gd name="connsiteY1" fmla="*/ 0 h 9788462"/>
              <a:gd name="connsiteX2" fmla="*/ 2236095 w 2236095"/>
              <a:gd name="connsiteY2" fmla="*/ 7258640 h 9788462"/>
              <a:gd name="connsiteX3" fmla="*/ 0 w 2236095"/>
              <a:gd name="connsiteY3" fmla="*/ 9788462 h 9788462"/>
              <a:gd name="connsiteX0" fmla="*/ 0 w 2281116"/>
              <a:gd name="connsiteY0" fmla="*/ 9788462 h 9788462"/>
              <a:gd name="connsiteX1" fmla="*/ 1603997 w 2281116"/>
              <a:gd name="connsiteY1" fmla="*/ 0 h 9788462"/>
              <a:gd name="connsiteX2" fmla="*/ 2281116 w 2281116"/>
              <a:gd name="connsiteY2" fmla="*/ 7543202 h 9788462"/>
              <a:gd name="connsiteX3" fmla="*/ 0 w 2281116"/>
              <a:gd name="connsiteY3" fmla="*/ 9788462 h 9788462"/>
              <a:gd name="connsiteX0" fmla="*/ 0 w 2281116"/>
              <a:gd name="connsiteY0" fmla="*/ 9788462 h 9788462"/>
              <a:gd name="connsiteX1" fmla="*/ 1603997 w 2281116"/>
              <a:gd name="connsiteY1" fmla="*/ 0 h 9788462"/>
              <a:gd name="connsiteX2" fmla="*/ 2281116 w 2281116"/>
              <a:gd name="connsiteY2" fmla="*/ 7543202 h 9788462"/>
              <a:gd name="connsiteX3" fmla="*/ 0 w 2281116"/>
              <a:gd name="connsiteY3" fmla="*/ 9788462 h 9788462"/>
              <a:gd name="connsiteX0" fmla="*/ 0 w 2281116"/>
              <a:gd name="connsiteY0" fmla="*/ 9788462 h 9833163"/>
              <a:gd name="connsiteX1" fmla="*/ 1603997 w 2281116"/>
              <a:gd name="connsiteY1" fmla="*/ 0 h 9833163"/>
              <a:gd name="connsiteX2" fmla="*/ 2281116 w 2281116"/>
              <a:gd name="connsiteY2" fmla="*/ 7543202 h 9833163"/>
              <a:gd name="connsiteX3" fmla="*/ 0 w 2281116"/>
              <a:gd name="connsiteY3" fmla="*/ 9788462 h 9833163"/>
              <a:gd name="connsiteX0" fmla="*/ 0 w 2281116"/>
              <a:gd name="connsiteY0" fmla="*/ 9788462 h 9948628"/>
              <a:gd name="connsiteX1" fmla="*/ 1603997 w 2281116"/>
              <a:gd name="connsiteY1" fmla="*/ 0 h 9948628"/>
              <a:gd name="connsiteX2" fmla="*/ 2281116 w 2281116"/>
              <a:gd name="connsiteY2" fmla="*/ 7543202 h 9948628"/>
              <a:gd name="connsiteX3" fmla="*/ 0 w 2281116"/>
              <a:gd name="connsiteY3" fmla="*/ 9788462 h 9948628"/>
              <a:gd name="connsiteX0" fmla="*/ 0 w 2161151"/>
              <a:gd name="connsiteY0" fmla="*/ 9788462 h 9953519"/>
              <a:gd name="connsiteX1" fmla="*/ 1603997 w 2161151"/>
              <a:gd name="connsiteY1" fmla="*/ 0 h 9953519"/>
              <a:gd name="connsiteX2" fmla="*/ 2161151 w 2161151"/>
              <a:gd name="connsiteY2" fmla="*/ 7571065 h 9953519"/>
              <a:gd name="connsiteX3" fmla="*/ 0 w 2161151"/>
              <a:gd name="connsiteY3" fmla="*/ 9788462 h 9953519"/>
              <a:gd name="connsiteX0" fmla="*/ 0 w 2222746"/>
              <a:gd name="connsiteY0" fmla="*/ 9788462 h 9960567"/>
              <a:gd name="connsiteX1" fmla="*/ 1603997 w 2222746"/>
              <a:gd name="connsiteY1" fmla="*/ 0 h 9960567"/>
              <a:gd name="connsiteX2" fmla="*/ 2222746 w 2222746"/>
              <a:gd name="connsiteY2" fmla="*/ 7609441 h 9960567"/>
              <a:gd name="connsiteX3" fmla="*/ 0 w 2222746"/>
              <a:gd name="connsiteY3" fmla="*/ 9788462 h 9960567"/>
              <a:gd name="connsiteX0" fmla="*/ 0 w 2116519"/>
              <a:gd name="connsiteY0" fmla="*/ 9837543 h 10000699"/>
              <a:gd name="connsiteX1" fmla="*/ 1497770 w 2116519"/>
              <a:gd name="connsiteY1" fmla="*/ 0 h 10000699"/>
              <a:gd name="connsiteX2" fmla="*/ 2116519 w 2116519"/>
              <a:gd name="connsiteY2" fmla="*/ 7609441 h 10000699"/>
              <a:gd name="connsiteX3" fmla="*/ 0 w 2116519"/>
              <a:gd name="connsiteY3" fmla="*/ 9837543 h 10000699"/>
              <a:gd name="connsiteX0" fmla="*/ 0 w 2158119"/>
              <a:gd name="connsiteY0" fmla="*/ 9794523 h 9965490"/>
              <a:gd name="connsiteX1" fmla="*/ 1539370 w 2158119"/>
              <a:gd name="connsiteY1" fmla="*/ 0 h 9965490"/>
              <a:gd name="connsiteX2" fmla="*/ 2158119 w 2158119"/>
              <a:gd name="connsiteY2" fmla="*/ 7609441 h 9965490"/>
              <a:gd name="connsiteX3" fmla="*/ 0 w 2158119"/>
              <a:gd name="connsiteY3" fmla="*/ 9794523 h 9965490"/>
              <a:gd name="connsiteX0" fmla="*/ 0 w 2158119"/>
              <a:gd name="connsiteY0" fmla="*/ 9794523 h 9994915"/>
              <a:gd name="connsiteX1" fmla="*/ 1539370 w 2158119"/>
              <a:gd name="connsiteY1" fmla="*/ 0 h 9994915"/>
              <a:gd name="connsiteX2" fmla="*/ 2158119 w 2158119"/>
              <a:gd name="connsiteY2" fmla="*/ 7609441 h 9994915"/>
              <a:gd name="connsiteX3" fmla="*/ 0 w 2158119"/>
              <a:gd name="connsiteY3" fmla="*/ 9794523 h 9994915"/>
              <a:gd name="connsiteX0" fmla="*/ 0 w 2158119"/>
              <a:gd name="connsiteY0" fmla="*/ 9794523 h 10008297"/>
              <a:gd name="connsiteX1" fmla="*/ 1539370 w 2158119"/>
              <a:gd name="connsiteY1" fmla="*/ 0 h 10008297"/>
              <a:gd name="connsiteX2" fmla="*/ 2158119 w 2158119"/>
              <a:gd name="connsiteY2" fmla="*/ 7609441 h 10008297"/>
              <a:gd name="connsiteX3" fmla="*/ 0 w 2158119"/>
              <a:gd name="connsiteY3" fmla="*/ 9794523 h 10008297"/>
              <a:gd name="connsiteX0" fmla="*/ 0 w 2150444"/>
              <a:gd name="connsiteY0" fmla="*/ 9794523 h 10010701"/>
              <a:gd name="connsiteX1" fmla="*/ 1539370 w 2150444"/>
              <a:gd name="connsiteY1" fmla="*/ 0 h 10010701"/>
              <a:gd name="connsiteX2" fmla="*/ 2150444 w 2150444"/>
              <a:gd name="connsiteY2" fmla="*/ 7621760 h 10010701"/>
              <a:gd name="connsiteX3" fmla="*/ 0 w 2150444"/>
              <a:gd name="connsiteY3" fmla="*/ 9794523 h 10010701"/>
              <a:gd name="connsiteX0" fmla="*/ 0 w 2150444"/>
              <a:gd name="connsiteY0" fmla="*/ 9772915 h 9989093"/>
              <a:gd name="connsiteX1" fmla="*/ 1491708 w 2150444"/>
              <a:gd name="connsiteY1" fmla="*/ 0 h 9989093"/>
              <a:gd name="connsiteX2" fmla="*/ 2150444 w 2150444"/>
              <a:gd name="connsiteY2" fmla="*/ 7600152 h 9989093"/>
              <a:gd name="connsiteX3" fmla="*/ 0 w 2150444"/>
              <a:gd name="connsiteY3" fmla="*/ 9772915 h 9989093"/>
              <a:gd name="connsiteX0" fmla="*/ 0 w 2150444"/>
              <a:gd name="connsiteY0" fmla="*/ 9772915 h 9989093"/>
              <a:gd name="connsiteX1" fmla="*/ 1491708 w 2150444"/>
              <a:gd name="connsiteY1" fmla="*/ 0 h 9989093"/>
              <a:gd name="connsiteX2" fmla="*/ 2150444 w 2150444"/>
              <a:gd name="connsiteY2" fmla="*/ 7600152 h 9989093"/>
              <a:gd name="connsiteX3" fmla="*/ 0 w 2150444"/>
              <a:gd name="connsiteY3" fmla="*/ 9772915 h 9989093"/>
            </a:gdLst>
            <a:ahLst/>
            <a:cxnLst>
              <a:cxn ang="0">
                <a:pos x="connsiteX0" y="connsiteY0"/>
              </a:cxn>
              <a:cxn ang="0">
                <a:pos x="connsiteX1" y="connsiteY1"/>
              </a:cxn>
              <a:cxn ang="0">
                <a:pos x="connsiteX2" y="connsiteY2"/>
              </a:cxn>
              <a:cxn ang="0">
                <a:pos x="connsiteX3" y="connsiteY3"/>
              </a:cxn>
            </a:cxnLst>
            <a:rect l="l" t="t" r="r" b="b"/>
            <a:pathLst>
              <a:path w="2150444" h="9989093">
                <a:moveTo>
                  <a:pt x="0" y="9772915"/>
                </a:moveTo>
                <a:cubicBezTo>
                  <a:pt x="497236" y="6515277"/>
                  <a:pt x="1025172" y="3208362"/>
                  <a:pt x="1491708" y="0"/>
                </a:cubicBezTo>
                <a:lnTo>
                  <a:pt x="2150444" y="7600152"/>
                </a:lnTo>
                <a:cubicBezTo>
                  <a:pt x="463390" y="10165332"/>
                  <a:pt x="712846" y="10226142"/>
                  <a:pt x="0" y="9772915"/>
                </a:cubicBezTo>
                <a:close/>
              </a:path>
            </a:pathLst>
          </a:custGeom>
          <a:solidFill>
            <a:srgbClr val="4F81BD">
              <a:alpha val="4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6194728" y="1491839"/>
            <a:ext cx="3557139" cy="28772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bg1"/>
                </a:solidFill>
                <a:latin typeface="Arial Narrow" panose="020B0606020202030204" pitchFamily="34" charset="0"/>
                <a:cs typeface="Arial" panose="020B0604020202020204" pitchFamily="34" charset="0"/>
              </a:rPr>
              <a:t>2050</a:t>
            </a:r>
          </a:p>
        </p:txBody>
      </p:sp>
      <p:sp>
        <p:nvSpPr>
          <p:cNvPr id="5" name="Rectangle 4"/>
          <p:cNvSpPr/>
          <p:nvPr/>
        </p:nvSpPr>
        <p:spPr>
          <a:xfrm>
            <a:off x="3147086" y="1491839"/>
            <a:ext cx="2931810" cy="28772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bg1"/>
                </a:solidFill>
                <a:latin typeface="Arial Narrow" panose="020B0606020202030204" pitchFamily="34" charset="0"/>
                <a:cs typeface="Arial" panose="020B0604020202020204" pitchFamily="34" charset="0"/>
              </a:rPr>
              <a:t>2030</a:t>
            </a:r>
          </a:p>
        </p:txBody>
      </p:sp>
      <p:sp>
        <p:nvSpPr>
          <p:cNvPr id="6" name="Rectangle 5"/>
          <p:cNvSpPr/>
          <p:nvPr/>
        </p:nvSpPr>
        <p:spPr>
          <a:xfrm>
            <a:off x="622522" y="1491839"/>
            <a:ext cx="2407755" cy="28772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bg1"/>
                </a:solidFill>
                <a:latin typeface="Arial Narrow" panose="020B0606020202030204" pitchFamily="34" charset="0"/>
                <a:cs typeface="Arial" panose="020B0604020202020204" pitchFamily="34" charset="0"/>
              </a:rPr>
              <a:t>2018</a:t>
            </a:r>
          </a:p>
        </p:txBody>
      </p:sp>
      <p:grpSp>
        <p:nvGrpSpPr>
          <p:cNvPr id="8" name="Group 7">
            <a:extLst>
              <a:ext uri="{FF2B5EF4-FFF2-40B4-BE49-F238E27FC236}">
                <a16:creationId xmlns:a16="http://schemas.microsoft.com/office/drawing/2014/main" id="{784EF566-5899-4CEF-AB01-FDF2F7B8A77B}"/>
              </a:ext>
            </a:extLst>
          </p:cNvPr>
          <p:cNvGrpSpPr/>
          <p:nvPr/>
        </p:nvGrpSpPr>
        <p:grpSpPr>
          <a:xfrm flipH="1">
            <a:off x="634745" y="1851500"/>
            <a:ext cx="9105859" cy="4555705"/>
            <a:chOff x="1003677" y="1478277"/>
            <a:chExt cx="9105859" cy="4555705"/>
          </a:xfrm>
        </p:grpSpPr>
        <p:grpSp>
          <p:nvGrpSpPr>
            <p:cNvPr id="14" name="Group 13"/>
            <p:cNvGrpSpPr/>
            <p:nvPr/>
          </p:nvGrpSpPr>
          <p:grpSpPr>
            <a:xfrm>
              <a:off x="1003677" y="1478277"/>
              <a:ext cx="9105859" cy="4555705"/>
              <a:chOff x="1003677" y="1478277"/>
              <a:chExt cx="9105859" cy="4555705"/>
            </a:xfrm>
            <a:effectLst/>
          </p:grpSpPr>
          <p:sp>
            <p:nvSpPr>
              <p:cNvPr id="19" name="Freeform 7"/>
              <p:cNvSpPr>
                <a:spLocks/>
              </p:cNvSpPr>
              <p:nvPr/>
            </p:nvSpPr>
            <p:spPr bwMode="auto">
              <a:xfrm>
                <a:off x="1003678" y="1478278"/>
                <a:ext cx="3557139" cy="1769900"/>
              </a:xfrm>
              <a:custGeom>
                <a:avLst/>
                <a:gdLst>
                  <a:gd name="T0" fmla="*/ 0 w 2482"/>
                  <a:gd name="T1" fmla="*/ 0 h 1242"/>
                  <a:gd name="T2" fmla="*/ 2482 w 2482"/>
                  <a:gd name="T3" fmla="*/ 0 h 1242"/>
                  <a:gd name="T4" fmla="*/ 2464 w 2482"/>
                  <a:gd name="T5" fmla="*/ 29 h 1242"/>
                  <a:gd name="T6" fmla="*/ 2444 w 2482"/>
                  <a:gd name="T7" fmla="*/ 62 h 1242"/>
                  <a:gd name="T8" fmla="*/ 2418 w 2482"/>
                  <a:gd name="T9" fmla="*/ 98 h 1242"/>
                  <a:gd name="T10" fmla="*/ 2387 w 2482"/>
                  <a:gd name="T11" fmla="*/ 139 h 1242"/>
                  <a:gd name="T12" fmla="*/ 2353 w 2482"/>
                  <a:gd name="T13" fmla="*/ 183 h 1242"/>
                  <a:gd name="T14" fmla="*/ 2315 w 2482"/>
                  <a:gd name="T15" fmla="*/ 229 h 1242"/>
                  <a:gd name="T16" fmla="*/ 2272 w 2482"/>
                  <a:gd name="T17" fmla="*/ 280 h 1242"/>
                  <a:gd name="T18" fmla="*/ 2224 w 2482"/>
                  <a:gd name="T19" fmla="*/ 331 h 1242"/>
                  <a:gd name="T20" fmla="*/ 2173 w 2482"/>
                  <a:gd name="T21" fmla="*/ 385 h 1242"/>
                  <a:gd name="T22" fmla="*/ 2116 w 2482"/>
                  <a:gd name="T23" fmla="*/ 439 h 1242"/>
                  <a:gd name="T24" fmla="*/ 2055 w 2482"/>
                  <a:gd name="T25" fmla="*/ 495 h 1242"/>
                  <a:gd name="T26" fmla="*/ 1989 w 2482"/>
                  <a:gd name="T27" fmla="*/ 552 h 1242"/>
                  <a:gd name="T28" fmla="*/ 1917 w 2482"/>
                  <a:gd name="T29" fmla="*/ 608 h 1242"/>
                  <a:gd name="T30" fmla="*/ 1839 w 2482"/>
                  <a:gd name="T31" fmla="*/ 665 h 1242"/>
                  <a:gd name="T32" fmla="*/ 1758 w 2482"/>
                  <a:gd name="T33" fmla="*/ 721 h 1242"/>
                  <a:gd name="T34" fmla="*/ 1672 w 2482"/>
                  <a:gd name="T35" fmla="*/ 776 h 1242"/>
                  <a:gd name="T36" fmla="*/ 1578 w 2482"/>
                  <a:gd name="T37" fmla="*/ 830 h 1242"/>
                  <a:gd name="T38" fmla="*/ 1480 w 2482"/>
                  <a:gd name="T39" fmla="*/ 883 h 1242"/>
                  <a:gd name="T40" fmla="*/ 1375 w 2482"/>
                  <a:gd name="T41" fmla="*/ 934 h 1242"/>
                  <a:gd name="T42" fmla="*/ 1266 w 2482"/>
                  <a:gd name="T43" fmla="*/ 981 h 1242"/>
                  <a:gd name="T44" fmla="*/ 1150 w 2482"/>
                  <a:gd name="T45" fmla="*/ 1025 h 1242"/>
                  <a:gd name="T46" fmla="*/ 1028 w 2482"/>
                  <a:gd name="T47" fmla="*/ 1068 h 1242"/>
                  <a:gd name="T48" fmla="*/ 901 w 2482"/>
                  <a:gd name="T49" fmla="*/ 1106 h 1242"/>
                  <a:gd name="T50" fmla="*/ 767 w 2482"/>
                  <a:gd name="T51" fmla="*/ 1142 h 1242"/>
                  <a:gd name="T52" fmla="*/ 627 w 2482"/>
                  <a:gd name="T53" fmla="*/ 1171 h 1242"/>
                  <a:gd name="T54" fmla="*/ 479 w 2482"/>
                  <a:gd name="T55" fmla="*/ 1196 h 1242"/>
                  <a:gd name="T56" fmla="*/ 326 w 2482"/>
                  <a:gd name="T57" fmla="*/ 1217 h 1242"/>
                  <a:gd name="T58" fmla="*/ 166 w 2482"/>
                  <a:gd name="T59" fmla="*/ 1232 h 1242"/>
                  <a:gd name="T60" fmla="*/ 0 w 2482"/>
                  <a:gd name="T61" fmla="*/ 1242 h 1242"/>
                  <a:gd name="T62" fmla="*/ 0 w 2482"/>
                  <a:gd name="T63" fmla="*/ 0 h 1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82" h="1242">
                    <a:moveTo>
                      <a:pt x="0" y="0"/>
                    </a:moveTo>
                    <a:lnTo>
                      <a:pt x="2482" y="0"/>
                    </a:lnTo>
                    <a:lnTo>
                      <a:pt x="2464" y="29"/>
                    </a:lnTo>
                    <a:lnTo>
                      <a:pt x="2444" y="62"/>
                    </a:lnTo>
                    <a:lnTo>
                      <a:pt x="2418" y="98"/>
                    </a:lnTo>
                    <a:lnTo>
                      <a:pt x="2387" y="139"/>
                    </a:lnTo>
                    <a:lnTo>
                      <a:pt x="2353" y="183"/>
                    </a:lnTo>
                    <a:lnTo>
                      <a:pt x="2315" y="229"/>
                    </a:lnTo>
                    <a:lnTo>
                      <a:pt x="2272" y="280"/>
                    </a:lnTo>
                    <a:lnTo>
                      <a:pt x="2224" y="331"/>
                    </a:lnTo>
                    <a:lnTo>
                      <a:pt x="2173" y="385"/>
                    </a:lnTo>
                    <a:lnTo>
                      <a:pt x="2116" y="439"/>
                    </a:lnTo>
                    <a:lnTo>
                      <a:pt x="2055" y="495"/>
                    </a:lnTo>
                    <a:lnTo>
                      <a:pt x="1989" y="552"/>
                    </a:lnTo>
                    <a:lnTo>
                      <a:pt x="1917" y="608"/>
                    </a:lnTo>
                    <a:lnTo>
                      <a:pt x="1839" y="665"/>
                    </a:lnTo>
                    <a:lnTo>
                      <a:pt x="1758" y="721"/>
                    </a:lnTo>
                    <a:lnTo>
                      <a:pt x="1672" y="776"/>
                    </a:lnTo>
                    <a:lnTo>
                      <a:pt x="1578" y="830"/>
                    </a:lnTo>
                    <a:lnTo>
                      <a:pt x="1480" y="883"/>
                    </a:lnTo>
                    <a:lnTo>
                      <a:pt x="1375" y="934"/>
                    </a:lnTo>
                    <a:lnTo>
                      <a:pt x="1266" y="981"/>
                    </a:lnTo>
                    <a:lnTo>
                      <a:pt x="1150" y="1025"/>
                    </a:lnTo>
                    <a:lnTo>
                      <a:pt x="1028" y="1068"/>
                    </a:lnTo>
                    <a:lnTo>
                      <a:pt x="901" y="1106"/>
                    </a:lnTo>
                    <a:lnTo>
                      <a:pt x="767" y="1142"/>
                    </a:lnTo>
                    <a:lnTo>
                      <a:pt x="627" y="1171"/>
                    </a:lnTo>
                    <a:lnTo>
                      <a:pt x="479" y="1196"/>
                    </a:lnTo>
                    <a:lnTo>
                      <a:pt x="326" y="1217"/>
                    </a:lnTo>
                    <a:lnTo>
                      <a:pt x="166" y="1232"/>
                    </a:lnTo>
                    <a:lnTo>
                      <a:pt x="0" y="1242"/>
                    </a:lnTo>
                    <a:lnTo>
                      <a:pt x="0" y="0"/>
                    </a:lnTo>
                    <a:close/>
                  </a:path>
                </a:pathLst>
              </a:custGeom>
              <a:noFill/>
              <a:ln w="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en-IN">
                  <a:latin typeface="Arial Narrow" panose="020B0606020202030204" pitchFamily="34" charset="0"/>
                </a:endParaRPr>
              </a:p>
            </p:txBody>
          </p:sp>
          <p:sp>
            <p:nvSpPr>
              <p:cNvPr id="20" name="Freeform 6"/>
              <p:cNvSpPr>
                <a:spLocks/>
              </p:cNvSpPr>
              <p:nvPr/>
            </p:nvSpPr>
            <p:spPr bwMode="auto">
              <a:xfrm>
                <a:off x="1003679" y="1478277"/>
                <a:ext cx="6593515" cy="3614761"/>
              </a:xfrm>
              <a:custGeom>
                <a:avLst/>
                <a:gdLst>
                  <a:gd name="T0" fmla="*/ 4466 w 4466"/>
                  <a:gd name="T1" fmla="*/ 0 h 2460"/>
                  <a:gd name="T2" fmla="*/ 4445 w 4466"/>
                  <a:gd name="T3" fmla="*/ 77 h 2460"/>
                  <a:gd name="T4" fmla="*/ 4414 w 4466"/>
                  <a:gd name="T5" fmla="*/ 170 h 2460"/>
                  <a:gd name="T6" fmla="*/ 4373 w 4466"/>
                  <a:gd name="T7" fmla="*/ 275 h 2460"/>
                  <a:gd name="T8" fmla="*/ 4320 w 4466"/>
                  <a:gd name="T9" fmla="*/ 393 h 2460"/>
                  <a:gd name="T10" fmla="*/ 4255 w 4466"/>
                  <a:gd name="T11" fmla="*/ 519 h 2460"/>
                  <a:gd name="T12" fmla="*/ 4178 w 4466"/>
                  <a:gd name="T13" fmla="*/ 655 h 2460"/>
                  <a:gd name="T14" fmla="*/ 4084 w 4466"/>
                  <a:gd name="T15" fmla="*/ 796 h 2460"/>
                  <a:gd name="T16" fmla="*/ 3975 w 4466"/>
                  <a:gd name="T17" fmla="*/ 942 h 2460"/>
                  <a:gd name="T18" fmla="*/ 3850 w 4466"/>
                  <a:gd name="T19" fmla="*/ 1091 h 2460"/>
                  <a:gd name="T20" fmla="*/ 3708 w 4466"/>
                  <a:gd name="T21" fmla="*/ 1240 h 2460"/>
                  <a:gd name="T22" fmla="*/ 3546 w 4466"/>
                  <a:gd name="T23" fmla="*/ 1387 h 2460"/>
                  <a:gd name="T24" fmla="*/ 3365 w 4466"/>
                  <a:gd name="T25" fmla="*/ 1533 h 2460"/>
                  <a:gd name="T26" fmla="*/ 3163 w 4466"/>
                  <a:gd name="T27" fmla="*/ 1676 h 2460"/>
                  <a:gd name="T28" fmla="*/ 2938 w 4466"/>
                  <a:gd name="T29" fmla="*/ 1810 h 2460"/>
                  <a:gd name="T30" fmla="*/ 2691 w 4466"/>
                  <a:gd name="T31" fmla="*/ 1938 h 2460"/>
                  <a:gd name="T32" fmla="*/ 2420 w 4466"/>
                  <a:gd name="T33" fmla="*/ 2056 h 2460"/>
                  <a:gd name="T34" fmla="*/ 2123 w 4466"/>
                  <a:gd name="T35" fmla="*/ 2162 h 2460"/>
                  <a:gd name="T36" fmla="*/ 1801 w 4466"/>
                  <a:gd name="T37" fmla="*/ 2255 h 2460"/>
                  <a:gd name="T38" fmla="*/ 1452 w 4466"/>
                  <a:gd name="T39" fmla="*/ 2332 h 2460"/>
                  <a:gd name="T40" fmla="*/ 1074 w 4466"/>
                  <a:gd name="T41" fmla="*/ 2393 h 2460"/>
                  <a:gd name="T42" fmla="*/ 667 w 4466"/>
                  <a:gd name="T43" fmla="*/ 2436 h 2460"/>
                  <a:gd name="T44" fmla="*/ 230 w 4466"/>
                  <a:gd name="T45" fmla="*/ 2459 h 2460"/>
                  <a:gd name="T46" fmla="*/ 0 w 4466"/>
                  <a:gd name="T47" fmla="*/ 1242 h 2460"/>
                  <a:gd name="T48" fmla="*/ 326 w 4466"/>
                  <a:gd name="T49" fmla="*/ 1217 h 2460"/>
                  <a:gd name="T50" fmla="*/ 627 w 4466"/>
                  <a:gd name="T51" fmla="*/ 1171 h 2460"/>
                  <a:gd name="T52" fmla="*/ 901 w 4466"/>
                  <a:gd name="T53" fmla="*/ 1106 h 2460"/>
                  <a:gd name="T54" fmla="*/ 1150 w 4466"/>
                  <a:gd name="T55" fmla="*/ 1025 h 2460"/>
                  <a:gd name="T56" fmla="*/ 1375 w 4466"/>
                  <a:gd name="T57" fmla="*/ 934 h 2460"/>
                  <a:gd name="T58" fmla="*/ 1578 w 4466"/>
                  <a:gd name="T59" fmla="*/ 830 h 2460"/>
                  <a:gd name="T60" fmla="*/ 1758 w 4466"/>
                  <a:gd name="T61" fmla="*/ 721 h 2460"/>
                  <a:gd name="T62" fmla="*/ 1917 w 4466"/>
                  <a:gd name="T63" fmla="*/ 608 h 2460"/>
                  <a:gd name="T64" fmla="*/ 2055 w 4466"/>
                  <a:gd name="T65" fmla="*/ 495 h 2460"/>
                  <a:gd name="T66" fmla="*/ 2173 w 4466"/>
                  <a:gd name="T67" fmla="*/ 385 h 2460"/>
                  <a:gd name="T68" fmla="*/ 2272 w 4466"/>
                  <a:gd name="T69" fmla="*/ 280 h 2460"/>
                  <a:gd name="T70" fmla="*/ 2353 w 4466"/>
                  <a:gd name="T71" fmla="*/ 183 h 2460"/>
                  <a:gd name="T72" fmla="*/ 2418 w 4466"/>
                  <a:gd name="T73" fmla="*/ 98 h 2460"/>
                  <a:gd name="T74" fmla="*/ 2464 w 4466"/>
                  <a:gd name="T75" fmla="*/ 29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466" h="2460">
                    <a:moveTo>
                      <a:pt x="2482" y="0"/>
                    </a:moveTo>
                    <a:lnTo>
                      <a:pt x="4466" y="0"/>
                    </a:lnTo>
                    <a:lnTo>
                      <a:pt x="4456" y="36"/>
                    </a:lnTo>
                    <a:lnTo>
                      <a:pt x="4445" y="77"/>
                    </a:lnTo>
                    <a:lnTo>
                      <a:pt x="4431" y="121"/>
                    </a:lnTo>
                    <a:lnTo>
                      <a:pt x="4414" y="170"/>
                    </a:lnTo>
                    <a:lnTo>
                      <a:pt x="4396" y="221"/>
                    </a:lnTo>
                    <a:lnTo>
                      <a:pt x="4373" y="275"/>
                    </a:lnTo>
                    <a:lnTo>
                      <a:pt x="4348" y="333"/>
                    </a:lnTo>
                    <a:lnTo>
                      <a:pt x="4320" y="393"/>
                    </a:lnTo>
                    <a:lnTo>
                      <a:pt x="4290" y="455"/>
                    </a:lnTo>
                    <a:lnTo>
                      <a:pt x="4255" y="519"/>
                    </a:lnTo>
                    <a:lnTo>
                      <a:pt x="4219" y="586"/>
                    </a:lnTo>
                    <a:lnTo>
                      <a:pt x="4178" y="655"/>
                    </a:lnTo>
                    <a:lnTo>
                      <a:pt x="4132" y="724"/>
                    </a:lnTo>
                    <a:lnTo>
                      <a:pt x="4084" y="796"/>
                    </a:lnTo>
                    <a:lnTo>
                      <a:pt x="4032" y="868"/>
                    </a:lnTo>
                    <a:lnTo>
                      <a:pt x="3975" y="942"/>
                    </a:lnTo>
                    <a:lnTo>
                      <a:pt x="3916" y="1016"/>
                    </a:lnTo>
                    <a:lnTo>
                      <a:pt x="3850" y="1091"/>
                    </a:lnTo>
                    <a:lnTo>
                      <a:pt x="3782" y="1165"/>
                    </a:lnTo>
                    <a:lnTo>
                      <a:pt x="3708" y="1240"/>
                    </a:lnTo>
                    <a:lnTo>
                      <a:pt x="3629" y="1314"/>
                    </a:lnTo>
                    <a:lnTo>
                      <a:pt x="3546" y="1387"/>
                    </a:lnTo>
                    <a:lnTo>
                      <a:pt x="3457" y="1461"/>
                    </a:lnTo>
                    <a:lnTo>
                      <a:pt x="3365" y="1533"/>
                    </a:lnTo>
                    <a:lnTo>
                      <a:pt x="3266" y="1605"/>
                    </a:lnTo>
                    <a:lnTo>
                      <a:pt x="3163" y="1676"/>
                    </a:lnTo>
                    <a:lnTo>
                      <a:pt x="3054" y="1744"/>
                    </a:lnTo>
                    <a:lnTo>
                      <a:pt x="2938" y="1810"/>
                    </a:lnTo>
                    <a:lnTo>
                      <a:pt x="2818" y="1875"/>
                    </a:lnTo>
                    <a:lnTo>
                      <a:pt x="2691" y="1938"/>
                    </a:lnTo>
                    <a:lnTo>
                      <a:pt x="2558" y="1998"/>
                    </a:lnTo>
                    <a:lnTo>
                      <a:pt x="2420" y="2056"/>
                    </a:lnTo>
                    <a:lnTo>
                      <a:pt x="2274" y="2110"/>
                    </a:lnTo>
                    <a:lnTo>
                      <a:pt x="2123" y="2162"/>
                    </a:lnTo>
                    <a:lnTo>
                      <a:pt x="1966" y="2210"/>
                    </a:lnTo>
                    <a:lnTo>
                      <a:pt x="1801" y="2255"/>
                    </a:lnTo>
                    <a:lnTo>
                      <a:pt x="1629" y="2296"/>
                    </a:lnTo>
                    <a:lnTo>
                      <a:pt x="1452" y="2332"/>
                    </a:lnTo>
                    <a:lnTo>
                      <a:pt x="1266" y="2365"/>
                    </a:lnTo>
                    <a:lnTo>
                      <a:pt x="1074" y="2393"/>
                    </a:lnTo>
                    <a:lnTo>
                      <a:pt x="875" y="2418"/>
                    </a:lnTo>
                    <a:lnTo>
                      <a:pt x="667" y="2436"/>
                    </a:lnTo>
                    <a:lnTo>
                      <a:pt x="453" y="2450"/>
                    </a:lnTo>
                    <a:lnTo>
                      <a:pt x="230" y="2459"/>
                    </a:lnTo>
                    <a:lnTo>
                      <a:pt x="0" y="2460"/>
                    </a:lnTo>
                    <a:lnTo>
                      <a:pt x="0" y="1242"/>
                    </a:lnTo>
                    <a:lnTo>
                      <a:pt x="166" y="1232"/>
                    </a:lnTo>
                    <a:lnTo>
                      <a:pt x="326" y="1217"/>
                    </a:lnTo>
                    <a:lnTo>
                      <a:pt x="479" y="1196"/>
                    </a:lnTo>
                    <a:lnTo>
                      <a:pt x="627" y="1171"/>
                    </a:lnTo>
                    <a:lnTo>
                      <a:pt x="767" y="1142"/>
                    </a:lnTo>
                    <a:lnTo>
                      <a:pt x="901" y="1106"/>
                    </a:lnTo>
                    <a:lnTo>
                      <a:pt x="1028" y="1068"/>
                    </a:lnTo>
                    <a:lnTo>
                      <a:pt x="1150" y="1025"/>
                    </a:lnTo>
                    <a:lnTo>
                      <a:pt x="1266" y="981"/>
                    </a:lnTo>
                    <a:lnTo>
                      <a:pt x="1375" y="934"/>
                    </a:lnTo>
                    <a:lnTo>
                      <a:pt x="1480" y="883"/>
                    </a:lnTo>
                    <a:lnTo>
                      <a:pt x="1578" y="830"/>
                    </a:lnTo>
                    <a:lnTo>
                      <a:pt x="1672" y="776"/>
                    </a:lnTo>
                    <a:lnTo>
                      <a:pt x="1758" y="721"/>
                    </a:lnTo>
                    <a:lnTo>
                      <a:pt x="1839" y="665"/>
                    </a:lnTo>
                    <a:lnTo>
                      <a:pt x="1917" y="608"/>
                    </a:lnTo>
                    <a:lnTo>
                      <a:pt x="1989" y="552"/>
                    </a:lnTo>
                    <a:lnTo>
                      <a:pt x="2055" y="495"/>
                    </a:lnTo>
                    <a:lnTo>
                      <a:pt x="2116" y="439"/>
                    </a:lnTo>
                    <a:lnTo>
                      <a:pt x="2173" y="385"/>
                    </a:lnTo>
                    <a:lnTo>
                      <a:pt x="2224" y="331"/>
                    </a:lnTo>
                    <a:lnTo>
                      <a:pt x="2272" y="280"/>
                    </a:lnTo>
                    <a:lnTo>
                      <a:pt x="2315" y="229"/>
                    </a:lnTo>
                    <a:lnTo>
                      <a:pt x="2353" y="183"/>
                    </a:lnTo>
                    <a:lnTo>
                      <a:pt x="2387" y="139"/>
                    </a:lnTo>
                    <a:lnTo>
                      <a:pt x="2418" y="98"/>
                    </a:lnTo>
                    <a:lnTo>
                      <a:pt x="2444" y="62"/>
                    </a:lnTo>
                    <a:lnTo>
                      <a:pt x="2464" y="29"/>
                    </a:lnTo>
                    <a:lnTo>
                      <a:pt x="2482" y="0"/>
                    </a:lnTo>
                    <a:close/>
                  </a:path>
                </a:pathLst>
              </a:custGeom>
              <a:noFill/>
              <a:ln w="1270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en-IN">
                  <a:latin typeface="Arial Narrow" panose="020B0606020202030204" pitchFamily="34" charset="0"/>
                </a:endParaRPr>
              </a:p>
            </p:txBody>
          </p:sp>
          <p:sp>
            <p:nvSpPr>
              <p:cNvPr id="21" name="Freeform 8"/>
              <p:cNvSpPr>
                <a:spLocks/>
              </p:cNvSpPr>
              <p:nvPr/>
            </p:nvSpPr>
            <p:spPr bwMode="auto">
              <a:xfrm>
                <a:off x="1003677" y="1478277"/>
                <a:ext cx="9105859" cy="4555705"/>
              </a:xfrm>
              <a:custGeom>
                <a:avLst/>
                <a:gdLst>
                  <a:gd name="T0" fmla="*/ 4466 w 6082"/>
                  <a:gd name="T1" fmla="*/ 0 h 3040"/>
                  <a:gd name="T2" fmla="*/ 6082 w 6082"/>
                  <a:gd name="T3" fmla="*/ 0 h 3040"/>
                  <a:gd name="T4" fmla="*/ 6082 w 6082"/>
                  <a:gd name="T5" fmla="*/ 3040 h 3040"/>
                  <a:gd name="T6" fmla="*/ 0 w 6082"/>
                  <a:gd name="T7" fmla="*/ 3040 h 3040"/>
                  <a:gd name="T8" fmla="*/ 0 w 6082"/>
                  <a:gd name="T9" fmla="*/ 2460 h 3040"/>
                  <a:gd name="T10" fmla="*/ 230 w 6082"/>
                  <a:gd name="T11" fmla="*/ 2459 h 3040"/>
                  <a:gd name="T12" fmla="*/ 452 w 6082"/>
                  <a:gd name="T13" fmla="*/ 2450 h 3040"/>
                  <a:gd name="T14" fmla="*/ 665 w 6082"/>
                  <a:gd name="T15" fmla="*/ 2436 h 3040"/>
                  <a:gd name="T16" fmla="*/ 872 w 6082"/>
                  <a:gd name="T17" fmla="*/ 2418 h 3040"/>
                  <a:gd name="T18" fmla="*/ 1073 w 6082"/>
                  <a:gd name="T19" fmla="*/ 2393 h 3040"/>
                  <a:gd name="T20" fmla="*/ 1264 w 6082"/>
                  <a:gd name="T21" fmla="*/ 2365 h 3040"/>
                  <a:gd name="T22" fmla="*/ 1449 w 6082"/>
                  <a:gd name="T23" fmla="*/ 2332 h 3040"/>
                  <a:gd name="T24" fmla="*/ 1627 w 6082"/>
                  <a:gd name="T25" fmla="*/ 2296 h 3040"/>
                  <a:gd name="T26" fmla="*/ 1799 w 6082"/>
                  <a:gd name="T27" fmla="*/ 2255 h 3040"/>
                  <a:gd name="T28" fmla="*/ 1963 w 6082"/>
                  <a:gd name="T29" fmla="*/ 2210 h 3040"/>
                  <a:gd name="T30" fmla="*/ 2119 w 6082"/>
                  <a:gd name="T31" fmla="*/ 2162 h 3040"/>
                  <a:gd name="T32" fmla="*/ 2271 w 6082"/>
                  <a:gd name="T33" fmla="*/ 2110 h 3040"/>
                  <a:gd name="T34" fmla="*/ 2416 w 6082"/>
                  <a:gd name="T35" fmla="*/ 2056 h 3040"/>
                  <a:gd name="T36" fmla="*/ 2554 w 6082"/>
                  <a:gd name="T37" fmla="*/ 1998 h 3040"/>
                  <a:gd name="T38" fmla="*/ 2687 w 6082"/>
                  <a:gd name="T39" fmla="*/ 1938 h 3040"/>
                  <a:gd name="T40" fmla="*/ 2814 w 6082"/>
                  <a:gd name="T41" fmla="*/ 1875 h 3040"/>
                  <a:gd name="T42" fmla="*/ 2934 w 6082"/>
                  <a:gd name="T43" fmla="*/ 1810 h 3040"/>
                  <a:gd name="T44" fmla="*/ 3050 w 6082"/>
                  <a:gd name="T45" fmla="*/ 1744 h 3040"/>
                  <a:gd name="T46" fmla="*/ 3159 w 6082"/>
                  <a:gd name="T47" fmla="*/ 1676 h 3040"/>
                  <a:gd name="T48" fmla="*/ 3262 w 6082"/>
                  <a:gd name="T49" fmla="*/ 1605 h 3040"/>
                  <a:gd name="T50" fmla="*/ 3362 w 6082"/>
                  <a:gd name="T51" fmla="*/ 1533 h 3040"/>
                  <a:gd name="T52" fmla="*/ 3454 w 6082"/>
                  <a:gd name="T53" fmla="*/ 1461 h 3040"/>
                  <a:gd name="T54" fmla="*/ 3542 w 6082"/>
                  <a:gd name="T55" fmla="*/ 1387 h 3040"/>
                  <a:gd name="T56" fmla="*/ 3627 w 6082"/>
                  <a:gd name="T57" fmla="*/ 1314 h 3040"/>
                  <a:gd name="T58" fmla="*/ 3704 w 6082"/>
                  <a:gd name="T59" fmla="*/ 1240 h 3040"/>
                  <a:gd name="T60" fmla="*/ 3778 w 6082"/>
                  <a:gd name="T61" fmla="*/ 1165 h 3040"/>
                  <a:gd name="T62" fmla="*/ 3848 w 6082"/>
                  <a:gd name="T63" fmla="*/ 1091 h 3040"/>
                  <a:gd name="T64" fmla="*/ 3913 w 6082"/>
                  <a:gd name="T65" fmla="*/ 1016 h 3040"/>
                  <a:gd name="T66" fmla="*/ 3973 w 6082"/>
                  <a:gd name="T67" fmla="*/ 942 h 3040"/>
                  <a:gd name="T68" fmla="*/ 4031 w 6082"/>
                  <a:gd name="T69" fmla="*/ 868 h 3040"/>
                  <a:gd name="T70" fmla="*/ 4082 w 6082"/>
                  <a:gd name="T71" fmla="*/ 796 h 3040"/>
                  <a:gd name="T72" fmla="*/ 4132 w 6082"/>
                  <a:gd name="T73" fmla="*/ 724 h 3040"/>
                  <a:gd name="T74" fmla="*/ 4176 w 6082"/>
                  <a:gd name="T75" fmla="*/ 655 h 3040"/>
                  <a:gd name="T76" fmla="*/ 4217 w 6082"/>
                  <a:gd name="T77" fmla="*/ 586 h 3040"/>
                  <a:gd name="T78" fmla="*/ 4255 w 6082"/>
                  <a:gd name="T79" fmla="*/ 519 h 3040"/>
                  <a:gd name="T80" fmla="*/ 4289 w 6082"/>
                  <a:gd name="T81" fmla="*/ 455 h 3040"/>
                  <a:gd name="T82" fmla="*/ 4320 w 6082"/>
                  <a:gd name="T83" fmla="*/ 393 h 3040"/>
                  <a:gd name="T84" fmla="*/ 4348 w 6082"/>
                  <a:gd name="T85" fmla="*/ 333 h 3040"/>
                  <a:gd name="T86" fmla="*/ 4373 w 6082"/>
                  <a:gd name="T87" fmla="*/ 275 h 3040"/>
                  <a:gd name="T88" fmla="*/ 4396 w 6082"/>
                  <a:gd name="T89" fmla="*/ 221 h 3040"/>
                  <a:gd name="T90" fmla="*/ 4414 w 6082"/>
                  <a:gd name="T91" fmla="*/ 170 h 3040"/>
                  <a:gd name="T92" fmla="*/ 4431 w 6082"/>
                  <a:gd name="T93" fmla="*/ 121 h 3040"/>
                  <a:gd name="T94" fmla="*/ 4445 w 6082"/>
                  <a:gd name="T95" fmla="*/ 77 h 3040"/>
                  <a:gd name="T96" fmla="*/ 4456 w 6082"/>
                  <a:gd name="T97" fmla="*/ 36 h 3040"/>
                  <a:gd name="T98" fmla="*/ 4466 w 6082"/>
                  <a:gd name="T99" fmla="*/ 0 h 3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82" h="3040">
                    <a:moveTo>
                      <a:pt x="4466" y="0"/>
                    </a:moveTo>
                    <a:lnTo>
                      <a:pt x="6082" y="0"/>
                    </a:lnTo>
                    <a:lnTo>
                      <a:pt x="6082" y="3040"/>
                    </a:lnTo>
                    <a:lnTo>
                      <a:pt x="0" y="3040"/>
                    </a:lnTo>
                    <a:lnTo>
                      <a:pt x="0" y="2460"/>
                    </a:lnTo>
                    <a:lnTo>
                      <a:pt x="230" y="2459"/>
                    </a:lnTo>
                    <a:lnTo>
                      <a:pt x="452" y="2450"/>
                    </a:lnTo>
                    <a:lnTo>
                      <a:pt x="665" y="2436"/>
                    </a:lnTo>
                    <a:lnTo>
                      <a:pt x="872" y="2418"/>
                    </a:lnTo>
                    <a:lnTo>
                      <a:pt x="1073" y="2393"/>
                    </a:lnTo>
                    <a:lnTo>
                      <a:pt x="1264" y="2365"/>
                    </a:lnTo>
                    <a:lnTo>
                      <a:pt x="1449" y="2332"/>
                    </a:lnTo>
                    <a:lnTo>
                      <a:pt x="1627" y="2296"/>
                    </a:lnTo>
                    <a:lnTo>
                      <a:pt x="1799" y="2255"/>
                    </a:lnTo>
                    <a:lnTo>
                      <a:pt x="1963" y="2210"/>
                    </a:lnTo>
                    <a:lnTo>
                      <a:pt x="2119" y="2162"/>
                    </a:lnTo>
                    <a:lnTo>
                      <a:pt x="2271" y="2110"/>
                    </a:lnTo>
                    <a:lnTo>
                      <a:pt x="2416" y="2056"/>
                    </a:lnTo>
                    <a:lnTo>
                      <a:pt x="2554" y="1998"/>
                    </a:lnTo>
                    <a:lnTo>
                      <a:pt x="2687" y="1938"/>
                    </a:lnTo>
                    <a:lnTo>
                      <a:pt x="2814" y="1875"/>
                    </a:lnTo>
                    <a:lnTo>
                      <a:pt x="2934" y="1810"/>
                    </a:lnTo>
                    <a:lnTo>
                      <a:pt x="3050" y="1744"/>
                    </a:lnTo>
                    <a:lnTo>
                      <a:pt x="3159" y="1676"/>
                    </a:lnTo>
                    <a:lnTo>
                      <a:pt x="3262" y="1605"/>
                    </a:lnTo>
                    <a:lnTo>
                      <a:pt x="3362" y="1533"/>
                    </a:lnTo>
                    <a:lnTo>
                      <a:pt x="3454" y="1461"/>
                    </a:lnTo>
                    <a:lnTo>
                      <a:pt x="3542" y="1387"/>
                    </a:lnTo>
                    <a:lnTo>
                      <a:pt x="3627" y="1314"/>
                    </a:lnTo>
                    <a:lnTo>
                      <a:pt x="3704" y="1240"/>
                    </a:lnTo>
                    <a:lnTo>
                      <a:pt x="3778" y="1165"/>
                    </a:lnTo>
                    <a:lnTo>
                      <a:pt x="3848" y="1091"/>
                    </a:lnTo>
                    <a:lnTo>
                      <a:pt x="3913" y="1016"/>
                    </a:lnTo>
                    <a:lnTo>
                      <a:pt x="3973" y="942"/>
                    </a:lnTo>
                    <a:lnTo>
                      <a:pt x="4031" y="868"/>
                    </a:lnTo>
                    <a:lnTo>
                      <a:pt x="4082" y="796"/>
                    </a:lnTo>
                    <a:lnTo>
                      <a:pt x="4132" y="724"/>
                    </a:lnTo>
                    <a:lnTo>
                      <a:pt x="4176" y="655"/>
                    </a:lnTo>
                    <a:lnTo>
                      <a:pt x="4217" y="586"/>
                    </a:lnTo>
                    <a:lnTo>
                      <a:pt x="4255" y="519"/>
                    </a:lnTo>
                    <a:lnTo>
                      <a:pt x="4289" y="455"/>
                    </a:lnTo>
                    <a:lnTo>
                      <a:pt x="4320" y="393"/>
                    </a:lnTo>
                    <a:lnTo>
                      <a:pt x="4348" y="333"/>
                    </a:lnTo>
                    <a:lnTo>
                      <a:pt x="4373" y="275"/>
                    </a:lnTo>
                    <a:lnTo>
                      <a:pt x="4396" y="221"/>
                    </a:lnTo>
                    <a:lnTo>
                      <a:pt x="4414" y="170"/>
                    </a:lnTo>
                    <a:lnTo>
                      <a:pt x="4431" y="121"/>
                    </a:lnTo>
                    <a:lnTo>
                      <a:pt x="4445" y="77"/>
                    </a:lnTo>
                    <a:lnTo>
                      <a:pt x="4456" y="36"/>
                    </a:lnTo>
                    <a:lnTo>
                      <a:pt x="4466" y="0"/>
                    </a:lnTo>
                    <a:close/>
                  </a:path>
                </a:pathLst>
              </a:custGeom>
              <a:noFill/>
              <a:ln w="12700">
                <a:solidFill>
                  <a:schemeClr val="tx1">
                    <a:lumMod val="75000"/>
                    <a:lumOff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en-IN">
                  <a:latin typeface="Arial Narrow" panose="020B0606020202030204" pitchFamily="34" charset="0"/>
                </a:endParaRPr>
              </a:p>
            </p:txBody>
          </p:sp>
        </p:grpSp>
        <p:cxnSp>
          <p:nvCxnSpPr>
            <p:cNvPr id="15" name="Straight Connector 14"/>
            <p:cNvCxnSpPr>
              <a:cxnSpLocks/>
              <a:stCxn id="19" idx="0"/>
            </p:cNvCxnSpPr>
            <p:nvPr/>
          </p:nvCxnSpPr>
          <p:spPr>
            <a:xfrm>
              <a:off x="1003678" y="1478278"/>
              <a:ext cx="6047418" cy="4555704"/>
            </a:xfrm>
            <a:prstGeom prst="line">
              <a:avLst/>
            </a:prstGeom>
            <a:ln w="63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cxnSpLocks/>
              <a:stCxn id="19" idx="0"/>
            </p:cNvCxnSpPr>
            <p:nvPr/>
          </p:nvCxnSpPr>
          <p:spPr>
            <a:xfrm>
              <a:off x="1003678" y="1478278"/>
              <a:ext cx="9105858" cy="3837921"/>
            </a:xfrm>
            <a:prstGeom prst="line">
              <a:avLst/>
            </a:prstGeom>
            <a:ln w="63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a:stCxn id="19" idx="0"/>
            </p:cNvCxnSpPr>
            <p:nvPr/>
          </p:nvCxnSpPr>
          <p:spPr>
            <a:xfrm>
              <a:off x="1003678" y="1478278"/>
              <a:ext cx="9105856" cy="1766560"/>
            </a:xfrm>
            <a:prstGeom prst="line">
              <a:avLst/>
            </a:prstGeom>
            <a:ln w="63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cxnSpLocks/>
              <a:stCxn id="19" idx="0"/>
            </p:cNvCxnSpPr>
            <p:nvPr/>
          </p:nvCxnSpPr>
          <p:spPr>
            <a:xfrm>
              <a:off x="1003678" y="1478278"/>
              <a:ext cx="2926146" cy="4555704"/>
            </a:xfrm>
            <a:prstGeom prst="line">
              <a:avLst/>
            </a:prstGeom>
            <a:ln w="63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9B10EFB4-BCD6-462B-809C-E4417BD1BA22}"/>
              </a:ext>
            </a:extLst>
          </p:cNvPr>
          <p:cNvSpPr txBox="1"/>
          <p:nvPr/>
        </p:nvSpPr>
        <p:spPr>
          <a:xfrm rot="19855771" flipH="1">
            <a:off x="4006491" y="3646470"/>
            <a:ext cx="4526261" cy="385173"/>
          </a:xfrm>
          <a:prstGeom prst="leftArrow">
            <a:avLst/>
          </a:prstGeom>
          <a:gradFill flip="none" rotWithShape="1">
            <a:gsLst>
              <a:gs pos="0">
                <a:schemeClr val="accent1"/>
              </a:gs>
              <a:gs pos="72000">
                <a:schemeClr val="accent1">
                  <a:alpha val="65000"/>
                </a:schemeClr>
              </a:gs>
              <a:gs pos="100000">
                <a:schemeClr val="bg1">
                  <a:alpha val="0"/>
                </a:schemeClr>
              </a:gs>
            </a:gsLst>
            <a:lin ang="0" scaled="0"/>
            <a:tileRect/>
          </a:gradFill>
        </p:spPr>
        <p:txBody>
          <a:bodyPr wrap="square" lIns="0" tIns="0" rIns="0" bIns="0" rtlCol="0" anchor="ctr">
            <a:spAutoFit/>
          </a:bodyPr>
          <a:lstStyle/>
          <a:p>
            <a:pPr algn="ctr">
              <a:lnSpc>
                <a:spcPct val="90000"/>
              </a:lnSpc>
            </a:pPr>
            <a:r>
              <a:rPr lang="en-US" sz="1400" kern="0" dirty="0">
                <a:solidFill>
                  <a:schemeClr val="bg1"/>
                </a:solidFill>
                <a:latin typeface="Arial Narrow" panose="020B0606020202030204" pitchFamily="34" charset="0"/>
                <a:cs typeface="Arial" pitchFamily="34" charset="0"/>
              </a:rPr>
              <a:t>IMPACTOS “DESPUÉS” (Later)</a:t>
            </a:r>
            <a:endParaRPr lang="en-US" sz="1400" dirty="0">
              <a:solidFill>
                <a:schemeClr val="bg1"/>
              </a:solidFill>
              <a:latin typeface="Arial Narrow" panose="020B0606020202030204" pitchFamily="34" charset="0"/>
              <a:cs typeface="Arial" pitchFamily="34" charset="0"/>
            </a:endParaRPr>
          </a:p>
        </p:txBody>
      </p:sp>
      <p:sp>
        <p:nvSpPr>
          <p:cNvPr id="22" name="Oval 21">
            <a:extLst>
              <a:ext uri="{FF2B5EF4-FFF2-40B4-BE49-F238E27FC236}">
                <a16:creationId xmlns:a16="http://schemas.microsoft.com/office/drawing/2014/main" id="{88EEAA20-76D5-4B87-858B-2E8268F4C6A1}"/>
              </a:ext>
            </a:extLst>
          </p:cNvPr>
          <p:cNvSpPr/>
          <p:nvPr/>
        </p:nvSpPr>
        <p:spPr>
          <a:xfrm>
            <a:off x="9182121" y="1358943"/>
            <a:ext cx="1356512" cy="82548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s-ES_tradnl" sz="1200" b="1" dirty="0">
                <a:latin typeface="Arial" panose="020B0604020202020204" pitchFamily="34" charset="0"/>
                <a:cs typeface="Arial" panose="020B0604020202020204" pitchFamily="34" charset="0"/>
              </a:rPr>
              <a:t>Estado futuro</a:t>
            </a:r>
          </a:p>
        </p:txBody>
      </p:sp>
      <p:sp>
        <p:nvSpPr>
          <p:cNvPr id="23" name="TextBox 22">
            <a:extLst>
              <a:ext uri="{FF2B5EF4-FFF2-40B4-BE49-F238E27FC236}">
                <a16:creationId xmlns:a16="http://schemas.microsoft.com/office/drawing/2014/main" id="{873C9563-8F93-47C2-A3CC-F4D40075F175}"/>
              </a:ext>
            </a:extLst>
          </p:cNvPr>
          <p:cNvSpPr txBox="1"/>
          <p:nvPr/>
        </p:nvSpPr>
        <p:spPr>
          <a:xfrm flipH="1">
            <a:off x="845664" y="6482405"/>
            <a:ext cx="2666920" cy="313932"/>
          </a:xfrm>
          <a:prstGeom prst="rect">
            <a:avLst/>
          </a:prstGeom>
          <a:noFill/>
        </p:spPr>
        <p:txBody>
          <a:bodyPr wrap="square" rtlCol="0">
            <a:spAutoFit/>
          </a:bodyPr>
          <a:lstStyle/>
          <a:p>
            <a:pPr algn="ctr">
              <a:lnSpc>
                <a:spcPct val="90000"/>
              </a:lnSpc>
            </a:pPr>
            <a:r>
              <a:rPr lang="en-US" sz="1600" b="1" kern="0" dirty="0">
                <a:latin typeface="Arial Narrow" panose="020B0606020202030204" pitchFamily="34" charset="0"/>
                <a:cs typeface="Arial" pitchFamily="34" charset="0"/>
              </a:rPr>
              <a:t>PAÍS A</a:t>
            </a:r>
            <a:endParaRPr lang="en-US" sz="1600" b="1" dirty="0">
              <a:latin typeface="Arial Narrow" panose="020B0606020202030204" pitchFamily="34" charset="0"/>
              <a:cs typeface="Arial" pitchFamily="34" charset="0"/>
            </a:endParaRPr>
          </a:p>
        </p:txBody>
      </p:sp>
      <p:sp>
        <p:nvSpPr>
          <p:cNvPr id="26" name="TextBox 25">
            <a:extLst>
              <a:ext uri="{FF2B5EF4-FFF2-40B4-BE49-F238E27FC236}">
                <a16:creationId xmlns:a16="http://schemas.microsoft.com/office/drawing/2014/main" id="{D9DD4EC8-ABDB-4E29-B1DE-9B38823286B1}"/>
              </a:ext>
            </a:extLst>
          </p:cNvPr>
          <p:cNvSpPr txBox="1"/>
          <p:nvPr/>
        </p:nvSpPr>
        <p:spPr>
          <a:xfrm flipH="1">
            <a:off x="3899121" y="6492267"/>
            <a:ext cx="2666920" cy="286232"/>
          </a:xfrm>
          <a:prstGeom prst="rect">
            <a:avLst/>
          </a:prstGeom>
          <a:noFill/>
        </p:spPr>
        <p:txBody>
          <a:bodyPr wrap="square" rtlCol="0">
            <a:spAutoFit/>
          </a:bodyPr>
          <a:lstStyle/>
          <a:p>
            <a:pPr algn="ctr">
              <a:lnSpc>
                <a:spcPct val="90000"/>
              </a:lnSpc>
            </a:pPr>
            <a:r>
              <a:rPr lang="en-US" sz="1400" kern="0" dirty="0">
                <a:solidFill>
                  <a:schemeClr val="tx1">
                    <a:lumMod val="65000"/>
                    <a:lumOff val="35000"/>
                  </a:schemeClr>
                </a:solidFill>
                <a:latin typeface="Arial Narrow" panose="020B0606020202030204" pitchFamily="34" charset="0"/>
                <a:cs typeface="Arial" pitchFamily="34" charset="0"/>
              </a:rPr>
              <a:t>OTROS PAÍSES</a:t>
            </a:r>
            <a:endParaRPr lang="en-US" sz="1400" dirty="0">
              <a:solidFill>
                <a:schemeClr val="tx1">
                  <a:lumMod val="65000"/>
                  <a:lumOff val="35000"/>
                </a:schemeClr>
              </a:solidFill>
              <a:latin typeface="Arial Narrow" panose="020B0606020202030204" pitchFamily="34" charset="0"/>
              <a:cs typeface="Arial" pitchFamily="34" charset="0"/>
            </a:endParaRPr>
          </a:p>
        </p:txBody>
      </p:sp>
      <p:sp>
        <p:nvSpPr>
          <p:cNvPr id="27" name="TextBox 26">
            <a:extLst>
              <a:ext uri="{FF2B5EF4-FFF2-40B4-BE49-F238E27FC236}">
                <a16:creationId xmlns:a16="http://schemas.microsoft.com/office/drawing/2014/main" id="{0C849D8C-AC9A-48FB-BEC3-FF144855DDF8}"/>
              </a:ext>
            </a:extLst>
          </p:cNvPr>
          <p:cNvSpPr txBox="1"/>
          <p:nvPr/>
        </p:nvSpPr>
        <p:spPr>
          <a:xfrm flipH="1">
            <a:off x="7010606" y="6502129"/>
            <a:ext cx="2666920" cy="286232"/>
          </a:xfrm>
          <a:prstGeom prst="rect">
            <a:avLst/>
          </a:prstGeom>
          <a:noFill/>
        </p:spPr>
        <p:txBody>
          <a:bodyPr wrap="square" rtlCol="0">
            <a:spAutoFit/>
          </a:bodyPr>
          <a:lstStyle/>
          <a:p>
            <a:pPr algn="ctr">
              <a:lnSpc>
                <a:spcPct val="90000"/>
              </a:lnSpc>
            </a:pPr>
            <a:r>
              <a:rPr lang="en-US" sz="1400" dirty="0">
                <a:solidFill>
                  <a:schemeClr val="tx1">
                    <a:lumMod val="65000"/>
                    <a:lumOff val="35000"/>
                  </a:schemeClr>
                </a:solidFill>
                <a:latin typeface="Arial Narrow" panose="020B0606020202030204" pitchFamily="34" charset="0"/>
                <a:cs typeface="Arial" pitchFamily="34" charset="0"/>
              </a:rPr>
              <a:t>BIENES PUBLICOS GLOBALES</a:t>
            </a:r>
          </a:p>
        </p:txBody>
      </p:sp>
      <p:sp>
        <p:nvSpPr>
          <p:cNvPr id="28" name="TextBox 27">
            <a:extLst>
              <a:ext uri="{FF2B5EF4-FFF2-40B4-BE49-F238E27FC236}">
                <a16:creationId xmlns:a16="http://schemas.microsoft.com/office/drawing/2014/main" id="{CA7569DC-9F53-4AC5-8959-E0CDAD4AE9AE}"/>
              </a:ext>
            </a:extLst>
          </p:cNvPr>
          <p:cNvSpPr txBox="1"/>
          <p:nvPr/>
        </p:nvSpPr>
        <p:spPr>
          <a:xfrm rot="16200000" flipH="1">
            <a:off x="-625157" y="4579909"/>
            <a:ext cx="2013086" cy="286232"/>
          </a:xfrm>
          <a:prstGeom prst="rect">
            <a:avLst/>
          </a:prstGeom>
          <a:noFill/>
        </p:spPr>
        <p:txBody>
          <a:bodyPr wrap="square" rtlCol="0">
            <a:spAutoFit/>
          </a:bodyPr>
          <a:lstStyle/>
          <a:p>
            <a:pPr algn="ctr">
              <a:lnSpc>
                <a:spcPct val="90000"/>
              </a:lnSpc>
            </a:pPr>
            <a:r>
              <a:rPr lang="en-US" sz="1400" b="1" kern="0" dirty="0">
                <a:solidFill>
                  <a:schemeClr val="tx1">
                    <a:lumMod val="75000"/>
                  </a:schemeClr>
                </a:solidFill>
                <a:latin typeface="Arial Narrow" panose="020B0606020202030204" pitchFamily="34" charset="0"/>
                <a:cs typeface="Arial" pitchFamily="34" charset="0"/>
              </a:rPr>
              <a:t>PAIS B</a:t>
            </a:r>
            <a:endParaRPr lang="en-US" sz="1400" b="1" dirty="0">
              <a:solidFill>
                <a:schemeClr val="tx1">
                  <a:lumMod val="75000"/>
                </a:schemeClr>
              </a:solidFill>
              <a:latin typeface="Arial Narrow" panose="020B0606020202030204" pitchFamily="34" charset="0"/>
              <a:cs typeface="Arial" pitchFamily="34" charset="0"/>
            </a:endParaRPr>
          </a:p>
        </p:txBody>
      </p:sp>
      <p:sp>
        <p:nvSpPr>
          <p:cNvPr id="29" name="TextBox 28">
            <a:extLst>
              <a:ext uri="{FF2B5EF4-FFF2-40B4-BE49-F238E27FC236}">
                <a16:creationId xmlns:a16="http://schemas.microsoft.com/office/drawing/2014/main" id="{8F041ED0-157A-4260-B65A-8D1BE1EDDC14}"/>
              </a:ext>
            </a:extLst>
          </p:cNvPr>
          <p:cNvSpPr txBox="1"/>
          <p:nvPr/>
        </p:nvSpPr>
        <p:spPr>
          <a:xfrm rot="16200000" flipH="1">
            <a:off x="-515803" y="2494714"/>
            <a:ext cx="1821542" cy="480131"/>
          </a:xfrm>
          <a:prstGeom prst="rect">
            <a:avLst/>
          </a:prstGeom>
          <a:noFill/>
        </p:spPr>
        <p:txBody>
          <a:bodyPr wrap="square" rtlCol="0">
            <a:spAutoFit/>
          </a:bodyPr>
          <a:lstStyle/>
          <a:p>
            <a:pPr algn="ctr">
              <a:lnSpc>
                <a:spcPct val="90000"/>
              </a:lnSpc>
            </a:pPr>
            <a:r>
              <a:rPr lang="en-US" sz="1400" kern="0" dirty="0">
                <a:solidFill>
                  <a:schemeClr val="tx1">
                    <a:lumMod val="65000"/>
                    <a:lumOff val="35000"/>
                  </a:schemeClr>
                </a:solidFill>
                <a:latin typeface="Arial Narrow" panose="020B0606020202030204" pitchFamily="34" charset="0"/>
                <a:cs typeface="Arial" pitchFamily="34" charset="0"/>
              </a:rPr>
              <a:t>BIENES PUBLICOS GLOBALES</a:t>
            </a:r>
            <a:endParaRPr lang="en-US" sz="1400" dirty="0">
              <a:solidFill>
                <a:schemeClr val="tx1">
                  <a:lumMod val="65000"/>
                  <a:lumOff val="35000"/>
                </a:schemeClr>
              </a:solidFill>
              <a:latin typeface="Arial Narrow" panose="020B0606020202030204" pitchFamily="34" charset="0"/>
              <a:cs typeface="Arial" pitchFamily="34" charset="0"/>
            </a:endParaRPr>
          </a:p>
        </p:txBody>
      </p:sp>
      <p:sp>
        <p:nvSpPr>
          <p:cNvPr id="30" name="Oval 29">
            <a:extLst>
              <a:ext uri="{FF2B5EF4-FFF2-40B4-BE49-F238E27FC236}">
                <a16:creationId xmlns:a16="http://schemas.microsoft.com/office/drawing/2014/main" id="{CD2336EE-12E2-4825-929F-2194B3F9E324}"/>
              </a:ext>
            </a:extLst>
          </p:cNvPr>
          <p:cNvSpPr/>
          <p:nvPr/>
        </p:nvSpPr>
        <p:spPr>
          <a:xfrm>
            <a:off x="111435" y="5868817"/>
            <a:ext cx="1356512" cy="8254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200" b="1" dirty="0">
                <a:latin typeface="Arial Narrow" panose="020B0606020202030204" pitchFamily="34" charset="0"/>
                <a:cs typeface="Arial" panose="020B0604020202020204" pitchFamily="34" charset="0"/>
              </a:rPr>
              <a:t>Estado actual</a:t>
            </a:r>
          </a:p>
        </p:txBody>
      </p:sp>
      <p:sp>
        <p:nvSpPr>
          <p:cNvPr id="3" name="Curved Down Arrow 2"/>
          <p:cNvSpPr/>
          <p:nvPr/>
        </p:nvSpPr>
        <p:spPr>
          <a:xfrm>
            <a:off x="4198019" y="4945222"/>
            <a:ext cx="2245824" cy="744199"/>
          </a:xfrm>
          <a:prstGeom prst="curvedDownArrow">
            <a:avLst>
              <a:gd name="adj1" fmla="val 25000"/>
              <a:gd name="adj2" fmla="val 85168"/>
              <a:gd name="adj3" fmla="val 27492"/>
            </a:avLst>
          </a:prstGeom>
          <a:gradFill>
            <a:gsLst>
              <a:gs pos="0">
                <a:schemeClr val="bg1">
                  <a:alpha val="0"/>
                </a:schemeClr>
              </a:gs>
              <a:gs pos="40000">
                <a:schemeClr val="accent1">
                  <a:lumMod val="60000"/>
                  <a:lumOff val="40000"/>
                </a:schemeClr>
              </a:gs>
              <a:gs pos="84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Narrow" panose="020B0606020202030204" pitchFamily="34" charset="0"/>
            </a:endParaRPr>
          </a:p>
        </p:txBody>
      </p:sp>
      <p:sp>
        <p:nvSpPr>
          <p:cNvPr id="31" name="Curved Down Arrow 30"/>
          <p:cNvSpPr/>
          <p:nvPr/>
        </p:nvSpPr>
        <p:spPr>
          <a:xfrm>
            <a:off x="4198018" y="4945220"/>
            <a:ext cx="3892103" cy="1066802"/>
          </a:xfrm>
          <a:prstGeom prst="curvedDownArrow">
            <a:avLst>
              <a:gd name="adj1" fmla="val 22330"/>
              <a:gd name="adj2" fmla="val 46812"/>
              <a:gd name="adj3" fmla="val 16608"/>
            </a:avLst>
          </a:prstGeom>
          <a:gradFill>
            <a:gsLst>
              <a:gs pos="0">
                <a:schemeClr val="bg1">
                  <a:alpha val="0"/>
                </a:schemeClr>
              </a:gs>
              <a:gs pos="40000">
                <a:schemeClr val="accent1">
                  <a:lumMod val="60000"/>
                  <a:lumOff val="40000"/>
                </a:schemeClr>
              </a:gs>
              <a:gs pos="84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Narrow" panose="020B0606020202030204" pitchFamily="34" charset="0"/>
            </a:endParaRPr>
          </a:p>
        </p:txBody>
      </p:sp>
      <p:sp>
        <p:nvSpPr>
          <p:cNvPr id="32" name="Curved Down Arrow 31"/>
          <p:cNvSpPr/>
          <p:nvPr/>
        </p:nvSpPr>
        <p:spPr>
          <a:xfrm flipH="1">
            <a:off x="1039075" y="4418736"/>
            <a:ext cx="2280098" cy="744199"/>
          </a:xfrm>
          <a:prstGeom prst="curvedDownArrow">
            <a:avLst>
              <a:gd name="adj1" fmla="val 25000"/>
              <a:gd name="adj2" fmla="val 85168"/>
              <a:gd name="adj3" fmla="val 27492"/>
            </a:avLst>
          </a:prstGeom>
          <a:gradFill>
            <a:gsLst>
              <a:gs pos="0">
                <a:schemeClr val="bg1">
                  <a:alpha val="0"/>
                </a:schemeClr>
              </a:gs>
              <a:gs pos="40000">
                <a:schemeClr val="accent1">
                  <a:lumMod val="60000"/>
                  <a:lumOff val="40000"/>
                </a:schemeClr>
              </a:gs>
              <a:gs pos="84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Narrow" panose="020B0606020202030204" pitchFamily="34" charset="0"/>
            </a:endParaRPr>
          </a:p>
        </p:txBody>
      </p:sp>
      <p:sp>
        <p:nvSpPr>
          <p:cNvPr id="33" name="Curved Down Arrow 32"/>
          <p:cNvSpPr/>
          <p:nvPr/>
        </p:nvSpPr>
        <p:spPr>
          <a:xfrm rot="2944786" flipH="1">
            <a:off x="991671" y="3183080"/>
            <a:ext cx="3194496" cy="1066802"/>
          </a:xfrm>
          <a:prstGeom prst="curvedDownArrow">
            <a:avLst>
              <a:gd name="adj1" fmla="val 22330"/>
              <a:gd name="adj2" fmla="val 46812"/>
              <a:gd name="adj3" fmla="val 16608"/>
            </a:avLst>
          </a:prstGeom>
          <a:gradFill>
            <a:gsLst>
              <a:gs pos="0">
                <a:schemeClr val="bg1">
                  <a:alpha val="0"/>
                </a:schemeClr>
              </a:gs>
              <a:gs pos="40000">
                <a:schemeClr val="accent1">
                  <a:lumMod val="60000"/>
                  <a:lumOff val="40000"/>
                </a:schemeClr>
              </a:gs>
              <a:gs pos="84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Narrow" panose="020B0606020202030204" pitchFamily="34" charset="0"/>
            </a:endParaRPr>
          </a:p>
        </p:txBody>
      </p:sp>
      <p:sp>
        <p:nvSpPr>
          <p:cNvPr id="34" name="TextBox 33"/>
          <p:cNvSpPr txBox="1"/>
          <p:nvPr/>
        </p:nvSpPr>
        <p:spPr>
          <a:xfrm>
            <a:off x="1688737" y="5689421"/>
            <a:ext cx="1872138" cy="584775"/>
          </a:xfrm>
          <a:prstGeom prst="rect">
            <a:avLst/>
          </a:prstGeom>
          <a:noFill/>
        </p:spPr>
        <p:txBody>
          <a:bodyPr wrap="square" rtlCol="0">
            <a:spAutoFit/>
          </a:bodyPr>
          <a:lstStyle/>
          <a:p>
            <a:pPr algn="ctr"/>
            <a:r>
              <a:rPr lang="en-GB" sz="1600" b="1" dirty="0">
                <a:solidFill>
                  <a:schemeClr val="bg2">
                    <a:lumMod val="10000"/>
                  </a:schemeClr>
                </a:solidFill>
                <a:latin typeface="Arial Narrow" panose="020B0606020202030204" pitchFamily="34" charset="0"/>
              </a:rPr>
              <a:t>“AQUÍ Y AHORA”</a:t>
            </a:r>
          </a:p>
          <a:p>
            <a:pPr algn="ctr"/>
            <a:r>
              <a:rPr lang="en-GB" sz="1600" b="1" dirty="0">
                <a:solidFill>
                  <a:schemeClr val="bg2">
                    <a:lumMod val="10000"/>
                  </a:schemeClr>
                </a:solidFill>
                <a:latin typeface="Arial Narrow" panose="020B0606020202030204" pitchFamily="34" charset="0"/>
              </a:rPr>
              <a:t>(Here and Now)</a:t>
            </a:r>
          </a:p>
        </p:txBody>
      </p:sp>
      <p:sp>
        <p:nvSpPr>
          <p:cNvPr id="35" name="TextBox 34"/>
          <p:cNvSpPr txBox="1"/>
          <p:nvPr/>
        </p:nvSpPr>
        <p:spPr>
          <a:xfrm>
            <a:off x="4765769" y="5739791"/>
            <a:ext cx="1872138" cy="584775"/>
          </a:xfrm>
          <a:prstGeom prst="rect">
            <a:avLst/>
          </a:prstGeom>
          <a:noFill/>
        </p:spPr>
        <p:txBody>
          <a:bodyPr wrap="square" rtlCol="0">
            <a:spAutoFit/>
          </a:bodyPr>
          <a:lstStyle/>
          <a:p>
            <a:pPr algn="ctr"/>
            <a:r>
              <a:rPr lang="en-GB" sz="1600" b="1" dirty="0">
                <a:latin typeface="Arial Narrow" panose="020B0606020202030204" pitchFamily="34" charset="0"/>
              </a:rPr>
              <a:t>“EN OTRA PARTE”</a:t>
            </a:r>
          </a:p>
          <a:p>
            <a:pPr algn="ctr"/>
            <a:r>
              <a:rPr lang="en-GB" sz="1600" b="1" dirty="0">
                <a:latin typeface="Arial Narrow" panose="020B0606020202030204" pitchFamily="34" charset="0"/>
              </a:rPr>
              <a:t>(Elsewhere)</a:t>
            </a:r>
          </a:p>
        </p:txBody>
      </p:sp>
      <p:sp>
        <p:nvSpPr>
          <p:cNvPr id="36" name="TextBox 35"/>
          <p:cNvSpPr txBox="1"/>
          <p:nvPr/>
        </p:nvSpPr>
        <p:spPr>
          <a:xfrm>
            <a:off x="7830009" y="5860030"/>
            <a:ext cx="1872138" cy="584775"/>
          </a:xfrm>
          <a:prstGeom prst="rect">
            <a:avLst/>
          </a:prstGeom>
          <a:noFill/>
        </p:spPr>
        <p:txBody>
          <a:bodyPr wrap="square" rtlCol="0">
            <a:spAutoFit/>
          </a:bodyPr>
          <a:lstStyle/>
          <a:p>
            <a:pPr algn="ctr"/>
            <a:r>
              <a:rPr lang="en-GB" sz="1600" b="1" dirty="0">
                <a:solidFill>
                  <a:schemeClr val="accent1"/>
                </a:solidFill>
                <a:latin typeface="Arial Narrow" panose="020B0606020202030204" pitchFamily="34" charset="0"/>
              </a:rPr>
              <a:t>“EN OTRA PARTE”</a:t>
            </a:r>
          </a:p>
          <a:p>
            <a:pPr algn="ctr"/>
            <a:r>
              <a:rPr lang="en-GB" sz="1600" b="1" dirty="0">
                <a:solidFill>
                  <a:schemeClr val="accent1"/>
                </a:solidFill>
                <a:latin typeface="Arial Narrow" panose="020B0606020202030204" pitchFamily="34" charset="0"/>
              </a:rPr>
              <a:t>(Elsewhere)</a:t>
            </a:r>
          </a:p>
        </p:txBody>
      </p:sp>
      <p:sp>
        <p:nvSpPr>
          <p:cNvPr id="38" name="TextBox 37"/>
          <p:cNvSpPr txBox="1"/>
          <p:nvPr/>
        </p:nvSpPr>
        <p:spPr>
          <a:xfrm>
            <a:off x="877602" y="3746056"/>
            <a:ext cx="1872138" cy="584775"/>
          </a:xfrm>
          <a:prstGeom prst="rect">
            <a:avLst/>
          </a:prstGeom>
          <a:noFill/>
        </p:spPr>
        <p:txBody>
          <a:bodyPr wrap="square" rtlCol="0">
            <a:spAutoFit/>
          </a:bodyPr>
          <a:lstStyle/>
          <a:p>
            <a:pPr algn="ctr"/>
            <a:r>
              <a:rPr lang="en-GB" sz="1600" b="1" dirty="0">
                <a:solidFill>
                  <a:schemeClr val="accent1"/>
                </a:solidFill>
                <a:latin typeface="Arial Narrow" panose="020B0606020202030204" pitchFamily="34" charset="0"/>
              </a:rPr>
              <a:t>“EN OTRA PARTE”</a:t>
            </a:r>
          </a:p>
          <a:p>
            <a:pPr algn="ctr"/>
            <a:r>
              <a:rPr lang="en-GB" sz="1600" b="1" dirty="0">
                <a:solidFill>
                  <a:schemeClr val="accent1"/>
                </a:solidFill>
                <a:latin typeface="Arial Narrow" panose="020B0606020202030204" pitchFamily="34" charset="0"/>
              </a:rPr>
              <a:t>(Elsewhere)</a:t>
            </a:r>
          </a:p>
        </p:txBody>
      </p:sp>
      <p:sp>
        <p:nvSpPr>
          <p:cNvPr id="39" name="TextBox 38"/>
          <p:cNvSpPr txBox="1"/>
          <p:nvPr/>
        </p:nvSpPr>
        <p:spPr>
          <a:xfrm>
            <a:off x="890330" y="2175217"/>
            <a:ext cx="1872138" cy="584775"/>
          </a:xfrm>
          <a:prstGeom prst="rect">
            <a:avLst/>
          </a:prstGeom>
          <a:noFill/>
        </p:spPr>
        <p:txBody>
          <a:bodyPr wrap="square" rtlCol="0">
            <a:spAutoFit/>
          </a:bodyPr>
          <a:lstStyle/>
          <a:p>
            <a:pPr algn="ctr"/>
            <a:r>
              <a:rPr lang="en-GB" sz="1600" b="1" dirty="0">
                <a:solidFill>
                  <a:schemeClr val="accent1"/>
                </a:solidFill>
                <a:latin typeface="Arial Narrow" panose="020B0606020202030204" pitchFamily="34" charset="0"/>
              </a:rPr>
              <a:t>“EN OTRA PARTE”</a:t>
            </a:r>
          </a:p>
          <a:p>
            <a:pPr algn="ctr"/>
            <a:r>
              <a:rPr lang="en-GB" sz="1600" b="1" dirty="0">
                <a:solidFill>
                  <a:schemeClr val="accent1"/>
                </a:solidFill>
                <a:latin typeface="Arial Narrow" panose="020B0606020202030204" pitchFamily="34" charset="0"/>
              </a:rPr>
              <a:t>(Elsewhere)</a:t>
            </a:r>
          </a:p>
        </p:txBody>
      </p:sp>
      <p:sp>
        <p:nvSpPr>
          <p:cNvPr id="40" name="TextBox 39"/>
          <p:cNvSpPr txBox="1"/>
          <p:nvPr/>
        </p:nvSpPr>
        <p:spPr>
          <a:xfrm>
            <a:off x="6891477" y="1889519"/>
            <a:ext cx="1297922" cy="584775"/>
          </a:xfrm>
          <a:prstGeom prst="rect">
            <a:avLst/>
          </a:prstGeom>
          <a:noFill/>
        </p:spPr>
        <p:txBody>
          <a:bodyPr wrap="square" rtlCol="0">
            <a:spAutoFit/>
          </a:bodyPr>
          <a:lstStyle/>
          <a:p>
            <a:pPr algn="ctr"/>
            <a:r>
              <a:rPr lang="en-GB" sz="1600" b="1" dirty="0">
                <a:latin typeface="Arial Narrow" panose="020B0606020202030204" pitchFamily="34" charset="0"/>
              </a:rPr>
              <a:t>“DESPUÉS”</a:t>
            </a:r>
          </a:p>
          <a:p>
            <a:pPr algn="ctr"/>
            <a:r>
              <a:rPr lang="en-GB" sz="1600" b="1" dirty="0">
                <a:latin typeface="Arial Narrow" panose="020B0606020202030204" pitchFamily="34" charset="0"/>
              </a:rPr>
              <a:t>(Later)</a:t>
            </a:r>
          </a:p>
        </p:txBody>
      </p:sp>
      <p:sp>
        <p:nvSpPr>
          <p:cNvPr id="37" name="Title 2"/>
          <p:cNvSpPr txBox="1">
            <a:spLocks/>
          </p:cNvSpPr>
          <p:nvPr/>
        </p:nvSpPr>
        <p:spPr>
          <a:xfrm>
            <a:off x="1440000" y="237600"/>
            <a:ext cx="9888000" cy="1022400"/>
          </a:xfrm>
          <a:prstGeom prst="rect">
            <a:avLst/>
          </a:prstGeom>
        </p:spPr>
        <p:txBody>
          <a:bodyPr/>
          <a:lstStyle>
            <a:lvl1pPr algn="l" rtl="0" eaLnBrk="1" latinLnBrk="0" hangingPunct="1">
              <a:spcBef>
                <a:spcPct val="0"/>
              </a:spcBef>
              <a:buNone/>
              <a:defRPr kumimoji="0" sz="3200" kern="1200">
                <a:solidFill>
                  <a:schemeClr val="tx1"/>
                </a:solidFill>
                <a:latin typeface="+mj-lt"/>
                <a:ea typeface="+mj-ea"/>
                <a:cs typeface="+mj-cs"/>
              </a:defRPr>
            </a:lvl1pPr>
          </a:lstStyle>
          <a:p>
            <a:r>
              <a:rPr lang="es-ES_tradnl" sz="2800" dirty="0"/>
              <a:t>¿Cómo considerar los impactos “aquí y ahora”, “en otra parte” y “después”?</a:t>
            </a:r>
            <a:endParaRPr lang="es-ES_tradnl" sz="2800" i="1" dirty="0"/>
          </a:p>
        </p:txBody>
      </p:sp>
      <p:sp>
        <p:nvSpPr>
          <p:cNvPr id="41" name="TextBox 40"/>
          <p:cNvSpPr txBox="1"/>
          <p:nvPr/>
        </p:nvSpPr>
        <p:spPr>
          <a:xfrm>
            <a:off x="9910337" y="2318173"/>
            <a:ext cx="2145285" cy="33239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200" b="1" i="1" dirty="0">
                <a:solidFill>
                  <a:schemeClr val="accent1"/>
                </a:solidFill>
                <a:latin typeface="Arial Narrow" panose="020B0606020202030204" pitchFamily="34" charset="0"/>
              </a:rPr>
              <a:t>“Here and now”</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Well-being (Nutrition, health, labour, education, etc.)</a:t>
            </a:r>
          </a:p>
          <a:p>
            <a:r>
              <a:rPr lang="en-GB" sz="1200" b="1" i="1" dirty="0">
                <a:solidFill>
                  <a:schemeClr val="accent1"/>
                </a:solidFill>
                <a:latin typeface="Arial Narrow" panose="020B0606020202030204" pitchFamily="34" charset="0"/>
              </a:rPr>
              <a:t>“Elsewhere”</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ODA, </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imports from LDCs,</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Migration </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Footprints on land/water/carbon</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Imports of energy/ mineral resources,</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Exports of physical/ knowledge capital</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FDI</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Contribution to international institutions.</a:t>
            </a:r>
          </a:p>
          <a:p>
            <a:r>
              <a:rPr lang="en-GB" sz="1200" b="1" i="1" dirty="0">
                <a:solidFill>
                  <a:schemeClr val="accent1"/>
                </a:solidFill>
                <a:latin typeface="Arial Narrow" panose="020B0606020202030204" pitchFamily="34" charset="0"/>
              </a:rPr>
              <a:t>“Later”</a:t>
            </a:r>
          </a:p>
          <a:p>
            <a:pPr marL="285750" indent="-285750">
              <a:buClr>
                <a:schemeClr val="accent1"/>
              </a:buClr>
              <a:buFont typeface="Arial" panose="020B0604020202020204" pitchFamily="34" charset="0"/>
              <a:buChar char="•"/>
            </a:pPr>
            <a:r>
              <a:rPr lang="en-GB" sz="1200" dirty="0">
                <a:latin typeface="Arial Narrow" panose="020B0606020202030204" pitchFamily="34" charset="0"/>
              </a:rPr>
              <a:t>capital stocks (economic, natural, human, social)</a:t>
            </a:r>
          </a:p>
        </p:txBody>
      </p:sp>
    </p:spTree>
    <p:extLst>
      <p:ext uri="{BB962C8B-B14F-4D97-AF65-F5344CB8AC3E}">
        <p14:creationId xmlns:p14="http://schemas.microsoft.com/office/powerpoint/2010/main" val="223047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22" presetClass="entr" presetSubtype="4" fill="hold" grpId="0"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down)">
                                      <p:cBhvr>
                                        <p:cTn id="38" dur="500"/>
                                        <p:tgtEl>
                                          <p:spTgt spid="2"/>
                                        </p:tgtEl>
                                      </p:cBhvr>
                                    </p:animEffect>
                                  </p:childTnLst>
                                </p:cTn>
                              </p:par>
                            </p:childTnLst>
                          </p:cTn>
                        </p:par>
                        <p:par>
                          <p:cTn id="39" fill="hold">
                            <p:stCondLst>
                              <p:cond delay="1500"/>
                            </p:stCondLst>
                            <p:childTnLst>
                              <p:par>
                                <p:cTn id="40" presetID="10"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childTnLst>
                          </p:cTn>
                        </p:par>
                        <p:par>
                          <p:cTn id="43" fill="hold">
                            <p:stCondLst>
                              <p:cond delay="2000"/>
                            </p:stCondLst>
                            <p:childTnLst>
                              <p:par>
                                <p:cTn id="44" presetID="10" presetClass="entr" presetSubtype="0" fill="hold" grpId="0" nodeType="afterEffect">
                                  <p:stCondLst>
                                    <p:cond delay="750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childTnLst>
                          </p:cTn>
                        </p:par>
                        <p:par>
                          <p:cTn id="47" fill="hold">
                            <p:stCondLst>
                              <p:cond delay="10000"/>
                            </p:stCondLst>
                            <p:childTnLst>
                              <p:par>
                                <p:cTn id="48" presetID="22" presetClass="entr" presetSubtype="8"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500"/>
                                        <p:tgtEl>
                                          <p:spTgt spid="3"/>
                                        </p:tgtEl>
                                      </p:cBhvr>
                                    </p:animEffect>
                                  </p:childTnLst>
                                </p:cTn>
                              </p:par>
                            </p:childTnLst>
                          </p:cTn>
                        </p:par>
                        <p:par>
                          <p:cTn id="51" fill="hold">
                            <p:stCondLst>
                              <p:cond delay="10500"/>
                            </p:stCondLst>
                            <p:childTnLst>
                              <p:par>
                                <p:cTn id="52" presetID="22" presetClass="entr" presetSubtype="8" fill="hold" grpId="0" nodeType="after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wipe(left)">
                                      <p:cBhvr>
                                        <p:cTn id="54" dur="500"/>
                                        <p:tgtEl>
                                          <p:spTgt spid="31"/>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right)">
                                      <p:cBhvr>
                                        <p:cTn id="57" dur="500"/>
                                        <p:tgtEl>
                                          <p:spTgt spid="32"/>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right)">
                                      <p:cBhvr>
                                        <p:cTn id="60" dur="500"/>
                                        <p:tgtEl>
                                          <p:spTgt spid="3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fade">
                                      <p:cBhvr>
                                        <p:cTn id="63" dur="500"/>
                                        <p:tgtEl>
                                          <p:spTgt spid="3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500"/>
                                        <p:tgtEl>
                                          <p:spTgt spid="36"/>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500"/>
                                        <p:tgtEl>
                                          <p:spTgt spid="39"/>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fade">
                                      <p:cBhvr>
                                        <p:cTn id="75" dur="500"/>
                                        <p:tgtEl>
                                          <p:spTgt spid="28"/>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fade">
                                      <p:cBhvr>
                                        <p:cTn id="78" dur="500"/>
                                        <p:tgtEl>
                                          <p:spTgt spid="2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fade">
                                      <p:cBhvr>
                                        <p:cTn id="81" dur="500"/>
                                        <p:tgtEl>
                                          <p:spTgt spid="26"/>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500"/>
                                        <p:tgtEl>
                                          <p:spTgt spid="27"/>
                                        </p:tgtEl>
                                      </p:cBhvr>
                                    </p:animEffect>
                                  </p:childTnLst>
                                </p:cTn>
                              </p:par>
                            </p:childTnLst>
                          </p:cTn>
                        </p:par>
                        <p:par>
                          <p:cTn id="85" fill="hold">
                            <p:stCondLst>
                              <p:cond delay="11000"/>
                            </p:stCondLst>
                            <p:childTnLst>
                              <p:par>
                                <p:cTn id="86" presetID="22" presetClass="entr" presetSubtype="4" fill="hold" grpId="0" nodeType="afterEffect">
                                  <p:stCondLst>
                                    <p:cond delay="0"/>
                                  </p:stCondLst>
                                  <p:childTnLst>
                                    <p:set>
                                      <p:cBhvr>
                                        <p:cTn id="87" dur="1" fill="hold">
                                          <p:stCondLst>
                                            <p:cond delay="0"/>
                                          </p:stCondLst>
                                        </p:cTn>
                                        <p:tgtEl>
                                          <p:spTgt spid="11"/>
                                        </p:tgtEl>
                                        <p:attrNameLst>
                                          <p:attrName>style.visibility</p:attrName>
                                        </p:attrNameLst>
                                      </p:cBhvr>
                                      <p:to>
                                        <p:strVal val="visible"/>
                                      </p:to>
                                    </p:set>
                                    <p:animEffect transition="in" filter="wipe(down)">
                                      <p:cBhvr>
                                        <p:cTn id="88" dur="500"/>
                                        <p:tgtEl>
                                          <p:spTgt spid="11"/>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fade">
                                      <p:cBhvr>
                                        <p:cTn id="91" dur="500"/>
                                        <p:tgtEl>
                                          <p:spTgt spid="40"/>
                                        </p:tgtEl>
                                      </p:cBhvr>
                                    </p:animEffect>
                                  </p:childTnLst>
                                </p:cTn>
                              </p:par>
                            </p:childTnLst>
                          </p:cTn>
                        </p:par>
                        <p:par>
                          <p:cTn id="92" fill="hold">
                            <p:stCondLst>
                              <p:cond delay="11500"/>
                            </p:stCondLst>
                            <p:childTnLst>
                              <p:par>
                                <p:cTn id="93" presetID="22" presetClass="entr" presetSubtype="1" fill="hold" grpId="0" nodeType="afterEffect">
                                  <p:stCondLst>
                                    <p:cond delay="0"/>
                                  </p:stCondLst>
                                  <p:childTnLst>
                                    <p:set>
                                      <p:cBhvr>
                                        <p:cTn id="94" dur="1" fill="hold">
                                          <p:stCondLst>
                                            <p:cond delay="0"/>
                                          </p:stCondLst>
                                        </p:cTn>
                                        <p:tgtEl>
                                          <p:spTgt spid="41"/>
                                        </p:tgtEl>
                                        <p:attrNameLst>
                                          <p:attrName>style.visibility</p:attrName>
                                        </p:attrNameLst>
                                      </p:cBhvr>
                                      <p:to>
                                        <p:strVal val="visible"/>
                                      </p:to>
                                    </p:set>
                                    <p:animEffect transition="in" filter="wipe(up)">
                                      <p:cBhvr>
                                        <p:cTn id="9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11" grpId="0" animBg="1"/>
      <p:bldP spid="22" grpId="0" animBg="1"/>
      <p:bldP spid="23" grpId="0"/>
      <p:bldP spid="26" grpId="0"/>
      <p:bldP spid="27" grpId="0"/>
      <p:bldP spid="28" grpId="0"/>
      <p:bldP spid="29" grpId="0"/>
      <p:bldP spid="30" grpId="0" animBg="1"/>
      <p:bldP spid="3" grpId="0" animBg="1"/>
      <p:bldP spid="31" grpId="0" animBg="1"/>
      <p:bldP spid="32" grpId="0" animBg="1"/>
      <p:bldP spid="33" grpId="0" animBg="1"/>
      <p:bldP spid="34" grpId="0"/>
      <p:bldP spid="35" grpId="0"/>
      <p:bldP spid="36" grpId="0"/>
      <p:bldP spid="38" grpId="0"/>
      <p:bldP spid="39" grpId="0"/>
      <p:bldP spid="40" grpId="0"/>
      <p:bldP spid="4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51C133B389FC33488BD5937645F1CAA6" ma:contentTypeVersion="8" ma:contentTypeDescription="Crear nuevo documento." ma:contentTypeScope="" ma:versionID="5e04e1666c946315818ba23327ff2a4b">
  <xsd:schema xmlns:xsd="http://www.w3.org/2001/XMLSchema" xmlns:xs="http://www.w3.org/2001/XMLSchema" xmlns:p="http://schemas.microsoft.com/office/2006/metadata/properties" xmlns:ns2="627d4170-d84a-4ae9-9795-9b26b97eeb69" xmlns:ns3="9761d4fa-1198-400f-bcc2-2f908e89a365" targetNamespace="http://schemas.microsoft.com/office/2006/metadata/properties" ma:root="true" ma:fieldsID="d5709f3451817979b77e24907b4299da" ns2:_="" ns3:_="">
    <xsd:import namespace="627d4170-d84a-4ae9-9795-9b26b97eeb69"/>
    <xsd:import namespace="9761d4fa-1198-400f-bcc2-2f908e89a3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7d4170-d84a-4ae9-9795-9b26b97eeb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61d4fa-1198-400f-bcc2-2f908e89a365"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82793B-581A-40EA-A387-205205ABD71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E4ECB25-9B15-4FEA-87AA-BDB39CE90C9F}">
  <ds:schemaRefs>
    <ds:schemaRef ds:uri="http://schemas.microsoft.com/sharepoint/v3/contenttype/forms"/>
  </ds:schemaRefs>
</ds:datastoreItem>
</file>

<file path=customXml/itemProps3.xml><?xml version="1.0" encoding="utf-8"?>
<ds:datastoreItem xmlns:ds="http://schemas.openxmlformats.org/officeDocument/2006/customXml" ds:itemID="{7D2803BB-F767-45DD-A392-5FED77D002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7d4170-d84a-4ae9-9795-9b26b97eeb69"/>
    <ds:schemaRef ds:uri="9761d4fa-1198-400f-bcc2-2f908e89a3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OECD_English_white</Template>
  <TotalTime>602</TotalTime>
  <Words>2981</Words>
  <Application>Microsoft Office PowerPoint</Application>
  <PresentationFormat>Widescreen</PresentationFormat>
  <Paragraphs>493</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MS PGothic</vt:lpstr>
      <vt:lpstr>Arial</vt:lpstr>
      <vt:lpstr>Arial Narrow</vt:lpstr>
      <vt:lpstr>Calibri</vt:lpstr>
      <vt:lpstr>Georgia</vt:lpstr>
      <vt:lpstr>Helvetica 65 Medium</vt:lpstr>
      <vt:lpstr>Museo 500</vt:lpstr>
      <vt:lpstr>Wingdings</vt:lpstr>
      <vt:lpstr>OECD_English_white</vt:lpstr>
      <vt:lpstr>Metodologías para la planificación integrada y coherente del desarrollo sostenible</vt:lpstr>
      <vt:lpstr>1. Fundamentos para una integración coherente del desarrollo sostenible</vt:lpstr>
      <vt:lpstr>El Desarrollo Sostenible y el imperativo de la coherencia</vt:lpstr>
      <vt:lpstr>Coherencia de Políticas para el Desarrollo Sostenible</vt:lpstr>
      <vt:lpstr>Principales elementos para mejorar la coherencia</vt:lpstr>
      <vt:lpstr>2. ¿Cómo analizar las interacciones entre sectores?   ¿cómo analizar los impactos de las políticas en el desarrollo sostenible?</vt:lpstr>
      <vt:lpstr>Enfoques cualitativos para analizar interacciones entre sectores (un ejemplo)</vt:lpstr>
      <vt:lpstr>Interacciones entre las metas de los ODS</vt:lpstr>
      <vt:lpstr>PowerPoint Presentation</vt:lpstr>
      <vt:lpstr>Ejemplo: Holanda</vt:lpstr>
      <vt:lpstr>Mecanismos institucionales para promover la integración y la coherencia</vt:lpstr>
      <vt:lpstr>Mecanismos institucionales</vt:lpstr>
      <vt:lpstr>Los pilares de la CPDS en los países OCDE</vt:lpstr>
      <vt:lpstr>PowerPoint Presentation</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Metodologías para la planificación integrada y coherente del desarrollo sostenible</dc:title>
  <dc:creator>SORIA MORALES Ernesto, GOV/PCSD</dc:creator>
  <cp:lastModifiedBy>Octavio Mendoza</cp:lastModifiedBy>
  <cp:revision>55</cp:revision>
  <cp:lastPrinted>2019-03-12T16:10:22Z</cp:lastPrinted>
  <dcterms:created xsi:type="dcterms:W3CDTF">2019-03-11T16:30:04Z</dcterms:created>
  <dcterms:modified xsi:type="dcterms:W3CDTF">2019-05-15T21:02:11Z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0x01010051C133B389FC33488BD5937645F1CAA6</vt:lpwstr>
  </property>
</Properties>
</file>