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7" r:id="rId5"/>
    <p:sldId id="258" r:id="rId6"/>
    <p:sldId id="333" r:id="rId7"/>
    <p:sldId id="324" r:id="rId8"/>
    <p:sldId id="331" r:id="rId9"/>
    <p:sldId id="321" r:id="rId10"/>
    <p:sldId id="311" r:id="rId11"/>
    <p:sldId id="313" r:id="rId12"/>
    <p:sldId id="314" r:id="rId13"/>
    <p:sldId id="326" r:id="rId14"/>
    <p:sldId id="315" r:id="rId15"/>
    <p:sldId id="316" r:id="rId16"/>
    <p:sldId id="327" r:id="rId17"/>
    <p:sldId id="328" r:id="rId18"/>
    <p:sldId id="329" r:id="rId19"/>
    <p:sldId id="330" r:id="rId20"/>
    <p:sldId id="264" r:id="rId21"/>
    <p:sldId id="332" r:id="rId22"/>
    <p:sldId id="259" r:id="rId23"/>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8B0"/>
    <a:srgbClr val="175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65193-A6F9-43EC-A281-BC25D77D6379}" v="2" dt="2019-04-04T15:07:36.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te Garcia" userId="32115efd-fc71-4625-a367-8d190896d345" providerId="ADAL" clId="{8F565193-A6F9-43EC-A281-BC25D77D6379}"/>
    <pc:docChg chg="modSld">
      <pc:chgData name="Maite Garcia" userId="32115efd-fc71-4625-a367-8d190896d345" providerId="ADAL" clId="{8F565193-A6F9-43EC-A281-BC25D77D6379}" dt="2019-04-04T15:07:36.358" v="1" actId="571"/>
      <pc:docMkLst>
        <pc:docMk/>
      </pc:docMkLst>
      <pc:sldChg chg="addSp modSp">
        <pc:chgData name="Maite Garcia" userId="32115efd-fc71-4625-a367-8d190896d345" providerId="ADAL" clId="{8F565193-A6F9-43EC-A281-BC25D77D6379}" dt="2019-04-04T15:07:36.358" v="1" actId="571"/>
        <pc:sldMkLst>
          <pc:docMk/>
          <pc:sldMk cId="3127840805" sldId="331"/>
        </pc:sldMkLst>
        <pc:graphicFrameChg chg="add mod">
          <ac:chgData name="Maite Garcia" userId="32115efd-fc71-4625-a367-8d190896d345" providerId="ADAL" clId="{8F565193-A6F9-43EC-A281-BC25D77D6379}" dt="2019-04-04T15:07:36.358" v="1" actId="571"/>
          <ac:graphicFrameMkLst>
            <pc:docMk/>
            <pc:sldMk cId="3127840805" sldId="331"/>
            <ac:graphicFrameMk id="50" creationId="{F662D285-B5B6-496E-9F02-13D356150F5D}"/>
          </ac:graphicFrameMkLst>
        </pc:graphicFrameChg>
        <pc:picChg chg="add mod">
          <ac:chgData name="Maite Garcia" userId="32115efd-fc71-4625-a367-8d190896d345" providerId="ADAL" clId="{8F565193-A6F9-43EC-A281-BC25D77D6379}" dt="2019-04-04T15:07:36.358" v="1" actId="571"/>
          <ac:picMkLst>
            <pc:docMk/>
            <pc:sldMk cId="3127840805" sldId="331"/>
            <ac:picMk id="40" creationId="{5B9D9C8E-7923-4A08-B14B-42A55DBA4B79}"/>
          </ac:picMkLst>
        </pc:picChg>
        <pc:picChg chg="add mod">
          <ac:chgData name="Maite Garcia" userId="32115efd-fc71-4625-a367-8d190896d345" providerId="ADAL" clId="{8F565193-A6F9-43EC-A281-BC25D77D6379}" dt="2019-04-04T15:07:36.358" v="1" actId="571"/>
          <ac:picMkLst>
            <pc:docMk/>
            <pc:sldMk cId="3127840805" sldId="331"/>
            <ac:picMk id="41" creationId="{1525212B-B714-4FA8-825B-A361C5674E19}"/>
          </ac:picMkLst>
        </pc:picChg>
        <pc:picChg chg="add mod">
          <ac:chgData name="Maite Garcia" userId="32115efd-fc71-4625-a367-8d190896d345" providerId="ADAL" clId="{8F565193-A6F9-43EC-A281-BC25D77D6379}" dt="2019-04-04T15:07:36.358" v="1" actId="571"/>
          <ac:picMkLst>
            <pc:docMk/>
            <pc:sldMk cId="3127840805" sldId="331"/>
            <ac:picMk id="43" creationId="{DC8F91E3-E629-46F8-A971-40778C792AC8}"/>
          </ac:picMkLst>
        </pc:picChg>
        <pc:picChg chg="add mod">
          <ac:chgData name="Maite Garcia" userId="32115efd-fc71-4625-a367-8d190896d345" providerId="ADAL" clId="{8F565193-A6F9-43EC-A281-BC25D77D6379}" dt="2019-04-04T15:07:36.358" v="1" actId="571"/>
          <ac:picMkLst>
            <pc:docMk/>
            <pc:sldMk cId="3127840805" sldId="331"/>
            <ac:picMk id="45" creationId="{4064D5DC-D6D9-4AF2-A105-75C75CBF3423}"/>
          </ac:picMkLst>
        </pc:picChg>
        <pc:picChg chg="add mod">
          <ac:chgData name="Maite Garcia" userId="32115efd-fc71-4625-a367-8d190896d345" providerId="ADAL" clId="{8F565193-A6F9-43EC-A281-BC25D77D6379}" dt="2019-04-04T15:07:36.358" v="1" actId="571"/>
          <ac:picMkLst>
            <pc:docMk/>
            <pc:sldMk cId="3127840805" sldId="331"/>
            <ac:picMk id="46" creationId="{05DF035E-B12D-4EFC-A019-82E7DC73CE0D}"/>
          </ac:picMkLst>
        </pc:picChg>
        <pc:picChg chg="add mod">
          <ac:chgData name="Maite Garcia" userId="32115efd-fc71-4625-a367-8d190896d345" providerId="ADAL" clId="{8F565193-A6F9-43EC-A281-BC25D77D6379}" dt="2019-04-04T15:07:36.358" v="1" actId="571"/>
          <ac:picMkLst>
            <pc:docMk/>
            <pc:sldMk cId="3127840805" sldId="331"/>
            <ac:picMk id="47" creationId="{AC72A801-172D-404B-B84D-ADF94109FF1F}"/>
          </ac:picMkLst>
        </pc:picChg>
        <pc:picChg chg="add mod">
          <ac:chgData name="Maite Garcia" userId="32115efd-fc71-4625-a367-8d190896d345" providerId="ADAL" clId="{8F565193-A6F9-43EC-A281-BC25D77D6379}" dt="2019-04-04T15:07:36.358" v="1" actId="571"/>
          <ac:picMkLst>
            <pc:docMk/>
            <pc:sldMk cId="3127840805" sldId="331"/>
            <ac:picMk id="48" creationId="{74CDB241-12A4-40CD-96D0-E58CE3779456}"/>
          </ac:picMkLst>
        </pc:picChg>
        <pc:picChg chg="add mod">
          <ac:chgData name="Maite Garcia" userId="32115efd-fc71-4625-a367-8d190896d345" providerId="ADAL" clId="{8F565193-A6F9-43EC-A281-BC25D77D6379}" dt="2019-04-04T15:07:36.358" v="1" actId="571"/>
          <ac:picMkLst>
            <pc:docMk/>
            <pc:sldMk cId="3127840805" sldId="331"/>
            <ac:picMk id="49" creationId="{0F8EA805-111E-461C-8FE4-5182EF75812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dp.sharepoint.com/sites/pppdhi/Shared%20Documents/Acts.%20Plan%20trabajo/Alineaci&#243;n%20ODS%20Presupuestos/PPEF%202019/Docs%20an&#225;lisis/An&#225;lisisPEF2019Ene1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27A80"/>
            </a:soli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'PEF2019'!$L$1708:$L$1724</c:f>
              <c:numCache>
                <c:formatCode>0.00%</c:formatCode>
                <c:ptCount val="17"/>
                <c:pt idx="0">
                  <c:v>5.4054054054054057E-2</c:v>
                </c:pt>
                <c:pt idx="1">
                  <c:v>0.27027027027027029</c:v>
                </c:pt>
                <c:pt idx="2">
                  <c:v>2.0270270270270271E-2</c:v>
                </c:pt>
                <c:pt idx="3">
                  <c:v>9.45945945945946E-2</c:v>
                </c:pt>
                <c:pt idx="4">
                  <c:v>2.0270270270270271E-2</c:v>
                </c:pt>
                <c:pt idx="5">
                  <c:v>2.0270270270270271E-2</c:v>
                </c:pt>
                <c:pt idx="6">
                  <c:v>6.7567567567567571E-3</c:v>
                </c:pt>
                <c:pt idx="7">
                  <c:v>0.12162162162162163</c:v>
                </c:pt>
                <c:pt idx="8">
                  <c:v>3.3783783783783786E-2</c:v>
                </c:pt>
                <c:pt idx="9">
                  <c:v>2.0270270270270271E-2</c:v>
                </c:pt>
                <c:pt idx="10">
                  <c:v>0.10810810810810811</c:v>
                </c:pt>
                <c:pt idx="11">
                  <c:v>6.7567567567567571E-3</c:v>
                </c:pt>
                <c:pt idx="12">
                  <c:v>2.0270270270270271E-2</c:v>
                </c:pt>
                <c:pt idx="13">
                  <c:v>6.7567567567567571E-3</c:v>
                </c:pt>
                <c:pt idx="14">
                  <c:v>6.0810810810810814E-2</c:v>
                </c:pt>
                <c:pt idx="15">
                  <c:v>0.11486486486486487</c:v>
                </c:pt>
                <c:pt idx="16">
                  <c:v>2.0270270270270271E-2</c:v>
                </c:pt>
              </c:numCache>
            </c:numRef>
          </c:val>
          <c:extLst>
            <c:ext xmlns:c16="http://schemas.microsoft.com/office/drawing/2014/chart" uri="{C3380CC4-5D6E-409C-BE32-E72D297353CC}">
              <c16:uniqueId val="{00000000-A432-4101-AFCD-BF0921C98831}"/>
            </c:ext>
          </c:extLst>
        </c:ser>
        <c:dLbls>
          <c:showLegendKey val="0"/>
          <c:showVal val="0"/>
          <c:showCatName val="0"/>
          <c:showSerName val="0"/>
          <c:showPercent val="0"/>
          <c:showBubbleSize val="0"/>
        </c:dLbls>
        <c:gapWidth val="100"/>
        <c:overlap val="-24"/>
        <c:axId val="450882584"/>
        <c:axId val="459626928"/>
      </c:barChart>
      <c:catAx>
        <c:axId val="450882584"/>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j-lt"/>
                <a:ea typeface="+mn-ea"/>
                <a:cs typeface="+mn-cs"/>
              </a:defRPr>
            </a:pPr>
            <a:endParaRPr lang="es-MX"/>
          </a:p>
        </c:txPr>
        <c:crossAx val="459626928"/>
        <c:crosses val="autoZero"/>
        <c:auto val="1"/>
        <c:lblAlgn val="ctr"/>
        <c:lblOffset val="100"/>
        <c:noMultiLvlLbl val="0"/>
      </c:catAx>
      <c:valAx>
        <c:axId val="459626928"/>
        <c:scaling>
          <c:orientation val="minMax"/>
        </c:scaling>
        <c:delete val="1"/>
        <c:axPos val="l"/>
        <c:numFmt formatCode="0.00%" sourceLinked="1"/>
        <c:majorTickMark val="none"/>
        <c:minorTickMark val="none"/>
        <c:tickLblPos val="nextTo"/>
        <c:crossAx val="450882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24E5E-3E29-4B1B-8EE9-A515FA340CB4}"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s-MX"/>
        </a:p>
      </dgm:t>
    </dgm:pt>
    <dgm:pt modelId="{C7C81014-9B0A-43A1-A30F-9137C1CE9941}">
      <dgm:prSet phldrT="[Texto]" custT="1"/>
      <dgm:spPr/>
      <dgm:t>
        <a:bodyPr/>
        <a:lstStyle/>
        <a:p>
          <a:r>
            <a:rPr lang="es-ES" sz="1550" b="1" dirty="0">
              <a:latin typeface="+mj-lt"/>
            </a:rPr>
            <a:t>1. Trayectoria vigente</a:t>
          </a:r>
          <a:endParaRPr lang="es-MX" sz="1550" b="1" dirty="0">
            <a:latin typeface="+mj-lt"/>
          </a:endParaRPr>
        </a:p>
      </dgm:t>
    </dgm:pt>
    <dgm:pt modelId="{9BC063C2-E568-427E-97E7-3E47D51724C1}" type="parTrans" cxnId="{86DADDAB-CAA2-4B4A-8506-B430689A16DD}">
      <dgm:prSet/>
      <dgm:spPr/>
      <dgm:t>
        <a:bodyPr/>
        <a:lstStyle/>
        <a:p>
          <a:endParaRPr lang="es-MX"/>
        </a:p>
      </dgm:t>
    </dgm:pt>
    <dgm:pt modelId="{BDD1B786-87A7-414F-B321-5946F686DB57}" type="sibTrans" cxnId="{86DADDAB-CAA2-4B4A-8506-B430689A16DD}">
      <dgm:prSet/>
      <dgm:spPr/>
      <dgm:t>
        <a:bodyPr/>
        <a:lstStyle/>
        <a:p>
          <a:endParaRPr lang="es-MX"/>
        </a:p>
      </dgm:t>
    </dgm:pt>
    <dgm:pt modelId="{ADA77613-0C8C-4ED1-AE41-DD41260416D4}">
      <dgm:prSet phldrT="[Texto]" custT="1"/>
      <dgm:spPr/>
      <dgm:t>
        <a:bodyPr/>
        <a:lstStyle/>
        <a:p>
          <a:r>
            <a:rPr lang="es-ES" sz="1550" b="1" dirty="0">
              <a:latin typeface="+mj-lt"/>
            </a:rPr>
            <a:t>2. Desarrollo económico</a:t>
          </a:r>
          <a:endParaRPr lang="es-MX" sz="1550" b="1" dirty="0">
            <a:latin typeface="+mj-lt"/>
          </a:endParaRPr>
        </a:p>
      </dgm:t>
    </dgm:pt>
    <dgm:pt modelId="{DB773B80-B0AF-49DE-ABF5-B36274875B87}" type="parTrans" cxnId="{FD96566C-11F4-4084-AAFC-EB7F93AC58DF}">
      <dgm:prSet/>
      <dgm:spPr/>
      <dgm:t>
        <a:bodyPr/>
        <a:lstStyle/>
        <a:p>
          <a:endParaRPr lang="es-MX"/>
        </a:p>
      </dgm:t>
    </dgm:pt>
    <dgm:pt modelId="{A44958F5-F7FB-434F-B72F-CDB22941802A}" type="sibTrans" cxnId="{FD96566C-11F4-4084-AAFC-EB7F93AC58DF}">
      <dgm:prSet/>
      <dgm:spPr/>
      <dgm:t>
        <a:bodyPr/>
        <a:lstStyle/>
        <a:p>
          <a:endParaRPr lang="es-MX"/>
        </a:p>
      </dgm:t>
    </dgm:pt>
    <dgm:pt modelId="{735B8CAC-B4C1-4C80-9F46-CF940806CACC}">
      <dgm:prSet phldrT="[Texto]" custT="1"/>
      <dgm:spPr/>
      <dgm:t>
        <a:bodyPr/>
        <a:lstStyle/>
        <a:p>
          <a:r>
            <a:rPr lang="es-ES" sz="1550" b="1" dirty="0">
              <a:latin typeface="+mj-lt"/>
            </a:rPr>
            <a:t>3. Desarrollo social y educación</a:t>
          </a:r>
          <a:endParaRPr lang="es-MX" sz="1550" b="1" dirty="0">
            <a:latin typeface="+mj-lt"/>
          </a:endParaRPr>
        </a:p>
      </dgm:t>
    </dgm:pt>
    <dgm:pt modelId="{B835D86D-E1C6-4171-9AFD-135522CDC076}" type="parTrans" cxnId="{AFB97524-52CD-4666-99FB-058D84F06249}">
      <dgm:prSet/>
      <dgm:spPr/>
      <dgm:t>
        <a:bodyPr/>
        <a:lstStyle/>
        <a:p>
          <a:endParaRPr lang="es-MX"/>
        </a:p>
      </dgm:t>
    </dgm:pt>
    <dgm:pt modelId="{EDCF4618-1229-4CAF-9721-A865D6E20C16}" type="sibTrans" cxnId="{AFB97524-52CD-4666-99FB-058D84F06249}">
      <dgm:prSet/>
      <dgm:spPr/>
      <dgm:t>
        <a:bodyPr/>
        <a:lstStyle/>
        <a:p>
          <a:endParaRPr lang="es-MX"/>
        </a:p>
      </dgm:t>
    </dgm:pt>
    <dgm:pt modelId="{766C40A6-8548-4584-AD31-A9D290850B7E}">
      <dgm:prSet phldrT="[Texto]" custT="1"/>
      <dgm:spPr/>
      <dgm:t>
        <a:bodyPr/>
        <a:lstStyle/>
        <a:p>
          <a:r>
            <a:rPr lang="es-ES" sz="1550" b="1" dirty="0">
              <a:latin typeface="+mj-lt"/>
            </a:rPr>
            <a:t>4. Gobernanza</a:t>
          </a:r>
          <a:endParaRPr lang="es-MX" sz="1550" b="1" dirty="0">
            <a:latin typeface="+mj-lt"/>
          </a:endParaRPr>
        </a:p>
      </dgm:t>
    </dgm:pt>
    <dgm:pt modelId="{46ED31D2-40BB-4EA8-9157-D7F0C6B7C245}" type="parTrans" cxnId="{ED5F5C8B-8268-487C-AD7D-121BAA6CAC59}">
      <dgm:prSet/>
      <dgm:spPr/>
      <dgm:t>
        <a:bodyPr/>
        <a:lstStyle/>
        <a:p>
          <a:endParaRPr lang="es-MX"/>
        </a:p>
      </dgm:t>
    </dgm:pt>
    <dgm:pt modelId="{C57FAC2F-74C4-4993-8200-C4DC57E4C9FC}" type="sibTrans" cxnId="{ED5F5C8B-8268-487C-AD7D-121BAA6CAC59}">
      <dgm:prSet/>
      <dgm:spPr/>
      <dgm:t>
        <a:bodyPr/>
        <a:lstStyle/>
        <a:p>
          <a:endParaRPr lang="es-MX"/>
        </a:p>
      </dgm:t>
    </dgm:pt>
    <dgm:pt modelId="{5F5C56E9-C551-456E-AB2D-4308F77EA1C6}">
      <dgm:prSet custT="1"/>
      <dgm:spPr/>
      <dgm:t>
        <a:bodyPr/>
        <a:lstStyle/>
        <a:p>
          <a:r>
            <a:rPr lang="es-ES" sz="1550" b="1" dirty="0">
              <a:latin typeface="+mj-lt"/>
            </a:rPr>
            <a:t>5. Desarrollo integrado</a:t>
          </a:r>
          <a:endParaRPr lang="es-MX" sz="1550" b="1" dirty="0">
            <a:latin typeface="+mj-lt"/>
          </a:endParaRPr>
        </a:p>
      </dgm:t>
    </dgm:pt>
    <dgm:pt modelId="{909E57B3-5E82-4430-B40E-526B0743BDB5}" type="parTrans" cxnId="{D68D52A2-D259-493A-9BDC-14B941C74869}">
      <dgm:prSet/>
      <dgm:spPr/>
      <dgm:t>
        <a:bodyPr/>
        <a:lstStyle/>
        <a:p>
          <a:endParaRPr lang="es-MX"/>
        </a:p>
      </dgm:t>
    </dgm:pt>
    <dgm:pt modelId="{B877F4C9-E2A5-4631-A09C-3A452C25BB51}" type="sibTrans" cxnId="{D68D52A2-D259-493A-9BDC-14B941C74869}">
      <dgm:prSet/>
      <dgm:spPr/>
      <dgm:t>
        <a:bodyPr/>
        <a:lstStyle/>
        <a:p>
          <a:endParaRPr lang="es-MX"/>
        </a:p>
      </dgm:t>
    </dgm:pt>
    <dgm:pt modelId="{65EBDE10-DBBE-474C-89F4-7ACF5E345E9A}">
      <dgm:prSet custT="1"/>
      <dgm:spPr/>
      <dgm:t>
        <a:bodyPr/>
        <a:lstStyle/>
        <a:p>
          <a:r>
            <a:rPr lang="es-ES" sz="1400" dirty="0">
              <a:latin typeface="+mj-lt"/>
            </a:rPr>
            <a:t>Mujeres en el mercado laboral.</a:t>
          </a:r>
          <a:endParaRPr lang="es-MX" sz="1400" dirty="0">
            <a:latin typeface="+mj-lt"/>
          </a:endParaRPr>
        </a:p>
      </dgm:t>
    </dgm:pt>
    <dgm:pt modelId="{B4C69E0F-8972-42C2-B559-4FE144097A1C}" type="parTrans" cxnId="{8DAA5BC8-1D22-4FCD-A7F9-F2ADA30AB5BD}">
      <dgm:prSet/>
      <dgm:spPr/>
      <dgm:t>
        <a:bodyPr/>
        <a:lstStyle/>
        <a:p>
          <a:endParaRPr lang="es-MX"/>
        </a:p>
      </dgm:t>
    </dgm:pt>
    <dgm:pt modelId="{F305C7EB-795E-4C92-9CE2-ADEC09ED944F}" type="sibTrans" cxnId="{8DAA5BC8-1D22-4FCD-A7F9-F2ADA30AB5BD}">
      <dgm:prSet/>
      <dgm:spPr/>
      <dgm:t>
        <a:bodyPr/>
        <a:lstStyle/>
        <a:p>
          <a:endParaRPr lang="es-MX"/>
        </a:p>
      </dgm:t>
    </dgm:pt>
    <dgm:pt modelId="{0B856867-792F-4A1B-AF0E-1A1E489DF4B0}">
      <dgm:prSet custT="1"/>
      <dgm:spPr/>
      <dgm:t>
        <a:bodyPr/>
        <a:lstStyle/>
        <a:p>
          <a:r>
            <a:rPr lang="es-ES" sz="1400" dirty="0">
              <a:latin typeface="+mj-lt"/>
            </a:rPr>
            <a:t>Desempleo. </a:t>
          </a:r>
          <a:endParaRPr lang="es-MX" sz="1400" dirty="0">
            <a:latin typeface="+mj-lt"/>
          </a:endParaRPr>
        </a:p>
      </dgm:t>
    </dgm:pt>
    <dgm:pt modelId="{E5931243-E52A-44E8-B394-58AC1B9E4F4B}" type="parTrans" cxnId="{A542BFF4-334A-47B9-A282-C6098CE5BD1B}">
      <dgm:prSet/>
      <dgm:spPr/>
      <dgm:t>
        <a:bodyPr/>
        <a:lstStyle/>
        <a:p>
          <a:endParaRPr lang="es-MX"/>
        </a:p>
      </dgm:t>
    </dgm:pt>
    <dgm:pt modelId="{47CE9D65-F70D-4047-9581-0F6F6BC07DBC}" type="sibTrans" cxnId="{A542BFF4-334A-47B9-A282-C6098CE5BD1B}">
      <dgm:prSet/>
      <dgm:spPr/>
      <dgm:t>
        <a:bodyPr/>
        <a:lstStyle/>
        <a:p>
          <a:endParaRPr lang="es-MX"/>
        </a:p>
      </dgm:t>
    </dgm:pt>
    <dgm:pt modelId="{52A4C5D4-78C5-4F3C-88AD-559F5F753023}">
      <dgm:prSet custT="1"/>
      <dgm:spPr/>
      <dgm:t>
        <a:bodyPr/>
        <a:lstStyle/>
        <a:p>
          <a:r>
            <a:rPr lang="es-ES" sz="1400" dirty="0">
              <a:latin typeface="+mj-lt"/>
            </a:rPr>
            <a:t>Informalidad. </a:t>
          </a:r>
          <a:endParaRPr lang="es-MX" sz="1400" dirty="0">
            <a:latin typeface="+mj-lt"/>
          </a:endParaRPr>
        </a:p>
      </dgm:t>
    </dgm:pt>
    <dgm:pt modelId="{4CA8292B-D53A-4A4E-9644-3C1ED65C4F2B}" type="parTrans" cxnId="{70FC2ECC-B86B-451E-8883-ADF0AC00F378}">
      <dgm:prSet/>
      <dgm:spPr/>
      <dgm:t>
        <a:bodyPr/>
        <a:lstStyle/>
        <a:p>
          <a:endParaRPr lang="es-MX"/>
        </a:p>
      </dgm:t>
    </dgm:pt>
    <dgm:pt modelId="{ABDD6047-EBCD-485B-BAE2-37FA955775AD}" type="sibTrans" cxnId="{70FC2ECC-B86B-451E-8883-ADF0AC00F378}">
      <dgm:prSet/>
      <dgm:spPr/>
      <dgm:t>
        <a:bodyPr/>
        <a:lstStyle/>
        <a:p>
          <a:endParaRPr lang="es-MX"/>
        </a:p>
      </dgm:t>
    </dgm:pt>
    <dgm:pt modelId="{CD80A0BB-69B1-49AE-BD1B-8014BCF1802E}">
      <dgm:prSet custT="1"/>
      <dgm:spPr/>
      <dgm:t>
        <a:bodyPr/>
        <a:lstStyle/>
        <a:p>
          <a:r>
            <a:rPr lang="es-ES" sz="1400" dirty="0">
              <a:latin typeface="+mj-lt"/>
            </a:rPr>
            <a:t>Producción agrícola y energética.</a:t>
          </a:r>
          <a:endParaRPr lang="es-MX" sz="1400" dirty="0">
            <a:latin typeface="+mj-lt"/>
          </a:endParaRPr>
        </a:p>
      </dgm:t>
    </dgm:pt>
    <dgm:pt modelId="{C7D16CA6-00EC-4A02-BA04-480FC13CD3FC}" type="parTrans" cxnId="{0E81BFDE-206C-4451-B124-76950ACB8E85}">
      <dgm:prSet/>
      <dgm:spPr/>
      <dgm:t>
        <a:bodyPr/>
        <a:lstStyle/>
        <a:p>
          <a:endParaRPr lang="es-MX"/>
        </a:p>
      </dgm:t>
    </dgm:pt>
    <dgm:pt modelId="{EC632726-5B68-42A0-9334-4F0F3C3F2829}" type="sibTrans" cxnId="{0E81BFDE-206C-4451-B124-76950ACB8E85}">
      <dgm:prSet/>
      <dgm:spPr/>
      <dgm:t>
        <a:bodyPr/>
        <a:lstStyle/>
        <a:p>
          <a:endParaRPr lang="es-MX"/>
        </a:p>
      </dgm:t>
    </dgm:pt>
    <dgm:pt modelId="{0F9879B1-3461-44B4-941A-580D2F385A87}">
      <dgm:prSet custT="1"/>
      <dgm:spPr/>
      <dgm:t>
        <a:bodyPr/>
        <a:lstStyle/>
        <a:p>
          <a:r>
            <a:rPr lang="es-ES" sz="1400" dirty="0">
              <a:latin typeface="+mj-lt"/>
            </a:rPr>
            <a:t>Participación del sector privado.</a:t>
          </a:r>
          <a:endParaRPr lang="es-MX" sz="1400" dirty="0">
            <a:latin typeface="+mj-lt"/>
          </a:endParaRPr>
        </a:p>
      </dgm:t>
    </dgm:pt>
    <dgm:pt modelId="{0B636EF4-D5EE-48E7-963D-A61D16D5DCCB}" type="parTrans" cxnId="{990B5645-08E7-4C6D-9643-0EFCDB7F9947}">
      <dgm:prSet/>
      <dgm:spPr/>
      <dgm:t>
        <a:bodyPr/>
        <a:lstStyle/>
        <a:p>
          <a:endParaRPr lang="es-MX"/>
        </a:p>
      </dgm:t>
    </dgm:pt>
    <dgm:pt modelId="{DE43B075-4B38-473F-A4E4-88F8092CF9EC}" type="sibTrans" cxnId="{990B5645-08E7-4C6D-9643-0EFCDB7F9947}">
      <dgm:prSet/>
      <dgm:spPr/>
      <dgm:t>
        <a:bodyPr/>
        <a:lstStyle/>
        <a:p>
          <a:endParaRPr lang="es-MX"/>
        </a:p>
      </dgm:t>
    </dgm:pt>
    <dgm:pt modelId="{186AEAAD-1584-4123-9323-2C6BF240F39A}">
      <dgm:prSet custT="1"/>
      <dgm:spPr/>
      <dgm:t>
        <a:bodyPr/>
        <a:lstStyle/>
        <a:p>
          <a:r>
            <a:rPr lang="es-ES" sz="1400" dirty="0">
              <a:latin typeface="+mj-lt"/>
            </a:rPr>
            <a:t>Inversión extranjera.</a:t>
          </a:r>
          <a:endParaRPr lang="es-MX" sz="1400" dirty="0">
            <a:latin typeface="+mj-lt"/>
          </a:endParaRPr>
        </a:p>
      </dgm:t>
    </dgm:pt>
    <dgm:pt modelId="{41B7CB58-B5AD-43DF-A24D-1E760006AE9C}" type="parTrans" cxnId="{0A8070F6-5498-47EC-975C-E0C168805377}">
      <dgm:prSet/>
      <dgm:spPr/>
      <dgm:t>
        <a:bodyPr/>
        <a:lstStyle/>
        <a:p>
          <a:endParaRPr lang="es-MX"/>
        </a:p>
      </dgm:t>
    </dgm:pt>
    <dgm:pt modelId="{653CFF55-E2DA-4954-9B8B-A22A7563BDF4}" type="sibTrans" cxnId="{0A8070F6-5498-47EC-975C-E0C168805377}">
      <dgm:prSet/>
      <dgm:spPr/>
      <dgm:t>
        <a:bodyPr/>
        <a:lstStyle/>
        <a:p>
          <a:endParaRPr lang="es-MX"/>
        </a:p>
      </dgm:t>
    </dgm:pt>
    <dgm:pt modelId="{3F258D97-66F5-4830-B9BA-A652C76291BD}">
      <dgm:prSet phldrT="[Texto]" custT="1"/>
      <dgm:spPr/>
      <dgm:t>
        <a:bodyPr/>
        <a:lstStyle/>
        <a:p>
          <a:r>
            <a:rPr lang="es-ES" sz="1400" b="0" dirty="0">
              <a:latin typeface="+mj-lt"/>
            </a:rPr>
            <a:t>Es la ruta de desarrollo siguiendo la tendencia actual. </a:t>
          </a:r>
          <a:endParaRPr lang="es-MX" sz="1400" b="0" dirty="0">
            <a:latin typeface="+mj-lt"/>
          </a:endParaRPr>
        </a:p>
      </dgm:t>
    </dgm:pt>
    <dgm:pt modelId="{2C5750D4-D34D-426E-85FF-F00A5AA1FE33}" type="parTrans" cxnId="{3C38893B-8E88-4A0F-814C-27E40152FB42}">
      <dgm:prSet/>
      <dgm:spPr/>
      <dgm:t>
        <a:bodyPr/>
        <a:lstStyle/>
        <a:p>
          <a:endParaRPr lang="es-MX"/>
        </a:p>
      </dgm:t>
    </dgm:pt>
    <dgm:pt modelId="{220B4973-EEC6-4AE0-AFFC-70CBF39C052D}" type="sibTrans" cxnId="{3C38893B-8E88-4A0F-814C-27E40152FB42}">
      <dgm:prSet/>
      <dgm:spPr/>
      <dgm:t>
        <a:bodyPr/>
        <a:lstStyle/>
        <a:p>
          <a:endParaRPr lang="es-MX"/>
        </a:p>
      </dgm:t>
    </dgm:pt>
    <dgm:pt modelId="{0FDE0EBB-4E4A-4C95-AA81-0EF49E87E5BB}">
      <dgm:prSet phldrT="[Texto]" custT="1"/>
      <dgm:spPr/>
      <dgm:t>
        <a:bodyPr/>
        <a:lstStyle/>
        <a:p>
          <a:r>
            <a:rPr lang="es-ES" sz="1400" b="0" dirty="0">
              <a:latin typeface="+mj-lt"/>
            </a:rPr>
            <a:t>Tasas de graduación.</a:t>
          </a:r>
          <a:endParaRPr lang="es-MX" sz="1400" b="0" dirty="0">
            <a:latin typeface="+mj-lt"/>
          </a:endParaRPr>
        </a:p>
      </dgm:t>
    </dgm:pt>
    <dgm:pt modelId="{C331D2A2-4E0C-4144-AC2C-775D9BB097E9}" type="parTrans" cxnId="{7929E269-9518-406A-949A-26F890980784}">
      <dgm:prSet/>
      <dgm:spPr/>
      <dgm:t>
        <a:bodyPr/>
        <a:lstStyle/>
        <a:p>
          <a:endParaRPr lang="es-MX"/>
        </a:p>
      </dgm:t>
    </dgm:pt>
    <dgm:pt modelId="{BC0A2C85-0A01-4B64-A36A-EA31D91D8A5C}" type="sibTrans" cxnId="{7929E269-9518-406A-949A-26F890980784}">
      <dgm:prSet/>
      <dgm:spPr/>
      <dgm:t>
        <a:bodyPr/>
        <a:lstStyle/>
        <a:p>
          <a:endParaRPr lang="es-MX"/>
        </a:p>
      </dgm:t>
    </dgm:pt>
    <dgm:pt modelId="{79363A2F-3998-4ADF-9E47-8F445AF07DB2}">
      <dgm:prSet phldrT="[Texto]" custT="1"/>
      <dgm:spPr/>
      <dgm:t>
        <a:bodyPr/>
        <a:lstStyle/>
        <a:p>
          <a:r>
            <a:rPr lang="es-ES" sz="1400" b="0" dirty="0">
              <a:latin typeface="+mj-lt"/>
            </a:rPr>
            <a:t>Calidad educativa.</a:t>
          </a:r>
          <a:endParaRPr lang="es-MX" sz="1400" b="0" dirty="0">
            <a:latin typeface="+mj-lt"/>
          </a:endParaRPr>
        </a:p>
      </dgm:t>
    </dgm:pt>
    <dgm:pt modelId="{B9BF4940-346E-49E6-AB3B-78B62976B27B}" type="parTrans" cxnId="{0FEB00C3-9C1A-4583-80BB-3A6792A27E4D}">
      <dgm:prSet/>
      <dgm:spPr/>
      <dgm:t>
        <a:bodyPr/>
        <a:lstStyle/>
        <a:p>
          <a:endParaRPr lang="es-MX"/>
        </a:p>
      </dgm:t>
    </dgm:pt>
    <dgm:pt modelId="{F96633F6-2F00-48CD-AB54-9BA0D310AC00}" type="sibTrans" cxnId="{0FEB00C3-9C1A-4583-80BB-3A6792A27E4D}">
      <dgm:prSet/>
      <dgm:spPr/>
      <dgm:t>
        <a:bodyPr/>
        <a:lstStyle/>
        <a:p>
          <a:endParaRPr lang="es-MX"/>
        </a:p>
      </dgm:t>
    </dgm:pt>
    <dgm:pt modelId="{64724FAB-0CA8-497C-B279-BFB0771A72F4}">
      <dgm:prSet phldrT="[Texto]" custT="1"/>
      <dgm:spPr/>
      <dgm:t>
        <a:bodyPr/>
        <a:lstStyle/>
        <a:p>
          <a:r>
            <a:rPr lang="es-ES" sz="1400" b="0" dirty="0">
              <a:latin typeface="+mj-lt"/>
            </a:rPr>
            <a:t>Obesidad.</a:t>
          </a:r>
          <a:endParaRPr lang="es-MX" sz="1400" b="0" dirty="0">
            <a:latin typeface="+mj-lt"/>
          </a:endParaRPr>
        </a:p>
      </dgm:t>
    </dgm:pt>
    <dgm:pt modelId="{5961DF2F-1984-4F01-A967-8CDF6F1619A3}" type="parTrans" cxnId="{FEB0C442-9068-45C1-9641-09BB8F6583A7}">
      <dgm:prSet/>
      <dgm:spPr/>
      <dgm:t>
        <a:bodyPr/>
        <a:lstStyle/>
        <a:p>
          <a:endParaRPr lang="es-MX"/>
        </a:p>
      </dgm:t>
    </dgm:pt>
    <dgm:pt modelId="{AED3FC88-C2CA-4E93-96DD-587E2EE1C7B5}" type="sibTrans" cxnId="{FEB0C442-9068-45C1-9641-09BB8F6583A7}">
      <dgm:prSet/>
      <dgm:spPr/>
      <dgm:t>
        <a:bodyPr/>
        <a:lstStyle/>
        <a:p>
          <a:endParaRPr lang="es-MX"/>
        </a:p>
      </dgm:t>
    </dgm:pt>
    <dgm:pt modelId="{14524D52-E16C-4D1E-8282-CABCF7EDB5DC}">
      <dgm:prSet phldrT="[Texto]" custT="1"/>
      <dgm:spPr/>
      <dgm:t>
        <a:bodyPr/>
        <a:lstStyle/>
        <a:p>
          <a:r>
            <a:rPr lang="es-ES" sz="1400" b="0" dirty="0">
              <a:latin typeface="+mj-lt"/>
            </a:rPr>
            <a:t>Mortalidad</a:t>
          </a:r>
          <a:r>
            <a:rPr lang="es-ES" sz="1400" b="1" dirty="0">
              <a:latin typeface="+mj-lt"/>
            </a:rPr>
            <a:t>.</a:t>
          </a:r>
          <a:endParaRPr lang="es-MX" sz="1400" b="1" dirty="0">
            <a:latin typeface="+mj-lt"/>
          </a:endParaRPr>
        </a:p>
      </dgm:t>
    </dgm:pt>
    <dgm:pt modelId="{50A6D156-45D4-418D-8DAA-B3EEA553F526}" type="parTrans" cxnId="{1B982311-C319-4634-8AAA-7E66547D22B7}">
      <dgm:prSet/>
      <dgm:spPr/>
      <dgm:t>
        <a:bodyPr/>
        <a:lstStyle/>
        <a:p>
          <a:endParaRPr lang="es-MX"/>
        </a:p>
      </dgm:t>
    </dgm:pt>
    <dgm:pt modelId="{77CED1E5-CA48-4802-8374-7E8BCEB9092B}" type="sibTrans" cxnId="{1B982311-C319-4634-8AAA-7E66547D22B7}">
      <dgm:prSet/>
      <dgm:spPr/>
      <dgm:t>
        <a:bodyPr/>
        <a:lstStyle/>
        <a:p>
          <a:endParaRPr lang="es-MX"/>
        </a:p>
      </dgm:t>
    </dgm:pt>
    <dgm:pt modelId="{9D7FCEB8-4AA6-437F-B4D8-7EA62E1DF360}">
      <dgm:prSet phldrT="[Texto]" custT="1"/>
      <dgm:spPr/>
      <dgm:t>
        <a:bodyPr/>
        <a:lstStyle/>
        <a:p>
          <a:r>
            <a:rPr lang="es-ES" sz="1400" b="0" dirty="0">
              <a:latin typeface="+mj-lt"/>
            </a:rPr>
            <a:t>Índice de corrupción.</a:t>
          </a:r>
          <a:endParaRPr lang="es-MX" sz="1400" b="0" dirty="0">
            <a:latin typeface="+mj-lt"/>
          </a:endParaRPr>
        </a:p>
      </dgm:t>
    </dgm:pt>
    <dgm:pt modelId="{8FBAFDCB-2AF1-4A4B-A546-9DC7AA85CA30}" type="parTrans" cxnId="{A02D2E29-88EA-4EDC-BEC0-9CCC4CCAD66C}">
      <dgm:prSet/>
      <dgm:spPr/>
      <dgm:t>
        <a:bodyPr/>
        <a:lstStyle/>
        <a:p>
          <a:endParaRPr lang="es-MX"/>
        </a:p>
      </dgm:t>
    </dgm:pt>
    <dgm:pt modelId="{0A414682-9672-431C-8114-D7D7E80A4968}" type="sibTrans" cxnId="{A02D2E29-88EA-4EDC-BEC0-9CCC4CCAD66C}">
      <dgm:prSet/>
      <dgm:spPr/>
      <dgm:t>
        <a:bodyPr/>
        <a:lstStyle/>
        <a:p>
          <a:endParaRPr lang="es-MX"/>
        </a:p>
      </dgm:t>
    </dgm:pt>
    <dgm:pt modelId="{F9A05BE2-4311-422C-81FA-1A24EEDA6EEE}">
      <dgm:prSet phldrT="[Texto]" custT="1"/>
      <dgm:spPr/>
      <dgm:t>
        <a:bodyPr/>
        <a:lstStyle/>
        <a:p>
          <a:r>
            <a:rPr lang="es-ES" sz="1400" b="0" dirty="0">
              <a:latin typeface="+mj-lt"/>
            </a:rPr>
            <a:t>Efectividad gubernamental.</a:t>
          </a:r>
          <a:endParaRPr lang="es-MX" sz="1400" b="0" dirty="0">
            <a:latin typeface="+mj-lt"/>
          </a:endParaRPr>
        </a:p>
      </dgm:t>
    </dgm:pt>
    <dgm:pt modelId="{866657CE-2E4B-4F80-93B9-A101F3B5B358}" type="parTrans" cxnId="{267F62E8-CA35-4C86-9576-9C7D7EF25193}">
      <dgm:prSet/>
      <dgm:spPr/>
      <dgm:t>
        <a:bodyPr/>
        <a:lstStyle/>
        <a:p>
          <a:endParaRPr lang="es-MX"/>
        </a:p>
      </dgm:t>
    </dgm:pt>
    <dgm:pt modelId="{58A61A12-E948-4DFA-A89F-72CC329EDF66}" type="sibTrans" cxnId="{267F62E8-CA35-4C86-9576-9C7D7EF25193}">
      <dgm:prSet/>
      <dgm:spPr/>
      <dgm:t>
        <a:bodyPr/>
        <a:lstStyle/>
        <a:p>
          <a:endParaRPr lang="es-MX"/>
        </a:p>
      </dgm:t>
    </dgm:pt>
    <dgm:pt modelId="{5FD5C8C4-7717-40F3-913F-1D0678DFB844}">
      <dgm:prSet phldrT="[Texto]" custT="1"/>
      <dgm:spPr/>
      <dgm:t>
        <a:bodyPr/>
        <a:lstStyle/>
        <a:p>
          <a:r>
            <a:rPr lang="es-ES" sz="1400" b="0" dirty="0">
              <a:latin typeface="+mj-lt"/>
            </a:rPr>
            <a:t>Empoderamiento de las mujeres.</a:t>
          </a:r>
          <a:endParaRPr lang="es-MX" sz="1400" b="0" dirty="0">
            <a:latin typeface="+mj-lt"/>
          </a:endParaRPr>
        </a:p>
      </dgm:t>
    </dgm:pt>
    <dgm:pt modelId="{D88E4E5C-91BC-4C9F-93A5-784CCEDCABE3}" type="parTrans" cxnId="{F3C95523-76B7-40BA-B2EE-19B11D87B455}">
      <dgm:prSet/>
      <dgm:spPr/>
      <dgm:t>
        <a:bodyPr/>
        <a:lstStyle/>
        <a:p>
          <a:endParaRPr lang="es-MX"/>
        </a:p>
      </dgm:t>
    </dgm:pt>
    <dgm:pt modelId="{0FE0DAAB-1C35-43D2-907A-B160C399A35E}" type="sibTrans" cxnId="{F3C95523-76B7-40BA-B2EE-19B11D87B455}">
      <dgm:prSet/>
      <dgm:spPr/>
      <dgm:t>
        <a:bodyPr/>
        <a:lstStyle/>
        <a:p>
          <a:endParaRPr lang="es-MX"/>
        </a:p>
      </dgm:t>
    </dgm:pt>
    <dgm:pt modelId="{75A29CE1-C459-4A21-A445-854D865B422E}">
      <dgm:prSet phldrT="[Texto]" custT="1"/>
      <dgm:spPr/>
      <dgm:t>
        <a:bodyPr/>
        <a:lstStyle/>
        <a:p>
          <a:r>
            <a:rPr lang="es-ES" sz="1400" b="0" dirty="0">
              <a:latin typeface="+mj-lt"/>
            </a:rPr>
            <a:t>Tasas de homicidios</a:t>
          </a:r>
          <a:r>
            <a:rPr lang="es-ES" sz="1400" b="1" dirty="0">
              <a:latin typeface="+mj-lt"/>
            </a:rPr>
            <a:t>.</a:t>
          </a:r>
          <a:endParaRPr lang="es-MX" sz="1400" b="1" dirty="0">
            <a:latin typeface="+mj-lt"/>
          </a:endParaRPr>
        </a:p>
      </dgm:t>
    </dgm:pt>
    <dgm:pt modelId="{EAA63986-3B22-40DA-9CBE-7AFE4F8E5129}" type="parTrans" cxnId="{C5D426D2-84DC-4D8F-9D38-0EF8DC6BD0D8}">
      <dgm:prSet/>
      <dgm:spPr/>
      <dgm:t>
        <a:bodyPr/>
        <a:lstStyle/>
        <a:p>
          <a:endParaRPr lang="es-MX"/>
        </a:p>
      </dgm:t>
    </dgm:pt>
    <dgm:pt modelId="{9FBC35B1-EF58-42C4-BCE2-6270E971CA55}" type="sibTrans" cxnId="{C5D426D2-84DC-4D8F-9D38-0EF8DC6BD0D8}">
      <dgm:prSet/>
      <dgm:spPr/>
      <dgm:t>
        <a:bodyPr/>
        <a:lstStyle/>
        <a:p>
          <a:endParaRPr lang="es-MX"/>
        </a:p>
      </dgm:t>
    </dgm:pt>
    <dgm:pt modelId="{5AB335F7-9C8F-4926-AB99-0216ACDD785A}">
      <dgm:prSet custT="1"/>
      <dgm:spPr/>
      <dgm:t>
        <a:bodyPr/>
        <a:lstStyle/>
        <a:p>
          <a:r>
            <a:rPr lang="es-ES" sz="1400" b="0" dirty="0">
              <a:latin typeface="+mj-lt"/>
            </a:rPr>
            <a:t>Combinación de los escenarios 2, 3 y 4.</a:t>
          </a:r>
          <a:endParaRPr lang="es-MX" sz="1400" b="0" dirty="0">
            <a:latin typeface="+mj-lt"/>
          </a:endParaRPr>
        </a:p>
      </dgm:t>
    </dgm:pt>
    <dgm:pt modelId="{95E9CD01-E570-469B-80BA-6619D3E0DE4D}" type="parTrans" cxnId="{E3C19CE5-A29A-4A7E-B624-DE81ECFFFEF8}">
      <dgm:prSet/>
      <dgm:spPr/>
      <dgm:t>
        <a:bodyPr/>
        <a:lstStyle/>
        <a:p>
          <a:endParaRPr lang="es-MX"/>
        </a:p>
      </dgm:t>
    </dgm:pt>
    <dgm:pt modelId="{4D8AC8CE-983D-4E84-8874-9EA7AC125D40}" type="sibTrans" cxnId="{E3C19CE5-A29A-4A7E-B624-DE81ECFFFEF8}">
      <dgm:prSet/>
      <dgm:spPr/>
      <dgm:t>
        <a:bodyPr/>
        <a:lstStyle/>
        <a:p>
          <a:endParaRPr lang="es-MX"/>
        </a:p>
      </dgm:t>
    </dgm:pt>
    <dgm:pt modelId="{D579EBA5-098B-46EF-B879-E551EB575E12}" type="pres">
      <dgm:prSet presAssocID="{13A24E5E-3E29-4B1B-8EE9-A515FA340CB4}" presName="Name0" presStyleCnt="0">
        <dgm:presLayoutVars>
          <dgm:dir/>
          <dgm:animLvl val="lvl"/>
          <dgm:resizeHandles val="exact"/>
        </dgm:presLayoutVars>
      </dgm:prSet>
      <dgm:spPr/>
    </dgm:pt>
    <dgm:pt modelId="{4CE1C1AF-6988-45ED-BE90-2B91557E731D}" type="pres">
      <dgm:prSet presAssocID="{C7C81014-9B0A-43A1-A30F-9137C1CE9941}" presName="composite" presStyleCnt="0"/>
      <dgm:spPr/>
    </dgm:pt>
    <dgm:pt modelId="{2CCC8EBB-0AF2-4F97-805C-81650B1FE1F5}" type="pres">
      <dgm:prSet presAssocID="{C7C81014-9B0A-43A1-A30F-9137C1CE9941}" presName="parTx" presStyleLbl="alignNode1" presStyleIdx="0" presStyleCnt="5">
        <dgm:presLayoutVars>
          <dgm:chMax val="0"/>
          <dgm:chPref val="0"/>
          <dgm:bulletEnabled val="1"/>
        </dgm:presLayoutVars>
      </dgm:prSet>
      <dgm:spPr/>
    </dgm:pt>
    <dgm:pt modelId="{80FE90FA-435D-4D40-BB26-579055D1CF2E}" type="pres">
      <dgm:prSet presAssocID="{C7C81014-9B0A-43A1-A30F-9137C1CE9941}" presName="desTx" presStyleLbl="alignAccFollowNode1" presStyleIdx="0" presStyleCnt="5">
        <dgm:presLayoutVars>
          <dgm:bulletEnabled val="1"/>
        </dgm:presLayoutVars>
      </dgm:prSet>
      <dgm:spPr/>
    </dgm:pt>
    <dgm:pt modelId="{3FCAF923-920A-43AB-B017-67999F03DC2F}" type="pres">
      <dgm:prSet presAssocID="{BDD1B786-87A7-414F-B321-5946F686DB57}" presName="space" presStyleCnt="0"/>
      <dgm:spPr/>
    </dgm:pt>
    <dgm:pt modelId="{2986CCCE-6509-41D6-B853-A5D6FE80E86F}" type="pres">
      <dgm:prSet presAssocID="{ADA77613-0C8C-4ED1-AE41-DD41260416D4}" presName="composite" presStyleCnt="0"/>
      <dgm:spPr/>
    </dgm:pt>
    <dgm:pt modelId="{4F47DFE8-1392-4E1A-84A4-5682759DD1BF}" type="pres">
      <dgm:prSet presAssocID="{ADA77613-0C8C-4ED1-AE41-DD41260416D4}" presName="parTx" presStyleLbl="alignNode1" presStyleIdx="1" presStyleCnt="5">
        <dgm:presLayoutVars>
          <dgm:chMax val="0"/>
          <dgm:chPref val="0"/>
          <dgm:bulletEnabled val="1"/>
        </dgm:presLayoutVars>
      </dgm:prSet>
      <dgm:spPr/>
    </dgm:pt>
    <dgm:pt modelId="{758A87F7-7F26-45D2-82C9-A21F8F2EC191}" type="pres">
      <dgm:prSet presAssocID="{ADA77613-0C8C-4ED1-AE41-DD41260416D4}" presName="desTx" presStyleLbl="alignAccFollowNode1" presStyleIdx="1" presStyleCnt="5">
        <dgm:presLayoutVars>
          <dgm:bulletEnabled val="1"/>
        </dgm:presLayoutVars>
      </dgm:prSet>
      <dgm:spPr/>
    </dgm:pt>
    <dgm:pt modelId="{84829815-2AC4-4143-B93F-0ED03C8123FC}" type="pres">
      <dgm:prSet presAssocID="{A44958F5-F7FB-434F-B72F-CDB22941802A}" presName="space" presStyleCnt="0"/>
      <dgm:spPr/>
    </dgm:pt>
    <dgm:pt modelId="{B2DCF122-8360-41A5-8290-9169788ACEE4}" type="pres">
      <dgm:prSet presAssocID="{735B8CAC-B4C1-4C80-9F46-CF940806CACC}" presName="composite" presStyleCnt="0"/>
      <dgm:spPr/>
    </dgm:pt>
    <dgm:pt modelId="{53FAF831-31BE-458F-B134-07C9D405F5D4}" type="pres">
      <dgm:prSet presAssocID="{735B8CAC-B4C1-4C80-9F46-CF940806CACC}" presName="parTx" presStyleLbl="alignNode1" presStyleIdx="2" presStyleCnt="5">
        <dgm:presLayoutVars>
          <dgm:chMax val="0"/>
          <dgm:chPref val="0"/>
          <dgm:bulletEnabled val="1"/>
        </dgm:presLayoutVars>
      </dgm:prSet>
      <dgm:spPr/>
    </dgm:pt>
    <dgm:pt modelId="{15C92545-D331-44F8-BC07-3696736F0E88}" type="pres">
      <dgm:prSet presAssocID="{735B8CAC-B4C1-4C80-9F46-CF940806CACC}" presName="desTx" presStyleLbl="alignAccFollowNode1" presStyleIdx="2" presStyleCnt="5">
        <dgm:presLayoutVars>
          <dgm:bulletEnabled val="1"/>
        </dgm:presLayoutVars>
      </dgm:prSet>
      <dgm:spPr/>
    </dgm:pt>
    <dgm:pt modelId="{1C350881-F9DE-4AA8-A55A-2EE32CD8DD94}" type="pres">
      <dgm:prSet presAssocID="{EDCF4618-1229-4CAF-9721-A865D6E20C16}" presName="space" presStyleCnt="0"/>
      <dgm:spPr/>
    </dgm:pt>
    <dgm:pt modelId="{C8E1F917-8FFD-48F4-95B6-D51E88B0A613}" type="pres">
      <dgm:prSet presAssocID="{766C40A6-8548-4584-AD31-A9D290850B7E}" presName="composite" presStyleCnt="0"/>
      <dgm:spPr/>
    </dgm:pt>
    <dgm:pt modelId="{F76903CC-9639-4DE6-822E-805D975C98AA}" type="pres">
      <dgm:prSet presAssocID="{766C40A6-8548-4584-AD31-A9D290850B7E}" presName="parTx" presStyleLbl="alignNode1" presStyleIdx="3" presStyleCnt="5">
        <dgm:presLayoutVars>
          <dgm:chMax val="0"/>
          <dgm:chPref val="0"/>
          <dgm:bulletEnabled val="1"/>
        </dgm:presLayoutVars>
      </dgm:prSet>
      <dgm:spPr/>
    </dgm:pt>
    <dgm:pt modelId="{FB2BDD67-42F1-4487-BA34-889771B51AF1}" type="pres">
      <dgm:prSet presAssocID="{766C40A6-8548-4584-AD31-A9D290850B7E}" presName="desTx" presStyleLbl="alignAccFollowNode1" presStyleIdx="3" presStyleCnt="5">
        <dgm:presLayoutVars>
          <dgm:bulletEnabled val="1"/>
        </dgm:presLayoutVars>
      </dgm:prSet>
      <dgm:spPr/>
    </dgm:pt>
    <dgm:pt modelId="{149F419F-E503-457C-ABC1-DCE063C4D4BA}" type="pres">
      <dgm:prSet presAssocID="{C57FAC2F-74C4-4993-8200-C4DC57E4C9FC}" presName="space" presStyleCnt="0"/>
      <dgm:spPr/>
    </dgm:pt>
    <dgm:pt modelId="{B77FEF5D-BF1B-453B-B924-5E8214B8C1B9}" type="pres">
      <dgm:prSet presAssocID="{5F5C56E9-C551-456E-AB2D-4308F77EA1C6}" presName="composite" presStyleCnt="0"/>
      <dgm:spPr/>
    </dgm:pt>
    <dgm:pt modelId="{44CB012F-9761-45D9-BB3C-3DDCA09149A3}" type="pres">
      <dgm:prSet presAssocID="{5F5C56E9-C551-456E-AB2D-4308F77EA1C6}" presName="parTx" presStyleLbl="alignNode1" presStyleIdx="4" presStyleCnt="5">
        <dgm:presLayoutVars>
          <dgm:chMax val="0"/>
          <dgm:chPref val="0"/>
          <dgm:bulletEnabled val="1"/>
        </dgm:presLayoutVars>
      </dgm:prSet>
      <dgm:spPr/>
    </dgm:pt>
    <dgm:pt modelId="{A9DC3A42-0887-459B-87AD-8071B246232C}" type="pres">
      <dgm:prSet presAssocID="{5F5C56E9-C551-456E-AB2D-4308F77EA1C6}" presName="desTx" presStyleLbl="alignAccFollowNode1" presStyleIdx="4" presStyleCnt="5">
        <dgm:presLayoutVars>
          <dgm:bulletEnabled val="1"/>
        </dgm:presLayoutVars>
      </dgm:prSet>
      <dgm:spPr/>
    </dgm:pt>
  </dgm:ptLst>
  <dgm:cxnLst>
    <dgm:cxn modelId="{C18BB001-A00A-4729-A3A5-E9C1B0BEB104}" type="presOf" srcId="{79363A2F-3998-4ADF-9E47-8F445AF07DB2}" destId="{15C92545-D331-44F8-BC07-3696736F0E88}" srcOrd="0" destOrd="1" presId="urn:microsoft.com/office/officeart/2005/8/layout/hList1"/>
    <dgm:cxn modelId="{F7068807-530A-4824-8FDD-14C8C8EE298E}" type="presOf" srcId="{186AEAAD-1584-4123-9323-2C6BF240F39A}" destId="{758A87F7-7F26-45D2-82C9-A21F8F2EC191}" srcOrd="0" destOrd="5" presId="urn:microsoft.com/office/officeart/2005/8/layout/hList1"/>
    <dgm:cxn modelId="{11B8F009-4604-45CD-8FC8-24DEEFE80C38}" type="presOf" srcId="{C7C81014-9B0A-43A1-A30F-9137C1CE9941}" destId="{2CCC8EBB-0AF2-4F97-805C-81650B1FE1F5}" srcOrd="0" destOrd="0" presId="urn:microsoft.com/office/officeart/2005/8/layout/hList1"/>
    <dgm:cxn modelId="{1B982311-C319-4634-8AAA-7E66547D22B7}" srcId="{735B8CAC-B4C1-4C80-9F46-CF940806CACC}" destId="{14524D52-E16C-4D1E-8282-CABCF7EDB5DC}" srcOrd="3" destOrd="0" parTransId="{50A6D156-45D4-418D-8DAA-B3EEA553F526}" sibTransId="{77CED1E5-CA48-4802-8374-7E8BCEB9092B}"/>
    <dgm:cxn modelId="{7D465E1A-3090-4CFC-A70E-D879C9ACE821}" type="presOf" srcId="{75A29CE1-C459-4A21-A445-854D865B422E}" destId="{FB2BDD67-42F1-4487-BA34-889771B51AF1}" srcOrd="0" destOrd="3" presId="urn:microsoft.com/office/officeart/2005/8/layout/hList1"/>
    <dgm:cxn modelId="{F3C95523-76B7-40BA-B2EE-19B11D87B455}" srcId="{766C40A6-8548-4584-AD31-A9D290850B7E}" destId="{5FD5C8C4-7717-40F3-913F-1D0678DFB844}" srcOrd="2" destOrd="0" parTransId="{D88E4E5C-91BC-4C9F-93A5-784CCEDCABE3}" sibTransId="{0FE0DAAB-1C35-43D2-907A-B160C399A35E}"/>
    <dgm:cxn modelId="{AFB97524-52CD-4666-99FB-058D84F06249}" srcId="{13A24E5E-3E29-4B1B-8EE9-A515FA340CB4}" destId="{735B8CAC-B4C1-4C80-9F46-CF940806CACC}" srcOrd="2" destOrd="0" parTransId="{B835D86D-E1C6-4171-9AFD-135522CDC076}" sibTransId="{EDCF4618-1229-4CAF-9721-A865D6E20C16}"/>
    <dgm:cxn modelId="{A02D2E29-88EA-4EDC-BEC0-9CCC4CCAD66C}" srcId="{766C40A6-8548-4584-AD31-A9D290850B7E}" destId="{9D7FCEB8-4AA6-437F-B4D8-7EA62E1DF360}" srcOrd="0" destOrd="0" parTransId="{8FBAFDCB-2AF1-4A4B-A546-9DC7AA85CA30}" sibTransId="{0A414682-9672-431C-8114-D7D7E80A4968}"/>
    <dgm:cxn modelId="{0218CE2D-B4B3-45B2-8193-69915E51F8AC}" type="presOf" srcId="{64724FAB-0CA8-497C-B279-BFB0771A72F4}" destId="{15C92545-D331-44F8-BC07-3696736F0E88}" srcOrd="0" destOrd="2" presId="urn:microsoft.com/office/officeart/2005/8/layout/hList1"/>
    <dgm:cxn modelId="{89CFE534-EF88-421F-BDBD-6DBDF6CF547A}" type="presOf" srcId="{5AB335F7-9C8F-4926-AB99-0216ACDD785A}" destId="{A9DC3A42-0887-459B-87AD-8071B246232C}" srcOrd="0" destOrd="0" presId="urn:microsoft.com/office/officeart/2005/8/layout/hList1"/>
    <dgm:cxn modelId="{3C38893B-8E88-4A0F-814C-27E40152FB42}" srcId="{C7C81014-9B0A-43A1-A30F-9137C1CE9941}" destId="{3F258D97-66F5-4830-B9BA-A652C76291BD}" srcOrd="0" destOrd="0" parTransId="{2C5750D4-D34D-426E-85FF-F00A5AA1FE33}" sibTransId="{220B4973-EEC6-4AE0-AFFC-70CBF39C052D}"/>
    <dgm:cxn modelId="{FEB0C442-9068-45C1-9641-09BB8F6583A7}" srcId="{735B8CAC-B4C1-4C80-9F46-CF940806CACC}" destId="{64724FAB-0CA8-497C-B279-BFB0771A72F4}" srcOrd="2" destOrd="0" parTransId="{5961DF2F-1984-4F01-A967-8CDF6F1619A3}" sibTransId="{AED3FC88-C2CA-4E93-96DD-587E2EE1C7B5}"/>
    <dgm:cxn modelId="{990B5645-08E7-4C6D-9643-0EFCDB7F9947}" srcId="{ADA77613-0C8C-4ED1-AE41-DD41260416D4}" destId="{0F9879B1-3461-44B4-941A-580D2F385A87}" srcOrd="4" destOrd="0" parTransId="{0B636EF4-D5EE-48E7-963D-A61D16D5DCCB}" sibTransId="{DE43B075-4B38-473F-A4E4-88F8092CF9EC}"/>
    <dgm:cxn modelId="{9F80AB45-32C6-4211-B2F4-D0E5DFF02E20}" type="presOf" srcId="{14524D52-E16C-4D1E-8282-CABCF7EDB5DC}" destId="{15C92545-D331-44F8-BC07-3696736F0E88}" srcOrd="0" destOrd="3" presId="urn:microsoft.com/office/officeart/2005/8/layout/hList1"/>
    <dgm:cxn modelId="{09819B48-B1E2-4ADB-BDF6-CE6AC97E46BD}" type="presOf" srcId="{735B8CAC-B4C1-4C80-9F46-CF940806CACC}" destId="{53FAF831-31BE-458F-B134-07C9D405F5D4}" srcOrd="0" destOrd="0" presId="urn:microsoft.com/office/officeart/2005/8/layout/hList1"/>
    <dgm:cxn modelId="{7929E269-9518-406A-949A-26F890980784}" srcId="{735B8CAC-B4C1-4C80-9F46-CF940806CACC}" destId="{0FDE0EBB-4E4A-4C95-AA81-0EF49E87E5BB}" srcOrd="0" destOrd="0" parTransId="{C331D2A2-4E0C-4144-AC2C-775D9BB097E9}" sibTransId="{BC0A2C85-0A01-4B64-A36A-EA31D91D8A5C}"/>
    <dgm:cxn modelId="{3FA74A4A-2068-466C-B790-E9AAA834B0F5}" type="presOf" srcId="{ADA77613-0C8C-4ED1-AE41-DD41260416D4}" destId="{4F47DFE8-1392-4E1A-84A4-5682759DD1BF}" srcOrd="0" destOrd="0" presId="urn:microsoft.com/office/officeart/2005/8/layout/hList1"/>
    <dgm:cxn modelId="{FD96566C-11F4-4084-AAFC-EB7F93AC58DF}" srcId="{13A24E5E-3E29-4B1B-8EE9-A515FA340CB4}" destId="{ADA77613-0C8C-4ED1-AE41-DD41260416D4}" srcOrd="1" destOrd="0" parTransId="{DB773B80-B0AF-49DE-ABF5-B36274875B87}" sibTransId="{A44958F5-F7FB-434F-B72F-CDB22941802A}"/>
    <dgm:cxn modelId="{74B45550-FD7B-450D-B7B7-4DDA764EF5BE}" type="presOf" srcId="{5FD5C8C4-7717-40F3-913F-1D0678DFB844}" destId="{FB2BDD67-42F1-4487-BA34-889771B51AF1}" srcOrd="0" destOrd="2" presId="urn:microsoft.com/office/officeart/2005/8/layout/hList1"/>
    <dgm:cxn modelId="{D00C4A72-CAC6-4F3B-939C-40051DA40BD8}" type="presOf" srcId="{9D7FCEB8-4AA6-437F-B4D8-7EA62E1DF360}" destId="{FB2BDD67-42F1-4487-BA34-889771B51AF1}" srcOrd="0" destOrd="0" presId="urn:microsoft.com/office/officeart/2005/8/layout/hList1"/>
    <dgm:cxn modelId="{CEBE3355-0576-4815-A7A3-62E9506BEEE7}" type="presOf" srcId="{5F5C56E9-C551-456E-AB2D-4308F77EA1C6}" destId="{44CB012F-9761-45D9-BB3C-3DDCA09149A3}" srcOrd="0" destOrd="0" presId="urn:microsoft.com/office/officeart/2005/8/layout/hList1"/>
    <dgm:cxn modelId="{42023959-3FE1-48AB-95D0-05B709EA2DB3}" type="presOf" srcId="{3F258D97-66F5-4830-B9BA-A652C76291BD}" destId="{80FE90FA-435D-4D40-BB26-579055D1CF2E}" srcOrd="0" destOrd="0" presId="urn:microsoft.com/office/officeart/2005/8/layout/hList1"/>
    <dgm:cxn modelId="{33A4F389-E3B7-4514-AA76-B2799C96122F}" type="presOf" srcId="{52A4C5D4-78C5-4F3C-88AD-559F5F753023}" destId="{758A87F7-7F26-45D2-82C9-A21F8F2EC191}" srcOrd="0" destOrd="2" presId="urn:microsoft.com/office/officeart/2005/8/layout/hList1"/>
    <dgm:cxn modelId="{ED5F5C8B-8268-487C-AD7D-121BAA6CAC59}" srcId="{13A24E5E-3E29-4B1B-8EE9-A515FA340CB4}" destId="{766C40A6-8548-4584-AD31-A9D290850B7E}" srcOrd="3" destOrd="0" parTransId="{46ED31D2-40BB-4EA8-9157-D7F0C6B7C245}" sibTransId="{C57FAC2F-74C4-4993-8200-C4DC57E4C9FC}"/>
    <dgm:cxn modelId="{7325CF8B-0CF6-4A89-9296-266F15EA100E}" type="presOf" srcId="{766C40A6-8548-4584-AD31-A9D290850B7E}" destId="{F76903CC-9639-4DE6-822E-805D975C98AA}" srcOrd="0" destOrd="0" presId="urn:microsoft.com/office/officeart/2005/8/layout/hList1"/>
    <dgm:cxn modelId="{220E288F-E5C1-4710-A7F7-20F89923E64B}" type="presOf" srcId="{0B856867-792F-4A1B-AF0E-1A1E489DF4B0}" destId="{758A87F7-7F26-45D2-82C9-A21F8F2EC191}" srcOrd="0" destOrd="1" presId="urn:microsoft.com/office/officeart/2005/8/layout/hList1"/>
    <dgm:cxn modelId="{A70B1A96-A946-405E-99C9-4E7C1FBC54E8}" type="presOf" srcId="{13A24E5E-3E29-4B1B-8EE9-A515FA340CB4}" destId="{D579EBA5-098B-46EF-B879-E551EB575E12}" srcOrd="0" destOrd="0" presId="urn:microsoft.com/office/officeart/2005/8/layout/hList1"/>
    <dgm:cxn modelId="{B1B3949F-9AEA-442E-B2D3-1107E64F7A26}" type="presOf" srcId="{65EBDE10-DBBE-474C-89F4-7ACF5E345E9A}" destId="{758A87F7-7F26-45D2-82C9-A21F8F2EC191}" srcOrd="0" destOrd="0" presId="urn:microsoft.com/office/officeart/2005/8/layout/hList1"/>
    <dgm:cxn modelId="{D68D52A2-D259-493A-9BDC-14B941C74869}" srcId="{13A24E5E-3E29-4B1B-8EE9-A515FA340CB4}" destId="{5F5C56E9-C551-456E-AB2D-4308F77EA1C6}" srcOrd="4" destOrd="0" parTransId="{909E57B3-5E82-4430-B40E-526B0743BDB5}" sibTransId="{B877F4C9-E2A5-4631-A09C-3A452C25BB51}"/>
    <dgm:cxn modelId="{86DADDAB-CAA2-4B4A-8506-B430689A16DD}" srcId="{13A24E5E-3E29-4B1B-8EE9-A515FA340CB4}" destId="{C7C81014-9B0A-43A1-A30F-9137C1CE9941}" srcOrd="0" destOrd="0" parTransId="{9BC063C2-E568-427E-97E7-3E47D51724C1}" sibTransId="{BDD1B786-87A7-414F-B321-5946F686DB57}"/>
    <dgm:cxn modelId="{464DFEB5-A33E-44F2-B45C-207CB3445551}" type="presOf" srcId="{CD80A0BB-69B1-49AE-BD1B-8014BCF1802E}" destId="{758A87F7-7F26-45D2-82C9-A21F8F2EC191}" srcOrd="0" destOrd="3" presId="urn:microsoft.com/office/officeart/2005/8/layout/hList1"/>
    <dgm:cxn modelId="{5A4181B6-57A6-4F3B-9A33-FFAEAC3C1F8D}" type="presOf" srcId="{0F9879B1-3461-44B4-941A-580D2F385A87}" destId="{758A87F7-7F26-45D2-82C9-A21F8F2EC191}" srcOrd="0" destOrd="4" presId="urn:microsoft.com/office/officeart/2005/8/layout/hList1"/>
    <dgm:cxn modelId="{0FEB00C3-9C1A-4583-80BB-3A6792A27E4D}" srcId="{735B8CAC-B4C1-4C80-9F46-CF940806CACC}" destId="{79363A2F-3998-4ADF-9E47-8F445AF07DB2}" srcOrd="1" destOrd="0" parTransId="{B9BF4940-346E-49E6-AB3B-78B62976B27B}" sibTransId="{F96633F6-2F00-48CD-AB54-9BA0D310AC00}"/>
    <dgm:cxn modelId="{8DAA5BC8-1D22-4FCD-A7F9-F2ADA30AB5BD}" srcId="{ADA77613-0C8C-4ED1-AE41-DD41260416D4}" destId="{65EBDE10-DBBE-474C-89F4-7ACF5E345E9A}" srcOrd="0" destOrd="0" parTransId="{B4C69E0F-8972-42C2-B559-4FE144097A1C}" sibTransId="{F305C7EB-795E-4C92-9CE2-ADEC09ED944F}"/>
    <dgm:cxn modelId="{70FC2ECC-B86B-451E-8883-ADF0AC00F378}" srcId="{ADA77613-0C8C-4ED1-AE41-DD41260416D4}" destId="{52A4C5D4-78C5-4F3C-88AD-559F5F753023}" srcOrd="2" destOrd="0" parTransId="{4CA8292B-D53A-4A4E-9644-3C1ED65C4F2B}" sibTransId="{ABDD6047-EBCD-485B-BAE2-37FA955775AD}"/>
    <dgm:cxn modelId="{C5D426D2-84DC-4D8F-9D38-0EF8DC6BD0D8}" srcId="{766C40A6-8548-4584-AD31-A9D290850B7E}" destId="{75A29CE1-C459-4A21-A445-854D865B422E}" srcOrd="3" destOrd="0" parTransId="{EAA63986-3B22-40DA-9CBE-7AFE4F8E5129}" sibTransId="{9FBC35B1-EF58-42C4-BCE2-6270E971CA55}"/>
    <dgm:cxn modelId="{0E81BFDE-206C-4451-B124-76950ACB8E85}" srcId="{ADA77613-0C8C-4ED1-AE41-DD41260416D4}" destId="{CD80A0BB-69B1-49AE-BD1B-8014BCF1802E}" srcOrd="3" destOrd="0" parTransId="{C7D16CA6-00EC-4A02-BA04-480FC13CD3FC}" sibTransId="{EC632726-5B68-42A0-9334-4F0F3C3F2829}"/>
    <dgm:cxn modelId="{451649E4-0CB3-40CA-99CF-92D91D4603B2}" type="presOf" srcId="{F9A05BE2-4311-422C-81FA-1A24EEDA6EEE}" destId="{FB2BDD67-42F1-4487-BA34-889771B51AF1}" srcOrd="0" destOrd="1" presId="urn:microsoft.com/office/officeart/2005/8/layout/hList1"/>
    <dgm:cxn modelId="{E3C19CE5-A29A-4A7E-B624-DE81ECFFFEF8}" srcId="{5F5C56E9-C551-456E-AB2D-4308F77EA1C6}" destId="{5AB335F7-9C8F-4926-AB99-0216ACDD785A}" srcOrd="0" destOrd="0" parTransId="{95E9CD01-E570-469B-80BA-6619D3E0DE4D}" sibTransId="{4D8AC8CE-983D-4E84-8874-9EA7AC125D40}"/>
    <dgm:cxn modelId="{267F62E8-CA35-4C86-9576-9C7D7EF25193}" srcId="{766C40A6-8548-4584-AD31-A9D290850B7E}" destId="{F9A05BE2-4311-422C-81FA-1A24EEDA6EEE}" srcOrd="1" destOrd="0" parTransId="{866657CE-2E4B-4F80-93B9-A101F3B5B358}" sibTransId="{58A61A12-E948-4DFA-A89F-72CC329EDF66}"/>
    <dgm:cxn modelId="{1FAD6BEC-AA16-4247-A1FE-A2AF4DD5FD76}" type="presOf" srcId="{0FDE0EBB-4E4A-4C95-AA81-0EF49E87E5BB}" destId="{15C92545-D331-44F8-BC07-3696736F0E88}" srcOrd="0" destOrd="0" presId="urn:microsoft.com/office/officeart/2005/8/layout/hList1"/>
    <dgm:cxn modelId="{A542BFF4-334A-47B9-A282-C6098CE5BD1B}" srcId="{ADA77613-0C8C-4ED1-AE41-DD41260416D4}" destId="{0B856867-792F-4A1B-AF0E-1A1E489DF4B0}" srcOrd="1" destOrd="0" parTransId="{E5931243-E52A-44E8-B394-58AC1B9E4F4B}" sibTransId="{47CE9D65-F70D-4047-9581-0F6F6BC07DBC}"/>
    <dgm:cxn modelId="{0A8070F6-5498-47EC-975C-E0C168805377}" srcId="{ADA77613-0C8C-4ED1-AE41-DD41260416D4}" destId="{186AEAAD-1584-4123-9323-2C6BF240F39A}" srcOrd="5" destOrd="0" parTransId="{41B7CB58-B5AD-43DF-A24D-1E760006AE9C}" sibTransId="{653CFF55-E2DA-4954-9B8B-A22A7563BDF4}"/>
    <dgm:cxn modelId="{A3256B9C-341C-4093-9227-AA586BB04B7D}" type="presParOf" srcId="{D579EBA5-098B-46EF-B879-E551EB575E12}" destId="{4CE1C1AF-6988-45ED-BE90-2B91557E731D}" srcOrd="0" destOrd="0" presId="urn:microsoft.com/office/officeart/2005/8/layout/hList1"/>
    <dgm:cxn modelId="{66FC70B2-4C5F-4B91-9BEA-005141883C18}" type="presParOf" srcId="{4CE1C1AF-6988-45ED-BE90-2B91557E731D}" destId="{2CCC8EBB-0AF2-4F97-805C-81650B1FE1F5}" srcOrd="0" destOrd="0" presId="urn:microsoft.com/office/officeart/2005/8/layout/hList1"/>
    <dgm:cxn modelId="{138CEF42-8FC7-4EB9-B313-E6D9A1DEC86D}" type="presParOf" srcId="{4CE1C1AF-6988-45ED-BE90-2B91557E731D}" destId="{80FE90FA-435D-4D40-BB26-579055D1CF2E}" srcOrd="1" destOrd="0" presId="urn:microsoft.com/office/officeart/2005/8/layout/hList1"/>
    <dgm:cxn modelId="{96A8CB3F-2C17-49A5-8F2C-E9914995CC1A}" type="presParOf" srcId="{D579EBA5-098B-46EF-B879-E551EB575E12}" destId="{3FCAF923-920A-43AB-B017-67999F03DC2F}" srcOrd="1" destOrd="0" presId="urn:microsoft.com/office/officeart/2005/8/layout/hList1"/>
    <dgm:cxn modelId="{2A06519E-CB2C-4A05-92FD-CEB7E2CE8F31}" type="presParOf" srcId="{D579EBA5-098B-46EF-B879-E551EB575E12}" destId="{2986CCCE-6509-41D6-B853-A5D6FE80E86F}" srcOrd="2" destOrd="0" presId="urn:microsoft.com/office/officeart/2005/8/layout/hList1"/>
    <dgm:cxn modelId="{2E307BD6-2E94-4975-98D3-250A27161377}" type="presParOf" srcId="{2986CCCE-6509-41D6-B853-A5D6FE80E86F}" destId="{4F47DFE8-1392-4E1A-84A4-5682759DD1BF}" srcOrd="0" destOrd="0" presId="urn:microsoft.com/office/officeart/2005/8/layout/hList1"/>
    <dgm:cxn modelId="{E9FBDC8E-66B9-404F-965A-B33BC5D6436D}" type="presParOf" srcId="{2986CCCE-6509-41D6-B853-A5D6FE80E86F}" destId="{758A87F7-7F26-45D2-82C9-A21F8F2EC191}" srcOrd="1" destOrd="0" presId="urn:microsoft.com/office/officeart/2005/8/layout/hList1"/>
    <dgm:cxn modelId="{0C715366-7CE1-4482-9302-B3203BC9FA69}" type="presParOf" srcId="{D579EBA5-098B-46EF-B879-E551EB575E12}" destId="{84829815-2AC4-4143-B93F-0ED03C8123FC}" srcOrd="3" destOrd="0" presId="urn:microsoft.com/office/officeart/2005/8/layout/hList1"/>
    <dgm:cxn modelId="{D2BA830F-5864-42B4-8220-DA519D9BF6DE}" type="presParOf" srcId="{D579EBA5-098B-46EF-B879-E551EB575E12}" destId="{B2DCF122-8360-41A5-8290-9169788ACEE4}" srcOrd="4" destOrd="0" presId="urn:microsoft.com/office/officeart/2005/8/layout/hList1"/>
    <dgm:cxn modelId="{06D34B38-68B6-491E-BD0C-66921DA48EF2}" type="presParOf" srcId="{B2DCF122-8360-41A5-8290-9169788ACEE4}" destId="{53FAF831-31BE-458F-B134-07C9D405F5D4}" srcOrd="0" destOrd="0" presId="urn:microsoft.com/office/officeart/2005/8/layout/hList1"/>
    <dgm:cxn modelId="{D55DFE5E-E644-4B20-8060-BA218DC156EB}" type="presParOf" srcId="{B2DCF122-8360-41A5-8290-9169788ACEE4}" destId="{15C92545-D331-44F8-BC07-3696736F0E88}" srcOrd="1" destOrd="0" presId="urn:microsoft.com/office/officeart/2005/8/layout/hList1"/>
    <dgm:cxn modelId="{0DB36751-1845-4F6E-949D-A19ABFB16059}" type="presParOf" srcId="{D579EBA5-098B-46EF-B879-E551EB575E12}" destId="{1C350881-F9DE-4AA8-A55A-2EE32CD8DD94}" srcOrd="5" destOrd="0" presId="urn:microsoft.com/office/officeart/2005/8/layout/hList1"/>
    <dgm:cxn modelId="{48C4D091-F5B9-427D-8683-C0456262BB15}" type="presParOf" srcId="{D579EBA5-098B-46EF-B879-E551EB575E12}" destId="{C8E1F917-8FFD-48F4-95B6-D51E88B0A613}" srcOrd="6" destOrd="0" presId="urn:microsoft.com/office/officeart/2005/8/layout/hList1"/>
    <dgm:cxn modelId="{9A34561F-45AE-4EAF-80B3-8423ECB6EA87}" type="presParOf" srcId="{C8E1F917-8FFD-48F4-95B6-D51E88B0A613}" destId="{F76903CC-9639-4DE6-822E-805D975C98AA}" srcOrd="0" destOrd="0" presId="urn:microsoft.com/office/officeart/2005/8/layout/hList1"/>
    <dgm:cxn modelId="{0C3B2A5C-B6DE-4E9C-95FA-6395094668E8}" type="presParOf" srcId="{C8E1F917-8FFD-48F4-95B6-D51E88B0A613}" destId="{FB2BDD67-42F1-4487-BA34-889771B51AF1}" srcOrd="1" destOrd="0" presId="urn:microsoft.com/office/officeart/2005/8/layout/hList1"/>
    <dgm:cxn modelId="{72AAAE14-D0A8-48D0-9540-297E2FC181DE}" type="presParOf" srcId="{D579EBA5-098B-46EF-B879-E551EB575E12}" destId="{149F419F-E503-457C-ABC1-DCE063C4D4BA}" srcOrd="7" destOrd="0" presId="urn:microsoft.com/office/officeart/2005/8/layout/hList1"/>
    <dgm:cxn modelId="{2D70AD8E-D87F-4E65-9132-4324F42A9F46}" type="presParOf" srcId="{D579EBA5-098B-46EF-B879-E551EB575E12}" destId="{B77FEF5D-BF1B-453B-B924-5E8214B8C1B9}" srcOrd="8" destOrd="0" presId="urn:microsoft.com/office/officeart/2005/8/layout/hList1"/>
    <dgm:cxn modelId="{E28DE34D-778C-4A6C-8693-AD18985FEA68}" type="presParOf" srcId="{B77FEF5D-BF1B-453B-B924-5E8214B8C1B9}" destId="{44CB012F-9761-45D9-BB3C-3DDCA09149A3}" srcOrd="0" destOrd="0" presId="urn:microsoft.com/office/officeart/2005/8/layout/hList1"/>
    <dgm:cxn modelId="{7196D077-AF68-4538-8665-C9BF9A60CC65}" type="presParOf" srcId="{B77FEF5D-BF1B-453B-B924-5E8214B8C1B9}" destId="{A9DC3A42-0887-459B-87AD-8071B246232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C8EBB-0AF2-4F97-805C-81650B1FE1F5}">
      <dsp:nvSpPr>
        <dsp:cNvPr id="0" name=""/>
        <dsp:cNvSpPr/>
      </dsp:nvSpPr>
      <dsp:spPr>
        <a:xfrm>
          <a:off x="4875" y="4421"/>
          <a:ext cx="1869080" cy="74763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688975">
            <a:lnSpc>
              <a:spcPct val="90000"/>
            </a:lnSpc>
            <a:spcBef>
              <a:spcPct val="0"/>
            </a:spcBef>
            <a:spcAft>
              <a:spcPct val="35000"/>
            </a:spcAft>
            <a:buNone/>
          </a:pPr>
          <a:r>
            <a:rPr lang="es-ES" sz="1550" b="1" kern="1200" dirty="0">
              <a:latin typeface="+mj-lt"/>
            </a:rPr>
            <a:t>1. Trayectoria vigente</a:t>
          </a:r>
          <a:endParaRPr lang="es-MX" sz="1550" b="1" kern="1200" dirty="0">
            <a:latin typeface="+mj-lt"/>
          </a:endParaRPr>
        </a:p>
      </dsp:txBody>
      <dsp:txXfrm>
        <a:off x="4875" y="4421"/>
        <a:ext cx="1869080" cy="747632"/>
      </dsp:txXfrm>
    </dsp:sp>
    <dsp:sp modelId="{80FE90FA-435D-4D40-BB26-579055D1CF2E}">
      <dsp:nvSpPr>
        <dsp:cNvPr id="0" name=""/>
        <dsp:cNvSpPr/>
      </dsp:nvSpPr>
      <dsp:spPr>
        <a:xfrm>
          <a:off x="4875" y="752054"/>
          <a:ext cx="1869080" cy="215208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b="0" kern="1200" dirty="0">
              <a:latin typeface="+mj-lt"/>
            </a:rPr>
            <a:t>Es la ruta de desarrollo siguiendo la tendencia actual. </a:t>
          </a:r>
          <a:endParaRPr lang="es-MX" sz="1400" b="0" kern="1200" dirty="0">
            <a:latin typeface="+mj-lt"/>
          </a:endParaRPr>
        </a:p>
      </dsp:txBody>
      <dsp:txXfrm>
        <a:off x="4875" y="752054"/>
        <a:ext cx="1869080" cy="2152080"/>
      </dsp:txXfrm>
    </dsp:sp>
    <dsp:sp modelId="{4F47DFE8-1392-4E1A-84A4-5682759DD1BF}">
      <dsp:nvSpPr>
        <dsp:cNvPr id="0" name=""/>
        <dsp:cNvSpPr/>
      </dsp:nvSpPr>
      <dsp:spPr>
        <a:xfrm>
          <a:off x="2135627" y="4421"/>
          <a:ext cx="1869080" cy="74763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688975">
            <a:lnSpc>
              <a:spcPct val="90000"/>
            </a:lnSpc>
            <a:spcBef>
              <a:spcPct val="0"/>
            </a:spcBef>
            <a:spcAft>
              <a:spcPct val="35000"/>
            </a:spcAft>
            <a:buNone/>
          </a:pPr>
          <a:r>
            <a:rPr lang="es-ES" sz="1550" b="1" kern="1200" dirty="0">
              <a:latin typeface="+mj-lt"/>
            </a:rPr>
            <a:t>2. Desarrollo económico</a:t>
          </a:r>
          <a:endParaRPr lang="es-MX" sz="1550" b="1" kern="1200" dirty="0">
            <a:latin typeface="+mj-lt"/>
          </a:endParaRPr>
        </a:p>
      </dsp:txBody>
      <dsp:txXfrm>
        <a:off x="2135627" y="4421"/>
        <a:ext cx="1869080" cy="747632"/>
      </dsp:txXfrm>
    </dsp:sp>
    <dsp:sp modelId="{758A87F7-7F26-45D2-82C9-A21F8F2EC191}">
      <dsp:nvSpPr>
        <dsp:cNvPr id="0" name=""/>
        <dsp:cNvSpPr/>
      </dsp:nvSpPr>
      <dsp:spPr>
        <a:xfrm>
          <a:off x="2135627" y="752054"/>
          <a:ext cx="1869080" cy="215208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a:latin typeface="+mj-lt"/>
            </a:rPr>
            <a:t>Mujeres en el mercado laboral.</a:t>
          </a:r>
          <a:endParaRPr lang="es-MX" sz="1400" kern="1200" dirty="0">
            <a:latin typeface="+mj-lt"/>
          </a:endParaRPr>
        </a:p>
        <a:p>
          <a:pPr marL="114300" lvl="1" indent="-114300" algn="l" defTabSz="622300">
            <a:lnSpc>
              <a:spcPct val="90000"/>
            </a:lnSpc>
            <a:spcBef>
              <a:spcPct val="0"/>
            </a:spcBef>
            <a:spcAft>
              <a:spcPct val="15000"/>
            </a:spcAft>
            <a:buChar char="•"/>
          </a:pPr>
          <a:r>
            <a:rPr lang="es-ES" sz="1400" kern="1200" dirty="0">
              <a:latin typeface="+mj-lt"/>
            </a:rPr>
            <a:t>Desempleo. </a:t>
          </a:r>
          <a:endParaRPr lang="es-MX" sz="1400" kern="1200" dirty="0">
            <a:latin typeface="+mj-lt"/>
          </a:endParaRPr>
        </a:p>
        <a:p>
          <a:pPr marL="114300" lvl="1" indent="-114300" algn="l" defTabSz="622300">
            <a:lnSpc>
              <a:spcPct val="90000"/>
            </a:lnSpc>
            <a:spcBef>
              <a:spcPct val="0"/>
            </a:spcBef>
            <a:spcAft>
              <a:spcPct val="15000"/>
            </a:spcAft>
            <a:buChar char="•"/>
          </a:pPr>
          <a:r>
            <a:rPr lang="es-ES" sz="1400" kern="1200" dirty="0">
              <a:latin typeface="+mj-lt"/>
            </a:rPr>
            <a:t>Informalidad. </a:t>
          </a:r>
          <a:endParaRPr lang="es-MX" sz="1400" kern="1200" dirty="0">
            <a:latin typeface="+mj-lt"/>
          </a:endParaRPr>
        </a:p>
        <a:p>
          <a:pPr marL="114300" lvl="1" indent="-114300" algn="l" defTabSz="622300">
            <a:lnSpc>
              <a:spcPct val="90000"/>
            </a:lnSpc>
            <a:spcBef>
              <a:spcPct val="0"/>
            </a:spcBef>
            <a:spcAft>
              <a:spcPct val="15000"/>
            </a:spcAft>
            <a:buChar char="•"/>
          </a:pPr>
          <a:r>
            <a:rPr lang="es-ES" sz="1400" kern="1200" dirty="0">
              <a:latin typeface="+mj-lt"/>
            </a:rPr>
            <a:t>Producción agrícola y energética.</a:t>
          </a:r>
          <a:endParaRPr lang="es-MX" sz="1400" kern="1200" dirty="0">
            <a:latin typeface="+mj-lt"/>
          </a:endParaRPr>
        </a:p>
        <a:p>
          <a:pPr marL="114300" lvl="1" indent="-114300" algn="l" defTabSz="622300">
            <a:lnSpc>
              <a:spcPct val="90000"/>
            </a:lnSpc>
            <a:spcBef>
              <a:spcPct val="0"/>
            </a:spcBef>
            <a:spcAft>
              <a:spcPct val="15000"/>
            </a:spcAft>
            <a:buChar char="•"/>
          </a:pPr>
          <a:r>
            <a:rPr lang="es-ES" sz="1400" kern="1200" dirty="0">
              <a:latin typeface="+mj-lt"/>
            </a:rPr>
            <a:t>Participación del sector privado.</a:t>
          </a:r>
          <a:endParaRPr lang="es-MX" sz="1400" kern="1200" dirty="0">
            <a:latin typeface="+mj-lt"/>
          </a:endParaRPr>
        </a:p>
        <a:p>
          <a:pPr marL="114300" lvl="1" indent="-114300" algn="l" defTabSz="622300">
            <a:lnSpc>
              <a:spcPct val="90000"/>
            </a:lnSpc>
            <a:spcBef>
              <a:spcPct val="0"/>
            </a:spcBef>
            <a:spcAft>
              <a:spcPct val="15000"/>
            </a:spcAft>
            <a:buChar char="•"/>
          </a:pPr>
          <a:r>
            <a:rPr lang="es-ES" sz="1400" kern="1200" dirty="0">
              <a:latin typeface="+mj-lt"/>
            </a:rPr>
            <a:t>Inversión extranjera.</a:t>
          </a:r>
          <a:endParaRPr lang="es-MX" sz="1400" kern="1200" dirty="0">
            <a:latin typeface="+mj-lt"/>
          </a:endParaRPr>
        </a:p>
      </dsp:txBody>
      <dsp:txXfrm>
        <a:off x="2135627" y="752054"/>
        <a:ext cx="1869080" cy="2152080"/>
      </dsp:txXfrm>
    </dsp:sp>
    <dsp:sp modelId="{53FAF831-31BE-458F-B134-07C9D405F5D4}">
      <dsp:nvSpPr>
        <dsp:cNvPr id="0" name=""/>
        <dsp:cNvSpPr/>
      </dsp:nvSpPr>
      <dsp:spPr>
        <a:xfrm>
          <a:off x="4266379" y="4421"/>
          <a:ext cx="1869080" cy="74763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688975">
            <a:lnSpc>
              <a:spcPct val="90000"/>
            </a:lnSpc>
            <a:spcBef>
              <a:spcPct val="0"/>
            </a:spcBef>
            <a:spcAft>
              <a:spcPct val="35000"/>
            </a:spcAft>
            <a:buNone/>
          </a:pPr>
          <a:r>
            <a:rPr lang="es-ES" sz="1550" b="1" kern="1200" dirty="0">
              <a:latin typeface="+mj-lt"/>
            </a:rPr>
            <a:t>3. Desarrollo social y educación</a:t>
          </a:r>
          <a:endParaRPr lang="es-MX" sz="1550" b="1" kern="1200" dirty="0">
            <a:latin typeface="+mj-lt"/>
          </a:endParaRPr>
        </a:p>
      </dsp:txBody>
      <dsp:txXfrm>
        <a:off x="4266379" y="4421"/>
        <a:ext cx="1869080" cy="747632"/>
      </dsp:txXfrm>
    </dsp:sp>
    <dsp:sp modelId="{15C92545-D331-44F8-BC07-3696736F0E88}">
      <dsp:nvSpPr>
        <dsp:cNvPr id="0" name=""/>
        <dsp:cNvSpPr/>
      </dsp:nvSpPr>
      <dsp:spPr>
        <a:xfrm>
          <a:off x="4266379" y="752054"/>
          <a:ext cx="1869080" cy="215208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b="0" kern="1200" dirty="0">
              <a:latin typeface="+mj-lt"/>
            </a:rPr>
            <a:t>Tasas de graduación.</a:t>
          </a:r>
          <a:endParaRPr lang="es-MX" sz="1400" b="0" kern="1200" dirty="0">
            <a:latin typeface="+mj-lt"/>
          </a:endParaRPr>
        </a:p>
        <a:p>
          <a:pPr marL="114300" lvl="1" indent="-114300" algn="l" defTabSz="622300">
            <a:lnSpc>
              <a:spcPct val="90000"/>
            </a:lnSpc>
            <a:spcBef>
              <a:spcPct val="0"/>
            </a:spcBef>
            <a:spcAft>
              <a:spcPct val="15000"/>
            </a:spcAft>
            <a:buChar char="•"/>
          </a:pPr>
          <a:r>
            <a:rPr lang="es-ES" sz="1400" b="0" kern="1200" dirty="0">
              <a:latin typeface="+mj-lt"/>
            </a:rPr>
            <a:t>Calidad educativa.</a:t>
          </a:r>
          <a:endParaRPr lang="es-MX" sz="1400" b="0" kern="1200" dirty="0">
            <a:latin typeface="+mj-lt"/>
          </a:endParaRPr>
        </a:p>
        <a:p>
          <a:pPr marL="114300" lvl="1" indent="-114300" algn="l" defTabSz="622300">
            <a:lnSpc>
              <a:spcPct val="90000"/>
            </a:lnSpc>
            <a:spcBef>
              <a:spcPct val="0"/>
            </a:spcBef>
            <a:spcAft>
              <a:spcPct val="15000"/>
            </a:spcAft>
            <a:buChar char="•"/>
          </a:pPr>
          <a:r>
            <a:rPr lang="es-ES" sz="1400" b="0" kern="1200" dirty="0">
              <a:latin typeface="+mj-lt"/>
            </a:rPr>
            <a:t>Obesidad.</a:t>
          </a:r>
          <a:endParaRPr lang="es-MX" sz="1400" b="0" kern="1200" dirty="0">
            <a:latin typeface="+mj-lt"/>
          </a:endParaRPr>
        </a:p>
        <a:p>
          <a:pPr marL="114300" lvl="1" indent="-114300" algn="l" defTabSz="622300">
            <a:lnSpc>
              <a:spcPct val="90000"/>
            </a:lnSpc>
            <a:spcBef>
              <a:spcPct val="0"/>
            </a:spcBef>
            <a:spcAft>
              <a:spcPct val="15000"/>
            </a:spcAft>
            <a:buChar char="•"/>
          </a:pPr>
          <a:r>
            <a:rPr lang="es-ES" sz="1400" b="0" kern="1200" dirty="0">
              <a:latin typeface="+mj-lt"/>
            </a:rPr>
            <a:t>Mortalidad</a:t>
          </a:r>
          <a:r>
            <a:rPr lang="es-ES" sz="1400" b="1" kern="1200" dirty="0">
              <a:latin typeface="+mj-lt"/>
            </a:rPr>
            <a:t>.</a:t>
          </a:r>
          <a:endParaRPr lang="es-MX" sz="1400" b="1" kern="1200" dirty="0">
            <a:latin typeface="+mj-lt"/>
          </a:endParaRPr>
        </a:p>
      </dsp:txBody>
      <dsp:txXfrm>
        <a:off x="4266379" y="752054"/>
        <a:ext cx="1869080" cy="2152080"/>
      </dsp:txXfrm>
    </dsp:sp>
    <dsp:sp modelId="{F76903CC-9639-4DE6-822E-805D975C98AA}">
      <dsp:nvSpPr>
        <dsp:cNvPr id="0" name=""/>
        <dsp:cNvSpPr/>
      </dsp:nvSpPr>
      <dsp:spPr>
        <a:xfrm>
          <a:off x="6397131" y="4421"/>
          <a:ext cx="1869080" cy="74763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688975">
            <a:lnSpc>
              <a:spcPct val="90000"/>
            </a:lnSpc>
            <a:spcBef>
              <a:spcPct val="0"/>
            </a:spcBef>
            <a:spcAft>
              <a:spcPct val="35000"/>
            </a:spcAft>
            <a:buNone/>
          </a:pPr>
          <a:r>
            <a:rPr lang="es-ES" sz="1550" b="1" kern="1200" dirty="0">
              <a:latin typeface="+mj-lt"/>
            </a:rPr>
            <a:t>4. Gobernanza</a:t>
          </a:r>
          <a:endParaRPr lang="es-MX" sz="1550" b="1" kern="1200" dirty="0">
            <a:latin typeface="+mj-lt"/>
          </a:endParaRPr>
        </a:p>
      </dsp:txBody>
      <dsp:txXfrm>
        <a:off x="6397131" y="4421"/>
        <a:ext cx="1869080" cy="747632"/>
      </dsp:txXfrm>
    </dsp:sp>
    <dsp:sp modelId="{FB2BDD67-42F1-4487-BA34-889771B51AF1}">
      <dsp:nvSpPr>
        <dsp:cNvPr id="0" name=""/>
        <dsp:cNvSpPr/>
      </dsp:nvSpPr>
      <dsp:spPr>
        <a:xfrm>
          <a:off x="6397131" y="752054"/>
          <a:ext cx="1869080" cy="215208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b="0" kern="1200" dirty="0">
              <a:latin typeface="+mj-lt"/>
            </a:rPr>
            <a:t>Índice de corrupción.</a:t>
          </a:r>
          <a:endParaRPr lang="es-MX" sz="1400" b="0" kern="1200" dirty="0">
            <a:latin typeface="+mj-lt"/>
          </a:endParaRPr>
        </a:p>
        <a:p>
          <a:pPr marL="114300" lvl="1" indent="-114300" algn="l" defTabSz="622300">
            <a:lnSpc>
              <a:spcPct val="90000"/>
            </a:lnSpc>
            <a:spcBef>
              <a:spcPct val="0"/>
            </a:spcBef>
            <a:spcAft>
              <a:spcPct val="15000"/>
            </a:spcAft>
            <a:buChar char="•"/>
          </a:pPr>
          <a:r>
            <a:rPr lang="es-ES" sz="1400" b="0" kern="1200" dirty="0">
              <a:latin typeface="+mj-lt"/>
            </a:rPr>
            <a:t>Efectividad gubernamental.</a:t>
          </a:r>
          <a:endParaRPr lang="es-MX" sz="1400" b="0" kern="1200" dirty="0">
            <a:latin typeface="+mj-lt"/>
          </a:endParaRPr>
        </a:p>
        <a:p>
          <a:pPr marL="114300" lvl="1" indent="-114300" algn="l" defTabSz="622300">
            <a:lnSpc>
              <a:spcPct val="90000"/>
            </a:lnSpc>
            <a:spcBef>
              <a:spcPct val="0"/>
            </a:spcBef>
            <a:spcAft>
              <a:spcPct val="15000"/>
            </a:spcAft>
            <a:buChar char="•"/>
          </a:pPr>
          <a:r>
            <a:rPr lang="es-ES" sz="1400" b="0" kern="1200" dirty="0">
              <a:latin typeface="+mj-lt"/>
            </a:rPr>
            <a:t>Empoderamiento de las mujeres.</a:t>
          </a:r>
          <a:endParaRPr lang="es-MX" sz="1400" b="0" kern="1200" dirty="0">
            <a:latin typeface="+mj-lt"/>
          </a:endParaRPr>
        </a:p>
        <a:p>
          <a:pPr marL="114300" lvl="1" indent="-114300" algn="l" defTabSz="622300">
            <a:lnSpc>
              <a:spcPct val="90000"/>
            </a:lnSpc>
            <a:spcBef>
              <a:spcPct val="0"/>
            </a:spcBef>
            <a:spcAft>
              <a:spcPct val="15000"/>
            </a:spcAft>
            <a:buChar char="•"/>
          </a:pPr>
          <a:r>
            <a:rPr lang="es-ES" sz="1400" b="0" kern="1200" dirty="0">
              <a:latin typeface="+mj-lt"/>
            </a:rPr>
            <a:t>Tasas de homicidios</a:t>
          </a:r>
          <a:r>
            <a:rPr lang="es-ES" sz="1400" b="1" kern="1200" dirty="0">
              <a:latin typeface="+mj-lt"/>
            </a:rPr>
            <a:t>.</a:t>
          </a:r>
          <a:endParaRPr lang="es-MX" sz="1400" b="1" kern="1200" dirty="0">
            <a:latin typeface="+mj-lt"/>
          </a:endParaRPr>
        </a:p>
      </dsp:txBody>
      <dsp:txXfrm>
        <a:off x="6397131" y="752054"/>
        <a:ext cx="1869080" cy="2152080"/>
      </dsp:txXfrm>
    </dsp:sp>
    <dsp:sp modelId="{44CB012F-9761-45D9-BB3C-3DDCA09149A3}">
      <dsp:nvSpPr>
        <dsp:cNvPr id="0" name=""/>
        <dsp:cNvSpPr/>
      </dsp:nvSpPr>
      <dsp:spPr>
        <a:xfrm>
          <a:off x="8527883" y="4421"/>
          <a:ext cx="1869080" cy="74763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688975">
            <a:lnSpc>
              <a:spcPct val="90000"/>
            </a:lnSpc>
            <a:spcBef>
              <a:spcPct val="0"/>
            </a:spcBef>
            <a:spcAft>
              <a:spcPct val="35000"/>
            </a:spcAft>
            <a:buNone/>
          </a:pPr>
          <a:r>
            <a:rPr lang="es-ES" sz="1550" b="1" kern="1200" dirty="0">
              <a:latin typeface="+mj-lt"/>
            </a:rPr>
            <a:t>5. Desarrollo integrado</a:t>
          </a:r>
          <a:endParaRPr lang="es-MX" sz="1550" b="1" kern="1200" dirty="0">
            <a:latin typeface="+mj-lt"/>
          </a:endParaRPr>
        </a:p>
      </dsp:txBody>
      <dsp:txXfrm>
        <a:off x="8527883" y="4421"/>
        <a:ext cx="1869080" cy="747632"/>
      </dsp:txXfrm>
    </dsp:sp>
    <dsp:sp modelId="{A9DC3A42-0887-459B-87AD-8071B246232C}">
      <dsp:nvSpPr>
        <dsp:cNvPr id="0" name=""/>
        <dsp:cNvSpPr/>
      </dsp:nvSpPr>
      <dsp:spPr>
        <a:xfrm>
          <a:off x="8527883" y="752054"/>
          <a:ext cx="1869080" cy="215208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b="0" kern="1200" dirty="0">
              <a:latin typeface="+mj-lt"/>
            </a:rPr>
            <a:t>Combinación de los escenarios 2, 3 y 4.</a:t>
          </a:r>
          <a:endParaRPr lang="es-MX" sz="1400" b="0" kern="1200" dirty="0">
            <a:latin typeface="+mj-lt"/>
          </a:endParaRPr>
        </a:p>
      </dsp:txBody>
      <dsp:txXfrm>
        <a:off x="8527883" y="752054"/>
        <a:ext cx="1869080" cy="21520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4D4F7FB-3696-48BC-992C-B5E0CB64853E}" type="datetimeFigureOut">
              <a:rPr lang="es-MX" smtClean="0"/>
              <a:t>24/05/2019</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5138A2-7058-487C-B830-40C1F200362B}" type="slidenum">
              <a:rPr lang="es-MX" smtClean="0"/>
              <a:t>‹#›</a:t>
            </a:fld>
            <a:endParaRPr lang="es-MX"/>
          </a:p>
        </p:txBody>
      </p:sp>
    </p:spTree>
    <p:extLst>
      <p:ext uri="{BB962C8B-B14F-4D97-AF65-F5344CB8AC3E}">
        <p14:creationId xmlns:p14="http://schemas.microsoft.com/office/powerpoint/2010/main" val="4111208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image" Target="../media/image71.svg"/></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ha identificado que, a pesar de la normatividad en materia de </a:t>
            </a:r>
            <a:r>
              <a:rPr lang="es-ES" dirty="0" err="1"/>
              <a:t>PbR</a:t>
            </a:r>
            <a:r>
              <a:rPr lang="es-ES" dirty="0"/>
              <a:t>, los procesos de planeación de la política pública son inerciales, a corto plazo y están asociados a los ciclos electorales. </a:t>
            </a:r>
          </a:p>
          <a:p>
            <a:r>
              <a:rPr lang="es-ES" dirty="0"/>
              <a:t>Existe una interacción limitada entre los hallazgos académicos y los procesos gubernamentales. </a:t>
            </a:r>
          </a:p>
          <a:p>
            <a:r>
              <a:rPr lang="es-ES" dirty="0"/>
              <a:t>Se busca integrar herramientas para el fortalecimiento de políticas basadas en evidencia y orientadas hacia el cumplimiento de la Agenda 2030. </a:t>
            </a:r>
          </a:p>
          <a:p>
            <a:endParaRPr lang="es-MX" dirty="0"/>
          </a:p>
        </p:txBody>
      </p:sp>
      <p:sp>
        <p:nvSpPr>
          <p:cNvPr id="4" name="Marcador de número de diapositiva 3"/>
          <p:cNvSpPr>
            <a:spLocks noGrp="1"/>
          </p:cNvSpPr>
          <p:nvPr>
            <p:ph type="sldNum" sz="quarter" idx="5"/>
          </p:nvPr>
        </p:nvSpPr>
        <p:spPr/>
        <p:txBody>
          <a:bodyPr/>
          <a:lstStyle/>
          <a:p>
            <a:pPr defTabSz="931774">
              <a:defRPr/>
            </a:pPr>
            <a:fld id="{C99A3244-2E07-4D71-854D-DBF9F8828CFA}" type="slidenum">
              <a:rPr lang="es-MX">
                <a:solidFill>
                  <a:prstClr val="black"/>
                </a:solidFill>
                <a:latin typeface="Calibri" panose="020F0502020204030204"/>
              </a:rPr>
              <a:pPr defTabSz="931774">
                <a:defRPr/>
              </a:pPr>
              <a:t>12</a:t>
            </a:fld>
            <a:endParaRPr lang="es-MX">
              <a:solidFill>
                <a:prstClr val="black"/>
              </a:solidFill>
              <a:latin typeface="Calibri" panose="020F0502020204030204"/>
            </a:endParaRPr>
          </a:p>
        </p:txBody>
      </p:sp>
    </p:spTree>
    <p:extLst>
      <p:ext uri="{BB962C8B-B14F-4D97-AF65-F5344CB8AC3E}">
        <p14:creationId xmlns:p14="http://schemas.microsoft.com/office/powerpoint/2010/main" val="372788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1223"/>
              </a:spcBef>
              <a:spcAft>
                <a:spcPts val="1223"/>
              </a:spcAft>
            </a:pPr>
            <a:r>
              <a:rPr lang="es-ES" dirty="0"/>
              <a:t>Los retos en materia de desarrollo son cada vez más complejos, más interrelacionados y más apremiantes</a:t>
            </a:r>
            <a:r>
              <a:rPr lang="es-ES" b="1" dirty="0"/>
              <a:t>, </a:t>
            </a:r>
            <a:r>
              <a:rPr lang="es-ES" dirty="0"/>
              <a:t>por lo que es necesario encontrar </a:t>
            </a:r>
            <a:r>
              <a:rPr lang="es-ES" b="1" dirty="0"/>
              <a:t>soluciones más rápidas y más duraderas</a:t>
            </a:r>
            <a:r>
              <a:rPr lang="es-ES" dirty="0"/>
              <a:t> para hacer realidad la Agenda 2030.  </a:t>
            </a:r>
          </a:p>
          <a:p>
            <a:pPr algn="just">
              <a:spcBef>
                <a:spcPts val="1223"/>
              </a:spcBef>
              <a:spcAft>
                <a:spcPts val="1223"/>
              </a:spcAft>
            </a:pPr>
            <a:r>
              <a:rPr lang="es-ES" dirty="0"/>
              <a:t>La Red Nacional de Laboratorios Aceleradores Nacionales es una </a:t>
            </a:r>
            <a:r>
              <a:rPr lang="es-ES" b="1" dirty="0"/>
              <a:t>iniciativa estratégica del PNUD</a:t>
            </a:r>
            <a:r>
              <a:rPr lang="es-ES" dirty="0"/>
              <a:t> para la generación de soluciones con enfoques vanguardistas, acordes a los desafíos que se enfrentan globalmente.</a:t>
            </a:r>
          </a:p>
          <a:p>
            <a:pPr algn="just">
              <a:spcBef>
                <a:spcPts val="1223"/>
              </a:spcBef>
              <a:spcAft>
                <a:spcPts val="1223"/>
              </a:spcAft>
            </a:pPr>
            <a:r>
              <a:rPr lang="es-ES" dirty="0"/>
              <a:t>Se pretende constituir la red más grande y rápida de intercambio de experiencias y conocimiento en materia de desarrollo. </a:t>
            </a:r>
          </a:p>
        </p:txBody>
      </p:sp>
      <p:sp>
        <p:nvSpPr>
          <p:cNvPr id="4" name="Marcador de número de diapositiva 3"/>
          <p:cNvSpPr>
            <a:spLocks noGrp="1"/>
          </p:cNvSpPr>
          <p:nvPr>
            <p:ph type="sldNum" sz="quarter" idx="10"/>
          </p:nvPr>
        </p:nvSpPr>
        <p:spPr/>
        <p:txBody>
          <a:bodyPr/>
          <a:lstStyle/>
          <a:p>
            <a:pPr defTabSz="931774">
              <a:defRPr/>
            </a:pPr>
            <a:fld id="{BEC8AB23-0AEA-4E46-B4F5-38D8623AA57F}" type="slidenum">
              <a:rPr lang="es-MX">
                <a:solidFill>
                  <a:prstClr val="black"/>
                </a:solidFill>
                <a:latin typeface="Calibri" panose="020F0502020204030204"/>
              </a:rPr>
              <a:pPr defTabSz="931774">
                <a:defRPr/>
              </a:pPr>
              <a:t>14</a:t>
            </a:fld>
            <a:endParaRPr lang="es-MX">
              <a:solidFill>
                <a:prstClr val="black"/>
              </a:solidFill>
              <a:latin typeface="Calibri" panose="020F0502020204030204"/>
            </a:endParaRPr>
          </a:p>
        </p:txBody>
      </p:sp>
    </p:spTree>
    <p:extLst>
      <p:ext uri="{BB962C8B-B14F-4D97-AF65-F5344CB8AC3E}">
        <p14:creationId xmlns:p14="http://schemas.microsoft.com/office/powerpoint/2010/main" val="270711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Aft>
                <a:spcPts val="611"/>
              </a:spcAft>
            </a:pPr>
            <a:r>
              <a:rPr lang="es-ES" b="1" dirty="0">
                <a:solidFill>
                  <a:prstClr val="black"/>
                </a:solidFill>
              </a:rPr>
              <a:t>60 laboratorios</a:t>
            </a:r>
            <a:r>
              <a:rPr lang="es-ES" dirty="0">
                <a:solidFill>
                  <a:prstClr val="black"/>
                </a:solidFill>
              </a:rPr>
              <a:t> que</a:t>
            </a:r>
          </a:p>
          <a:p>
            <a:pPr marL="291179" indent="-291179" algn="just">
              <a:spcAft>
                <a:spcPts val="611"/>
              </a:spcAft>
              <a:buBlip>
                <a:blip r:embed="rId3">
                  <a:extLst>
                    <a:ext uri="{96DAC541-7B7A-43D3-8B79-37D633B846F1}">
                      <asvg:svgBlip xmlns:asvg="http://schemas.microsoft.com/office/drawing/2016/SVG/main" r:embed="rId4"/>
                    </a:ext>
                  </a:extLst>
                </a:blip>
              </a:buBlip>
            </a:pPr>
            <a:r>
              <a:rPr lang="es-ES" dirty="0">
                <a:solidFill>
                  <a:prstClr val="black"/>
                </a:solidFill>
              </a:rPr>
              <a:t>Apostarán por escalar soluciones locales robustas que den respuesta a los más urgentes retos de cada país. </a:t>
            </a:r>
          </a:p>
          <a:p>
            <a:pPr marL="291179" indent="-291179" algn="just">
              <a:spcAft>
                <a:spcPts val="611"/>
              </a:spcAft>
              <a:buBlip>
                <a:blip r:embed="rId3">
                  <a:extLst>
                    <a:ext uri="{96DAC541-7B7A-43D3-8B79-37D633B846F1}">
                      <asvg:svgBlip xmlns:asvg="http://schemas.microsoft.com/office/drawing/2016/SVG/main" r:embed="rId4"/>
                    </a:ext>
                  </a:extLst>
                </a:blip>
              </a:buBlip>
            </a:pPr>
            <a:r>
              <a:rPr lang="es-ES" dirty="0">
                <a:solidFill>
                  <a:prstClr val="black"/>
                </a:solidFill>
              </a:rPr>
              <a:t>Generarán un espacio seguro para la experimentación en lapsos breves de tiempo. </a:t>
            </a:r>
          </a:p>
          <a:p>
            <a:pPr marL="291179" indent="-291179" algn="just">
              <a:spcAft>
                <a:spcPts val="611"/>
              </a:spcAft>
              <a:buBlip>
                <a:blip r:embed="rId3">
                  <a:extLst>
                    <a:ext uri="{96DAC541-7B7A-43D3-8B79-37D633B846F1}">
                      <asvg:svgBlip xmlns:asvg="http://schemas.microsoft.com/office/drawing/2016/SVG/main" r:embed="rId4"/>
                    </a:ext>
                  </a:extLst>
                </a:blip>
              </a:buBlip>
            </a:pPr>
            <a:r>
              <a:rPr lang="es-ES" dirty="0">
                <a:solidFill>
                  <a:prstClr val="black"/>
                </a:solidFill>
              </a:rPr>
              <a:t>Movilizarán una colaboración amplia de agentes que aportarán conocimiento, recursos y experiencia.</a:t>
            </a:r>
          </a:p>
          <a:p>
            <a:pPr marL="291179" indent="-291179" algn="just">
              <a:spcAft>
                <a:spcPts val="611"/>
              </a:spcAft>
              <a:buBlip>
                <a:blip r:embed="rId3">
                  <a:extLst>
                    <a:ext uri="{96DAC541-7B7A-43D3-8B79-37D633B846F1}">
                      <asvg:svgBlip xmlns:asvg="http://schemas.microsoft.com/office/drawing/2016/SVG/main" r:embed="rId4"/>
                    </a:ext>
                  </a:extLst>
                </a:blip>
              </a:buBlip>
            </a:pPr>
            <a:r>
              <a:rPr lang="es-ES" dirty="0">
                <a:solidFill>
                  <a:prstClr val="black"/>
                </a:solidFill>
              </a:rPr>
              <a:t>Complementarán las labores tradicionales del PNUD </a:t>
            </a:r>
          </a:p>
        </p:txBody>
      </p:sp>
      <p:sp>
        <p:nvSpPr>
          <p:cNvPr id="4" name="Marcador de número de diapositiva 3"/>
          <p:cNvSpPr>
            <a:spLocks noGrp="1"/>
          </p:cNvSpPr>
          <p:nvPr>
            <p:ph type="sldNum" sz="quarter" idx="5"/>
          </p:nvPr>
        </p:nvSpPr>
        <p:spPr/>
        <p:txBody>
          <a:bodyPr/>
          <a:lstStyle/>
          <a:p>
            <a:pPr defTabSz="931774">
              <a:defRPr/>
            </a:pPr>
            <a:fld id="{B2A37878-95A2-4EE5-ABDF-8E15C6B64F5E}" type="slidenum">
              <a:rPr lang="es-MX">
                <a:solidFill>
                  <a:prstClr val="black"/>
                </a:solidFill>
                <a:latin typeface="Calibri" panose="020F0502020204030204"/>
              </a:rPr>
              <a:pPr defTabSz="931774">
                <a:defRPr/>
              </a:pPr>
              <a:t>15</a:t>
            </a:fld>
            <a:endParaRPr lang="es-MX">
              <a:solidFill>
                <a:prstClr val="black"/>
              </a:solidFill>
              <a:latin typeface="Calibri" panose="020F0502020204030204"/>
            </a:endParaRPr>
          </a:p>
        </p:txBody>
      </p:sp>
    </p:spTree>
    <p:extLst>
      <p:ext uri="{BB962C8B-B14F-4D97-AF65-F5344CB8AC3E}">
        <p14:creationId xmlns:p14="http://schemas.microsoft.com/office/powerpoint/2010/main" val="3472289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a:t>
            </a:r>
            <a:r>
              <a:rPr lang="es-MX" dirty="0"/>
              <a:t>tapas: </a:t>
            </a:r>
          </a:p>
          <a:p>
            <a:pPr marL="232943" indent="-232943">
              <a:buAutoNum type="arabicPeriod"/>
            </a:pPr>
            <a:r>
              <a:rPr lang="es-MX" dirty="0"/>
              <a:t>Identificación de retos específicos, relevantes y estratégicos. </a:t>
            </a:r>
          </a:p>
          <a:p>
            <a:pPr marL="232943" indent="-232943">
              <a:buAutoNum type="arabicPeriod"/>
            </a:pPr>
            <a:r>
              <a:rPr lang="es-ES" dirty="0"/>
              <a:t>A</a:t>
            </a:r>
            <a:r>
              <a:rPr lang="es-MX" dirty="0" err="1"/>
              <a:t>nálisis</a:t>
            </a:r>
            <a:r>
              <a:rPr lang="es-MX" dirty="0"/>
              <a:t> del portafolios actual de soluciones, en donde se identifique por qué las intervenciones actuales no son suficientes para atender el </a:t>
            </a:r>
            <a:r>
              <a:rPr lang="es-MX" i="1" dirty="0" err="1"/>
              <a:t>frontier</a:t>
            </a:r>
            <a:r>
              <a:rPr lang="es-MX" i="1" dirty="0"/>
              <a:t> </a:t>
            </a:r>
            <a:r>
              <a:rPr lang="es-MX" i="1" dirty="0" err="1"/>
              <a:t>challenge</a:t>
            </a:r>
            <a:r>
              <a:rPr lang="es-MX" i="0" dirty="0"/>
              <a:t>, lo que orientará el enfoque que deberá asumir el laboratorio. </a:t>
            </a:r>
            <a:endParaRPr lang="es-MX" dirty="0"/>
          </a:p>
          <a:p>
            <a:pPr marL="232943" indent="-232943">
              <a:buAutoNum type="arabicPeriod"/>
            </a:pPr>
            <a:r>
              <a:rPr lang="es-ES" dirty="0"/>
              <a:t>M</a:t>
            </a:r>
            <a:r>
              <a:rPr lang="es-MX" dirty="0"/>
              <a:t>apeo de soluciones locales disruptivas, que permita ampliar el impacto de dichas intervenciones, más que apostarle a soluciones nuevas que carezcan de evidencia.</a:t>
            </a:r>
          </a:p>
          <a:p>
            <a:pPr marL="232943" indent="-232943">
              <a:buAutoNum type="arabicPeriod"/>
            </a:pPr>
            <a:r>
              <a:rPr lang="es-ES" dirty="0"/>
              <a:t>E</a:t>
            </a:r>
            <a:r>
              <a:rPr lang="es-MX" dirty="0" err="1"/>
              <a:t>xperimentación</a:t>
            </a:r>
            <a:r>
              <a:rPr lang="es-MX" dirty="0"/>
              <a:t>. En esta etapa es en la que se acelerará la generación de conocimiento sobre lo que funciona y lo que no funciona. Los laboratorios llevarán a cabo ejercicios de prueba y error individuales, para una posterior sistematización y su aplicación frente a problemáticas y contextos específicos. </a:t>
            </a:r>
          </a:p>
          <a:p>
            <a:pPr marL="232943" indent="-232943">
              <a:buAutoNum type="arabicPeriod"/>
            </a:pPr>
            <a:r>
              <a:rPr lang="es-ES" dirty="0"/>
              <a:t>G</a:t>
            </a:r>
            <a:r>
              <a:rPr lang="es-MX" dirty="0" err="1"/>
              <a:t>eneración</a:t>
            </a:r>
            <a:r>
              <a:rPr lang="es-MX" dirty="0"/>
              <a:t> de inteligencia colectiva escalada, que permita acelerar el desarrollo. A partir de las experiencias exitosas de cada uno de los 60 laboratorios, se producirá conocimiento a un ritmo considerable que será compartido horizontalmente (entre los laboratorios que integran la red), verticalmente (con el PNUD y el SNU) y con los gobiernos. </a:t>
            </a:r>
          </a:p>
        </p:txBody>
      </p:sp>
      <p:sp>
        <p:nvSpPr>
          <p:cNvPr id="4" name="Marcador de número de diapositiva 3"/>
          <p:cNvSpPr>
            <a:spLocks noGrp="1"/>
          </p:cNvSpPr>
          <p:nvPr>
            <p:ph type="sldNum" sz="quarter" idx="5"/>
          </p:nvPr>
        </p:nvSpPr>
        <p:spPr/>
        <p:txBody>
          <a:bodyPr/>
          <a:lstStyle/>
          <a:p>
            <a:pPr defTabSz="931774">
              <a:defRPr/>
            </a:pPr>
            <a:fld id="{B2A37878-95A2-4EE5-ABDF-8E15C6B64F5E}" type="slidenum">
              <a:rPr lang="es-MX">
                <a:solidFill>
                  <a:prstClr val="black"/>
                </a:solidFill>
                <a:latin typeface="Calibri" panose="020F0502020204030204"/>
              </a:rPr>
              <a:pPr defTabSz="931774">
                <a:defRPr/>
              </a:pPr>
              <a:t>16</a:t>
            </a:fld>
            <a:endParaRPr lang="es-MX">
              <a:solidFill>
                <a:prstClr val="black"/>
              </a:solidFill>
              <a:latin typeface="Calibri" panose="020F0502020204030204"/>
            </a:endParaRPr>
          </a:p>
        </p:txBody>
      </p:sp>
    </p:spTree>
    <p:extLst>
      <p:ext uri="{BB962C8B-B14F-4D97-AF65-F5344CB8AC3E}">
        <p14:creationId xmlns:p14="http://schemas.microsoft.com/office/powerpoint/2010/main" val="2378004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experimentará y crearán herramientas de comprensión y orientación del gasto, basadas en el uso de información heterodoxa y fuentes no tradicionales. </a:t>
            </a:r>
          </a:p>
          <a:p>
            <a:r>
              <a:rPr lang="es-ES" dirty="0"/>
              <a:t>Actualmente, el presupuesto se asigna con base en registros administrativos, cuentas públicas y otras fuentes de información oficial. Sin embargo, ésta no es suficiente para una asignación adecuada del gasto. Se propone el uso de datos alternativos: </a:t>
            </a:r>
            <a:r>
              <a:rPr lang="es-ES" dirty="0" err="1"/>
              <a:t>big</a:t>
            </a:r>
            <a:r>
              <a:rPr lang="es-ES" dirty="0"/>
              <a:t> data, imágenes satelitales y datos generados por ciudadanía, empresas u organismos internacionales. </a:t>
            </a:r>
          </a:p>
          <a:p>
            <a:endParaRPr lang="es-ES" dirty="0"/>
          </a:p>
          <a:p>
            <a:r>
              <a:rPr lang="es-ES" dirty="0"/>
              <a:t>El laboratorio llevará a cabo: </a:t>
            </a:r>
          </a:p>
          <a:p>
            <a:r>
              <a:rPr lang="es-ES" dirty="0"/>
              <a:t>1. Intervenciones externas, que respondan a los desafíos más apremiantes del país en el ámbito de inversión para el desarrollo. </a:t>
            </a:r>
          </a:p>
          <a:p>
            <a:r>
              <a:rPr lang="es-ES" dirty="0"/>
              <a:t>2. Experimentos en las iniciativas que ya se implementan actualmente en el país. </a:t>
            </a:r>
            <a:endParaRPr lang="es-MX" dirty="0"/>
          </a:p>
        </p:txBody>
      </p:sp>
      <p:sp>
        <p:nvSpPr>
          <p:cNvPr id="4" name="Marcador de número de diapositiva 3"/>
          <p:cNvSpPr>
            <a:spLocks noGrp="1"/>
          </p:cNvSpPr>
          <p:nvPr>
            <p:ph type="sldNum" sz="quarter" idx="5"/>
          </p:nvPr>
        </p:nvSpPr>
        <p:spPr/>
        <p:txBody>
          <a:bodyPr/>
          <a:lstStyle/>
          <a:p>
            <a:pPr defTabSz="931774">
              <a:defRPr/>
            </a:pPr>
            <a:fld id="{B2A37878-95A2-4EE5-ABDF-8E15C6B64F5E}" type="slidenum">
              <a:rPr lang="es-MX">
                <a:solidFill>
                  <a:prstClr val="black"/>
                </a:solidFill>
                <a:latin typeface="Calibri" panose="020F0502020204030204"/>
              </a:rPr>
              <a:pPr defTabSz="931774">
                <a:defRPr/>
              </a:pPr>
              <a:t>17</a:t>
            </a:fld>
            <a:endParaRPr lang="es-MX">
              <a:solidFill>
                <a:prstClr val="black"/>
              </a:solidFill>
              <a:latin typeface="Calibri" panose="020F0502020204030204"/>
            </a:endParaRPr>
          </a:p>
        </p:txBody>
      </p:sp>
    </p:spTree>
    <p:extLst>
      <p:ext uri="{BB962C8B-B14F-4D97-AF65-F5344CB8AC3E}">
        <p14:creationId xmlns:p14="http://schemas.microsoft.com/office/powerpoint/2010/main" val="1407573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27896FEC-D9F6-499D-808E-E3E0D016108F}" type="datetimeFigureOut">
              <a:rPr lang="es-MX" smtClean="0"/>
              <a:t>24/05/2019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a:t>
            </a:fld>
            <a:endParaRPr lang="es-MX"/>
          </a:p>
        </p:txBody>
      </p:sp>
      <p:sp>
        <p:nvSpPr>
          <p:cNvPr id="7" name="Rectángulo 6"/>
          <p:cNvSpPr/>
          <p:nvPr userDrawn="1"/>
        </p:nvSpPr>
        <p:spPr>
          <a:xfrm>
            <a:off x="0" y="465364"/>
            <a:ext cx="10058400" cy="5755822"/>
          </a:xfrm>
          <a:prstGeom prst="rect">
            <a:avLst/>
          </a:prstGeom>
          <a:solidFill>
            <a:srgbClr val="036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1">
            <a:extLst>
              <a:ext uri="{FF2B5EF4-FFF2-40B4-BE49-F238E27FC236}">
                <a16:creationId xmlns:a16="http://schemas.microsoft.com/office/drawing/2014/main" id="{6A12E89F-0F20-4193-9C97-524F2B41AD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3500" y="4296069"/>
            <a:ext cx="818900" cy="1923462"/>
          </a:xfrm>
          <a:prstGeom prst="rect">
            <a:avLst/>
          </a:prstGeom>
        </p:spPr>
      </p:pic>
      <p:sp>
        <p:nvSpPr>
          <p:cNvPr id="2" name="Título 1"/>
          <p:cNvSpPr>
            <a:spLocks noGrp="1"/>
          </p:cNvSpPr>
          <p:nvPr>
            <p:ph type="ctrTitle" hasCustomPrompt="1"/>
          </p:nvPr>
        </p:nvSpPr>
        <p:spPr>
          <a:xfrm>
            <a:off x="457200" y="839901"/>
            <a:ext cx="9144000" cy="2387600"/>
          </a:xfrm>
        </p:spPr>
        <p:txBody>
          <a:bodyPr anchor="b">
            <a:normAutofit/>
          </a:bodyPr>
          <a:lstStyle>
            <a:lvl1pPr algn="ctr">
              <a:defRPr sz="4000">
                <a:solidFill>
                  <a:schemeClr val="bg1"/>
                </a:solidFill>
                <a:latin typeface="+mn-lt"/>
              </a:defRPr>
            </a:lvl1pPr>
          </a:lstStyle>
          <a:p>
            <a:r>
              <a:rPr lang="es-ES" dirty="0"/>
              <a:t>Título de la presentación</a:t>
            </a:r>
            <a:endParaRPr lang="es-MX" dirty="0"/>
          </a:p>
        </p:txBody>
      </p:sp>
      <p:sp>
        <p:nvSpPr>
          <p:cNvPr id="3" name="Subtítulo 2"/>
          <p:cNvSpPr>
            <a:spLocks noGrp="1"/>
          </p:cNvSpPr>
          <p:nvPr>
            <p:ph type="subTitle" idx="1" hasCustomPrompt="1"/>
          </p:nvPr>
        </p:nvSpPr>
        <p:spPr>
          <a:xfrm>
            <a:off x="457200" y="4287838"/>
            <a:ext cx="9144000" cy="1655762"/>
          </a:xfrm>
        </p:spPr>
        <p:txBody>
          <a:bodyPr>
            <a:noAutofit/>
          </a:bodyPr>
          <a:lstStyle>
            <a:lvl1pPr marL="0" indent="0" algn="ctr">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Fecha  / Lugar / Presentador</a:t>
            </a:r>
          </a:p>
        </p:txBody>
      </p:sp>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23694"/>
            <a:ext cx="10058400" cy="150585"/>
          </a:xfrm>
          <a:prstGeom prst="rect">
            <a:avLst/>
          </a:prstGeom>
        </p:spPr>
      </p:pic>
    </p:spTree>
    <p:extLst>
      <p:ext uri="{BB962C8B-B14F-4D97-AF65-F5344CB8AC3E}">
        <p14:creationId xmlns:p14="http://schemas.microsoft.com/office/powerpoint/2010/main" val="233641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7896FEC-D9F6-499D-808E-E3E0D016108F}" type="datetimeFigureOut">
              <a:rPr lang="es-MX" smtClean="0"/>
              <a:t>24/05/2019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a:t>
            </a:fld>
            <a:endParaRPr lang="es-MX"/>
          </a:p>
        </p:txBody>
      </p:sp>
    </p:spTree>
    <p:extLst>
      <p:ext uri="{BB962C8B-B14F-4D97-AF65-F5344CB8AC3E}">
        <p14:creationId xmlns:p14="http://schemas.microsoft.com/office/powerpoint/2010/main" val="332414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7896FEC-D9F6-499D-808E-E3E0D016108F}" type="datetimeFigureOut">
              <a:rPr lang="es-MX" smtClean="0"/>
              <a:t>24/05/2019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a:t>
            </a:fld>
            <a:endParaRPr lang="es-MX"/>
          </a:p>
        </p:txBody>
      </p:sp>
    </p:spTree>
    <p:extLst>
      <p:ext uri="{BB962C8B-B14F-4D97-AF65-F5344CB8AC3E}">
        <p14:creationId xmlns:p14="http://schemas.microsoft.com/office/powerpoint/2010/main" val="408366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266702" y="245743"/>
            <a:ext cx="11005458" cy="946244"/>
          </a:xfrm>
        </p:spPr>
        <p:txBody>
          <a:bodyPr/>
          <a:lstStyle>
            <a:lvl1pPr>
              <a:defRPr b="1" spc="-150">
                <a:solidFill>
                  <a:srgbClr val="0369B3"/>
                </a:solidFill>
                <a:latin typeface="+mj-lt"/>
              </a:defRPr>
            </a:lvl1pPr>
          </a:lstStyle>
          <a:p>
            <a:r>
              <a:rPr lang="es-ES" dirty="0"/>
              <a:t>Haga clic para modificar el estilo de título del patrón</a:t>
            </a:r>
            <a:endParaRPr lang="es-MX" dirty="0"/>
          </a:p>
        </p:txBody>
      </p:sp>
      <p:sp>
        <p:nvSpPr>
          <p:cNvPr id="3" name="Marcador de contenido 2"/>
          <p:cNvSpPr>
            <a:spLocks noGrp="1"/>
          </p:cNvSpPr>
          <p:nvPr>
            <p:ph idx="1" hasCustomPrompt="1"/>
          </p:nvPr>
        </p:nvSpPr>
        <p:spPr>
          <a:xfrm>
            <a:off x="266702" y="1588859"/>
            <a:ext cx="11087098" cy="352880"/>
          </a:xfrm>
        </p:spPr>
        <p:txBody>
          <a:bodyPr/>
          <a:lstStyle>
            <a:lvl1pPr marL="0" indent="0">
              <a:buNone/>
              <a:defRPr sz="1600" b="1" spc="300">
                <a:solidFill>
                  <a:schemeClr val="tx1">
                    <a:lumMod val="65000"/>
                    <a:lumOff val="35000"/>
                  </a:schemeClr>
                </a:solidFill>
              </a:defRPr>
            </a:lvl1pPr>
            <a:lvl2pPr marL="457200" indent="0">
              <a:buNone/>
              <a:defRPr sz="1200" spc="300"/>
            </a:lvl2pPr>
          </a:lstStyle>
          <a:p>
            <a:pPr lvl="0"/>
            <a:r>
              <a:rPr lang="es-ES" dirty="0"/>
              <a:t>Haga clic para modificar el título</a:t>
            </a:r>
          </a:p>
        </p:txBody>
      </p:sp>
      <p:sp>
        <p:nvSpPr>
          <p:cNvPr id="4" name="Marcador de fecha 3"/>
          <p:cNvSpPr>
            <a:spLocks noGrp="1"/>
          </p:cNvSpPr>
          <p:nvPr>
            <p:ph type="dt" sz="half" idx="10"/>
          </p:nvPr>
        </p:nvSpPr>
        <p:spPr/>
        <p:txBody>
          <a:bodyPr/>
          <a:lstStyle/>
          <a:p>
            <a:fld id="{27896FEC-D9F6-499D-808E-E3E0D016108F}" type="datetimeFigureOut">
              <a:rPr lang="es-MX" smtClean="0"/>
              <a:t>24/05/2019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47757"/>
            <a:ext cx="12058650" cy="230866"/>
          </a:xfrm>
          <a:prstGeom prst="rect">
            <a:avLst/>
          </a:prstGeom>
        </p:spPr>
      </p:pic>
      <p:pic>
        <p:nvPicPr>
          <p:cNvPr id="9" name="Imagen 1">
            <a:extLst>
              <a:ext uri="{FF2B5EF4-FFF2-40B4-BE49-F238E27FC236}">
                <a16:creationId xmlns:a16="http://schemas.microsoft.com/office/drawing/2014/main" id="{6A12E89F-0F20-4193-9C97-524F2B41AD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54245" y="254749"/>
            <a:ext cx="463585" cy="1088884"/>
          </a:xfrm>
          <a:prstGeom prst="rect">
            <a:avLst/>
          </a:prstGeom>
        </p:spPr>
      </p:pic>
      <p:sp>
        <p:nvSpPr>
          <p:cNvPr id="12" name="Marcador de contenido 2"/>
          <p:cNvSpPr>
            <a:spLocks noGrp="1"/>
          </p:cNvSpPr>
          <p:nvPr>
            <p:ph idx="13" hasCustomPrompt="1"/>
          </p:nvPr>
        </p:nvSpPr>
        <p:spPr>
          <a:xfrm>
            <a:off x="266702" y="2212521"/>
            <a:ext cx="11087098" cy="3910693"/>
          </a:xfrm>
        </p:spPr>
        <p:txBody>
          <a:bodyPr/>
          <a:lstStyle>
            <a:lvl1pPr marL="0" indent="0">
              <a:buNone/>
              <a:defRPr lang="es-ES" sz="1200" kern="1200" dirty="0" smtClean="0">
                <a:solidFill>
                  <a:schemeClr val="tx1"/>
                </a:solidFill>
                <a:latin typeface="+mj-lt"/>
                <a:ea typeface="+mn-ea"/>
                <a:cs typeface="+mn-cs"/>
              </a:defRPr>
            </a:lvl1pPr>
            <a:lvl2pPr marL="457200" indent="0">
              <a:buNone/>
              <a:defRPr sz="1200">
                <a:latin typeface="+mj-lt"/>
              </a:defRPr>
            </a:lvl2pPr>
          </a:lstStyle>
          <a:p>
            <a:pPr lvl="0"/>
            <a:r>
              <a:rPr lang="es-ES" dirty="0"/>
              <a:t>Haga clic para modificar el texto</a:t>
            </a:r>
          </a:p>
        </p:txBody>
      </p:sp>
    </p:spTree>
    <p:extLst>
      <p:ext uri="{BB962C8B-B14F-4D97-AF65-F5344CB8AC3E}">
        <p14:creationId xmlns:p14="http://schemas.microsoft.com/office/powerpoint/2010/main" val="173384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27896FEC-D9F6-499D-808E-E3E0D016108F}" type="datetimeFigureOut">
              <a:rPr lang="es-MX" smtClean="0"/>
              <a:t>24/05/2019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3AE5ED-779E-495A-B4CF-2B8C39941878}" type="slidenum">
              <a:rPr lang="es-MX" smtClean="0"/>
              <a:t>‹#›</a:t>
            </a:fld>
            <a:endParaRPr lang="es-MX"/>
          </a:p>
        </p:txBody>
      </p:sp>
      <p:sp>
        <p:nvSpPr>
          <p:cNvPr id="7" name="Freeform 16"/>
          <p:cNvSpPr>
            <a:spLocks/>
          </p:cNvSpPr>
          <p:nvPr userDrawn="1"/>
        </p:nvSpPr>
        <p:spPr bwMode="auto">
          <a:xfrm>
            <a:off x="4308041" y="4881323"/>
            <a:ext cx="324805" cy="255363"/>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1"/>
          </a:solidFill>
          <a:ln>
            <a:noFill/>
          </a:ln>
        </p:spPr>
        <p:txBody>
          <a:bodyPr/>
          <a:lstStyle/>
          <a:p>
            <a:pPr>
              <a:defRPr/>
            </a:pPr>
            <a:endParaRPr lang="en-US" sz="2400" dirty="0">
              <a:solidFill>
                <a:schemeClr val="bg1">
                  <a:lumMod val="75000"/>
                </a:schemeClr>
              </a:solidFill>
            </a:endParaRPr>
          </a:p>
        </p:txBody>
      </p:sp>
      <p:sp>
        <p:nvSpPr>
          <p:cNvPr id="8" name="Freeform 22"/>
          <p:cNvSpPr>
            <a:spLocks/>
          </p:cNvSpPr>
          <p:nvPr userDrawn="1"/>
        </p:nvSpPr>
        <p:spPr bwMode="auto">
          <a:xfrm>
            <a:off x="6564426" y="4859856"/>
            <a:ext cx="157550" cy="325481"/>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accent1"/>
          </a:solidFill>
          <a:ln>
            <a:noFill/>
          </a:ln>
        </p:spPr>
        <p:txBody>
          <a:bodyPr/>
          <a:lstStyle/>
          <a:p>
            <a:pPr>
              <a:defRPr/>
            </a:pPr>
            <a:endParaRPr lang="en-US" sz="2400" dirty="0">
              <a:solidFill>
                <a:schemeClr val="bg1">
                  <a:lumMod val="75000"/>
                </a:schemeClr>
              </a:solidFill>
            </a:endParaRPr>
          </a:p>
        </p:txBody>
      </p:sp>
      <p:sp>
        <p:nvSpPr>
          <p:cNvPr id="9" name="Content Placeholder 2"/>
          <p:cNvSpPr txBox="1">
            <a:spLocks/>
          </p:cNvSpPr>
          <p:nvPr userDrawn="1"/>
        </p:nvSpPr>
        <p:spPr bwMode="auto">
          <a:xfrm>
            <a:off x="4659390" y="4881323"/>
            <a:ext cx="1612099" cy="324162"/>
          </a:xfrm>
          <a:prstGeom prst="rect">
            <a:avLst/>
          </a:prstGeom>
          <a:noFill/>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dirty="0">
                <a:solidFill>
                  <a:schemeClr val="accent1"/>
                </a:solidFill>
              </a:rPr>
              <a:t>@</a:t>
            </a:r>
            <a:r>
              <a:rPr lang="es-MX" sz="1600" dirty="0" err="1">
                <a:solidFill>
                  <a:schemeClr val="accent1"/>
                </a:solidFill>
              </a:rPr>
              <a:t>PNUD_Mexico</a:t>
            </a:r>
            <a:endParaRPr lang="en-US" sz="1600" dirty="0">
              <a:solidFill>
                <a:schemeClr val="accent1"/>
              </a:solidFill>
            </a:endParaRPr>
          </a:p>
        </p:txBody>
      </p:sp>
      <p:sp>
        <p:nvSpPr>
          <p:cNvPr id="10" name="Content Placeholder 2"/>
          <p:cNvSpPr txBox="1">
            <a:spLocks/>
          </p:cNvSpPr>
          <p:nvPr userDrawn="1"/>
        </p:nvSpPr>
        <p:spPr bwMode="auto">
          <a:xfrm>
            <a:off x="6763045" y="4872791"/>
            <a:ext cx="1391743" cy="332694"/>
          </a:xfrm>
          <a:prstGeom prst="rect">
            <a:avLst/>
          </a:prstGeom>
          <a:noFill/>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s-MX" sz="1600" dirty="0" err="1">
                <a:solidFill>
                  <a:schemeClr val="accent1"/>
                </a:solidFill>
              </a:rPr>
              <a:t>PNUDMexico</a:t>
            </a:r>
            <a:endParaRPr lang="en-US" sz="1600" dirty="0">
              <a:solidFill>
                <a:schemeClr val="accent1"/>
              </a:solidFill>
            </a:endParaRPr>
          </a:p>
        </p:txBody>
      </p:sp>
      <p:sp>
        <p:nvSpPr>
          <p:cNvPr id="11" name="TextBox 30"/>
          <p:cNvSpPr txBox="1"/>
          <p:nvPr userDrawn="1"/>
        </p:nvSpPr>
        <p:spPr>
          <a:xfrm>
            <a:off x="5155971" y="3532692"/>
            <a:ext cx="4091732" cy="584775"/>
          </a:xfrm>
          <a:prstGeom prst="rect">
            <a:avLst/>
          </a:prstGeom>
          <a:noFill/>
        </p:spPr>
        <p:txBody>
          <a:bodyPr wrap="square">
            <a:spAutoFit/>
          </a:bodyPr>
          <a:lstStyle/>
          <a:p>
            <a:pPr>
              <a:defRPr/>
            </a:pPr>
            <a:r>
              <a:rPr lang="es-MX" sz="1600" dirty="0"/>
              <a:t>Todo sobre nosotros en:</a:t>
            </a:r>
            <a:endParaRPr lang="id-ID" sz="1600" dirty="0"/>
          </a:p>
          <a:p>
            <a:pPr>
              <a:defRPr/>
            </a:pPr>
            <a:r>
              <a:rPr lang="es-PE" sz="1600" u="sng" dirty="0">
                <a:solidFill>
                  <a:schemeClr val="accent5"/>
                </a:solidFill>
                <a:latin typeface="Agency FB" panose="020B0503020202020204" pitchFamily="34" charset="0"/>
              </a:rPr>
              <a:t>www.mx.undp.org</a:t>
            </a:r>
            <a:endParaRPr lang="id-ID" sz="1600" dirty="0">
              <a:solidFill>
                <a:schemeClr val="bg1">
                  <a:lumMod val="95000"/>
                </a:schemeClr>
              </a:solidFill>
            </a:endParaRPr>
          </a:p>
        </p:txBody>
      </p:sp>
      <p:pic>
        <p:nvPicPr>
          <p:cNvPr id="12" name="Imagen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5599" y="2969560"/>
            <a:ext cx="547776" cy="1286637"/>
          </a:xfrm>
          <a:prstGeom prst="rect">
            <a:avLst/>
          </a:prstGeom>
        </p:spPr>
      </p:pic>
      <p:pic>
        <p:nvPicPr>
          <p:cNvPr id="13" name="Imagen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1016" y="1888467"/>
            <a:ext cx="1993079" cy="644679"/>
          </a:xfrm>
          <a:prstGeom prst="rect">
            <a:avLst/>
          </a:prstGeom>
        </p:spPr>
      </p:pic>
    </p:spTree>
    <p:extLst>
      <p:ext uri="{BB962C8B-B14F-4D97-AF65-F5344CB8AC3E}">
        <p14:creationId xmlns:p14="http://schemas.microsoft.com/office/powerpoint/2010/main" val="145692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66702" y="1257299"/>
            <a:ext cx="10515600" cy="1030517"/>
          </a:xfrm>
        </p:spPr>
        <p:txBody>
          <a:bodyPr>
            <a:normAutofit/>
          </a:bodyPr>
          <a:lstStyle>
            <a:lvl1pPr marL="0" indent="0">
              <a:buFont typeface="Arial" panose="020B0604020202020204" pitchFamily="34" charset="0"/>
              <a:buNone/>
              <a:defRPr sz="1400" b="0" baseline="0"/>
            </a:lvl1pPr>
          </a:lstStyle>
          <a:p>
            <a:r>
              <a:rPr lang="es-ES" dirty="0"/>
              <a:t>Para agregar, seguir los siguientes pasos para cada uno de los colores:</a:t>
            </a:r>
            <a:br>
              <a:rPr lang="es-ES" dirty="0"/>
            </a:br>
            <a:r>
              <a:rPr lang="es-ES" dirty="0"/>
              <a:t>- Seleccionar el recuadro de color</a:t>
            </a:r>
            <a:br>
              <a:rPr lang="es-ES" dirty="0"/>
            </a:br>
            <a:r>
              <a:rPr lang="es-ES" dirty="0"/>
              <a:t>- </a:t>
            </a:r>
            <a:r>
              <a:rPr lang="es-ES" dirty="0" err="1"/>
              <a:t>Click</a:t>
            </a:r>
            <a:r>
              <a:rPr lang="es-ES" dirty="0"/>
              <a:t> en la opción más colores</a:t>
            </a:r>
            <a:br>
              <a:rPr lang="es-ES" dirty="0"/>
            </a:br>
            <a:r>
              <a:rPr lang="es-ES" dirty="0"/>
              <a:t>- </a:t>
            </a:r>
            <a:r>
              <a:rPr lang="es-ES" dirty="0" err="1"/>
              <a:t>Click</a:t>
            </a:r>
            <a:r>
              <a:rPr lang="es-ES" dirty="0"/>
              <a:t> en personalizado</a:t>
            </a:r>
            <a:br>
              <a:rPr lang="es-ES" dirty="0"/>
            </a:br>
            <a:r>
              <a:rPr lang="es-ES" dirty="0"/>
              <a:t>- Agregar los siguientes códigos por orden.  </a:t>
            </a:r>
            <a:endParaRPr lang="es-MX" dirty="0"/>
          </a:p>
        </p:txBody>
      </p:sp>
      <p:sp>
        <p:nvSpPr>
          <p:cNvPr id="5" name="Marcador de fecha 4"/>
          <p:cNvSpPr>
            <a:spLocks noGrp="1"/>
          </p:cNvSpPr>
          <p:nvPr>
            <p:ph type="dt" sz="half" idx="10"/>
          </p:nvPr>
        </p:nvSpPr>
        <p:spPr/>
        <p:txBody>
          <a:bodyPr/>
          <a:lstStyle/>
          <a:p>
            <a:fld id="{27896FEC-D9F6-499D-808E-E3E0D016108F}" type="datetimeFigureOut">
              <a:rPr lang="es-MX" smtClean="0"/>
              <a:t>24/05/2019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A3AE5ED-779E-495A-B4CF-2B8C39941878}" type="slidenum">
              <a:rPr lang="es-MX" smtClean="0"/>
              <a:t>‹#›</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93249" y="3297012"/>
            <a:ext cx="3437169" cy="1839687"/>
          </a:xfrm>
          <a:prstGeom prst="rect">
            <a:avLst/>
          </a:prstGeom>
        </p:spPr>
      </p:pic>
      <p:sp>
        <p:nvSpPr>
          <p:cNvPr id="9" name="Título 1"/>
          <p:cNvSpPr txBox="1">
            <a:spLocks/>
          </p:cNvSpPr>
          <p:nvPr userDrawn="1"/>
        </p:nvSpPr>
        <p:spPr>
          <a:xfrm>
            <a:off x="266702" y="245743"/>
            <a:ext cx="11005458" cy="946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150">
                <a:solidFill>
                  <a:srgbClr val="0369B3"/>
                </a:solidFill>
                <a:latin typeface="+mj-lt"/>
                <a:ea typeface="+mj-ea"/>
                <a:cs typeface="+mj-cs"/>
              </a:defRPr>
            </a:lvl1pPr>
          </a:lstStyle>
          <a:p>
            <a:r>
              <a:rPr lang="es-ES" dirty="0"/>
              <a:t>Colores del proyecto</a:t>
            </a:r>
            <a:endParaRPr lang="es-MX" dirty="0"/>
          </a:p>
        </p:txBody>
      </p:sp>
      <p:sp>
        <p:nvSpPr>
          <p:cNvPr id="10" name="Título 1"/>
          <p:cNvSpPr txBox="1">
            <a:spLocks/>
          </p:cNvSpPr>
          <p:nvPr userDrawn="1"/>
        </p:nvSpPr>
        <p:spPr>
          <a:xfrm>
            <a:off x="2484666" y="2498271"/>
            <a:ext cx="790549"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dirty="0"/>
              <a:t>Rojo: 23</a:t>
            </a:r>
          </a:p>
          <a:p>
            <a:r>
              <a:rPr lang="es-ES" sz="1100" dirty="0"/>
              <a:t>Verde: 80</a:t>
            </a:r>
          </a:p>
          <a:p>
            <a:r>
              <a:rPr lang="es-ES" sz="1100" dirty="0"/>
              <a:t>Azul:</a:t>
            </a:r>
            <a:r>
              <a:rPr lang="es-ES" sz="1100" baseline="0" dirty="0"/>
              <a:t> </a:t>
            </a:r>
            <a:r>
              <a:rPr lang="es-ES" sz="1100" dirty="0"/>
              <a:t>123</a:t>
            </a:r>
            <a:endParaRPr lang="es-MX" sz="1100" dirty="0"/>
          </a:p>
        </p:txBody>
      </p:sp>
      <p:sp>
        <p:nvSpPr>
          <p:cNvPr id="11" name="Título 1"/>
          <p:cNvSpPr txBox="1">
            <a:spLocks/>
          </p:cNvSpPr>
          <p:nvPr userDrawn="1"/>
        </p:nvSpPr>
        <p:spPr>
          <a:xfrm>
            <a:off x="2484666" y="3078605"/>
            <a:ext cx="1025977"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dirty="0"/>
              <a:t>Rojo: 242</a:t>
            </a:r>
          </a:p>
          <a:p>
            <a:r>
              <a:rPr lang="es-ES" sz="1100" dirty="0"/>
              <a:t>Verde: 122</a:t>
            </a:r>
          </a:p>
          <a:p>
            <a:r>
              <a:rPr lang="es-ES" sz="1100" dirty="0"/>
              <a:t>Azul: 128</a:t>
            </a:r>
            <a:endParaRPr lang="es-MX" sz="1100" dirty="0"/>
          </a:p>
        </p:txBody>
      </p:sp>
      <p:sp>
        <p:nvSpPr>
          <p:cNvPr id="12" name="Título 1"/>
          <p:cNvSpPr txBox="1">
            <a:spLocks/>
          </p:cNvSpPr>
          <p:nvPr userDrawn="1"/>
        </p:nvSpPr>
        <p:spPr>
          <a:xfrm>
            <a:off x="2484666" y="3667252"/>
            <a:ext cx="952498"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dirty="0"/>
              <a:t>Rojo: 252</a:t>
            </a:r>
          </a:p>
          <a:p>
            <a:r>
              <a:rPr lang="es-ES" sz="1100" dirty="0"/>
              <a:t>Verde: 191</a:t>
            </a:r>
          </a:p>
          <a:p>
            <a:r>
              <a:rPr lang="es-ES" sz="1100" dirty="0"/>
              <a:t>Azul: 18</a:t>
            </a:r>
            <a:endParaRPr lang="es-MX" sz="1100" dirty="0"/>
          </a:p>
        </p:txBody>
      </p:sp>
      <p:sp>
        <p:nvSpPr>
          <p:cNvPr id="13" name="Título 1"/>
          <p:cNvSpPr txBox="1">
            <a:spLocks/>
          </p:cNvSpPr>
          <p:nvPr userDrawn="1"/>
        </p:nvSpPr>
        <p:spPr>
          <a:xfrm>
            <a:off x="2484666" y="4235524"/>
            <a:ext cx="952498"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dirty="0"/>
              <a:t>Rojo: 74</a:t>
            </a:r>
          </a:p>
          <a:p>
            <a:r>
              <a:rPr lang="es-ES" sz="1100" dirty="0"/>
              <a:t>Verde: 193</a:t>
            </a:r>
          </a:p>
          <a:p>
            <a:r>
              <a:rPr lang="es-ES" sz="1100" dirty="0"/>
              <a:t>Azul: 196</a:t>
            </a:r>
            <a:endParaRPr lang="es-MX" sz="1100" dirty="0"/>
          </a:p>
        </p:txBody>
      </p:sp>
      <p:sp>
        <p:nvSpPr>
          <p:cNvPr id="14" name="Título 1"/>
          <p:cNvSpPr txBox="1">
            <a:spLocks/>
          </p:cNvSpPr>
          <p:nvPr userDrawn="1"/>
        </p:nvSpPr>
        <p:spPr>
          <a:xfrm>
            <a:off x="2484666" y="4820501"/>
            <a:ext cx="1368877"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dirty="0"/>
              <a:t>Rojo: 195</a:t>
            </a:r>
          </a:p>
          <a:p>
            <a:r>
              <a:rPr lang="es-ES" sz="1100" dirty="0"/>
              <a:t>Verde: 162</a:t>
            </a:r>
          </a:p>
          <a:p>
            <a:r>
              <a:rPr lang="es-ES" sz="1100" dirty="0"/>
              <a:t>Azul: 204</a:t>
            </a:r>
            <a:endParaRPr lang="es-MX" sz="1100" dirty="0"/>
          </a:p>
        </p:txBody>
      </p:sp>
      <p:sp>
        <p:nvSpPr>
          <p:cNvPr id="15" name="Título 1"/>
          <p:cNvSpPr txBox="1">
            <a:spLocks/>
          </p:cNvSpPr>
          <p:nvPr userDrawn="1"/>
        </p:nvSpPr>
        <p:spPr>
          <a:xfrm>
            <a:off x="2484666" y="5389626"/>
            <a:ext cx="1368877" cy="569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1400" b="0" kern="1200" baseline="0">
                <a:solidFill>
                  <a:schemeClr val="tx1"/>
                </a:solidFill>
                <a:latin typeface="+mj-lt"/>
                <a:ea typeface="+mj-ea"/>
                <a:cs typeface="+mj-cs"/>
              </a:defRPr>
            </a:lvl1pPr>
          </a:lstStyle>
          <a:p>
            <a:r>
              <a:rPr lang="es-ES" sz="1100" dirty="0"/>
              <a:t>Rojo: 165</a:t>
            </a:r>
          </a:p>
          <a:p>
            <a:r>
              <a:rPr lang="es-ES" sz="1100" dirty="0"/>
              <a:t>Verde: 165</a:t>
            </a:r>
          </a:p>
          <a:p>
            <a:r>
              <a:rPr lang="es-ES" sz="1100" dirty="0"/>
              <a:t>Azul: 164</a:t>
            </a:r>
            <a:endParaRPr lang="es-MX" sz="1100" dirty="0"/>
          </a:p>
        </p:txBody>
      </p:sp>
    </p:spTree>
    <p:extLst>
      <p:ext uri="{BB962C8B-B14F-4D97-AF65-F5344CB8AC3E}">
        <p14:creationId xmlns:p14="http://schemas.microsoft.com/office/powerpoint/2010/main" val="163265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27896FEC-D9F6-499D-808E-E3E0D016108F}" type="datetimeFigureOut">
              <a:rPr lang="es-MX" smtClean="0"/>
              <a:t>24/05/2019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AA3AE5ED-779E-495A-B4CF-2B8C39941878}" type="slidenum">
              <a:rPr lang="es-MX" smtClean="0"/>
              <a:t>‹#›</a:t>
            </a:fld>
            <a:endParaRPr lang="es-MX"/>
          </a:p>
        </p:txBody>
      </p:sp>
    </p:spTree>
    <p:extLst>
      <p:ext uri="{BB962C8B-B14F-4D97-AF65-F5344CB8AC3E}">
        <p14:creationId xmlns:p14="http://schemas.microsoft.com/office/powerpoint/2010/main" val="2952123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7896FEC-D9F6-499D-808E-E3E0D016108F}" type="datetimeFigureOut">
              <a:rPr lang="es-MX" smtClean="0"/>
              <a:t>24/05/2019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AA3AE5ED-779E-495A-B4CF-2B8C39941878}" type="slidenum">
              <a:rPr lang="es-MX" smtClean="0"/>
              <a:t>‹#›</a:t>
            </a:fld>
            <a:endParaRPr lang="es-MX"/>
          </a:p>
        </p:txBody>
      </p:sp>
    </p:spTree>
    <p:extLst>
      <p:ext uri="{BB962C8B-B14F-4D97-AF65-F5344CB8AC3E}">
        <p14:creationId xmlns:p14="http://schemas.microsoft.com/office/powerpoint/2010/main" val="273424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7896FEC-D9F6-499D-808E-E3E0D016108F}" type="datetimeFigureOut">
              <a:rPr lang="es-MX" smtClean="0"/>
              <a:t>24/05/2019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AA3AE5ED-779E-495A-B4CF-2B8C39941878}" type="slidenum">
              <a:rPr lang="es-MX" smtClean="0"/>
              <a:t>‹#›</a:t>
            </a:fld>
            <a:endParaRPr lang="es-MX"/>
          </a:p>
        </p:txBody>
      </p:sp>
    </p:spTree>
    <p:extLst>
      <p:ext uri="{BB962C8B-B14F-4D97-AF65-F5344CB8AC3E}">
        <p14:creationId xmlns:p14="http://schemas.microsoft.com/office/powerpoint/2010/main" val="58273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7896FEC-D9F6-499D-808E-E3E0D016108F}" type="datetimeFigureOut">
              <a:rPr lang="es-MX" smtClean="0"/>
              <a:t>24/05/2019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A3AE5ED-779E-495A-B4CF-2B8C39941878}" type="slidenum">
              <a:rPr lang="es-MX" smtClean="0"/>
              <a:t>‹#›</a:t>
            </a:fld>
            <a:endParaRPr lang="es-MX"/>
          </a:p>
        </p:txBody>
      </p:sp>
    </p:spTree>
    <p:extLst>
      <p:ext uri="{BB962C8B-B14F-4D97-AF65-F5344CB8AC3E}">
        <p14:creationId xmlns:p14="http://schemas.microsoft.com/office/powerpoint/2010/main" val="3477780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7896FEC-D9F6-499D-808E-E3E0D016108F}" type="datetimeFigureOut">
              <a:rPr lang="es-MX" smtClean="0"/>
              <a:t>24/05/2019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A3AE5ED-779E-495A-B4CF-2B8C39941878}" type="slidenum">
              <a:rPr lang="es-MX" smtClean="0"/>
              <a:t>‹#›</a:t>
            </a:fld>
            <a:endParaRPr lang="es-MX"/>
          </a:p>
        </p:txBody>
      </p:sp>
    </p:spTree>
    <p:extLst>
      <p:ext uri="{BB962C8B-B14F-4D97-AF65-F5344CB8AC3E}">
        <p14:creationId xmlns:p14="http://schemas.microsoft.com/office/powerpoint/2010/main" val="82904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96FEC-D9F6-499D-808E-E3E0D016108F}" type="datetimeFigureOut">
              <a:rPr lang="es-MX" smtClean="0"/>
              <a:t>24/05/2019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AE5ED-779E-495A-B4CF-2B8C39941878}" type="slidenum">
              <a:rPr lang="es-MX" smtClean="0"/>
              <a:t>‹#›</a:t>
            </a:fld>
            <a:endParaRPr lang="es-MX"/>
          </a:p>
        </p:txBody>
      </p:sp>
    </p:spTree>
    <p:extLst>
      <p:ext uri="{BB962C8B-B14F-4D97-AF65-F5344CB8AC3E}">
        <p14:creationId xmlns:p14="http://schemas.microsoft.com/office/powerpoint/2010/main" val="391209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2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svg"/><Relationship Id="rId21"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21" Type="http://schemas.openxmlformats.org/officeDocument/2006/relationships/image" Target="../media/image21.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image" Target="../media/image33.png"/><Relationship Id="rId16" Type="http://schemas.openxmlformats.org/officeDocument/2006/relationships/image" Target="../media/image47.png"/><Relationship Id="rId20"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1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57200" y="839901"/>
            <a:ext cx="9144000" cy="2387600"/>
          </a:xfrm>
        </p:spPr>
        <p:txBody>
          <a:bodyPr/>
          <a:lstStyle/>
          <a:p>
            <a:r>
              <a:rPr lang="es-ES" spc="300" dirty="0"/>
              <a:t>Iniciativas vinculadas al análisis presupuestal</a:t>
            </a:r>
            <a:endParaRPr lang="es-MX" spc="3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9023"/>
            <a:ext cx="10058400" cy="162393"/>
          </a:xfrm>
          <a:prstGeom prst="rect">
            <a:avLst/>
          </a:prstGeom>
        </p:spPr>
      </p:pic>
      <p:sp>
        <p:nvSpPr>
          <p:cNvPr id="5" name="CuadroTexto 4">
            <a:extLst>
              <a:ext uri="{FF2B5EF4-FFF2-40B4-BE49-F238E27FC236}">
                <a16:creationId xmlns:a16="http://schemas.microsoft.com/office/drawing/2014/main" id="{74D3CF62-53AC-407C-9D7A-94751AAE0376}"/>
              </a:ext>
            </a:extLst>
          </p:cNvPr>
          <p:cNvSpPr txBox="1"/>
          <p:nvPr/>
        </p:nvSpPr>
        <p:spPr>
          <a:xfrm>
            <a:off x="2132901" y="5057660"/>
            <a:ext cx="579259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u="none" strike="noStrike" kern="1200" cap="none" spc="0" normalizeH="0" baseline="0" noProof="0" dirty="0">
                <a:ln>
                  <a:noFill/>
                </a:ln>
                <a:solidFill>
                  <a:prstClr val="white"/>
                </a:solidFill>
                <a:effectLst/>
                <a:uLnTx/>
                <a:uFillTx/>
                <a:latin typeface="Calibri" panose="020F0502020204030204"/>
                <a:ea typeface="+mn-ea"/>
                <a:cs typeface="+mn-cs"/>
              </a:rPr>
              <a:t>Proyecto de Políticas Públicas con enfoque de Desarrollo Humano e Inclusión</a:t>
            </a:r>
            <a:endParaRPr kumimoji="0" lang="es-MX" sz="2000" b="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66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10">
            <a:extLst>
              <a:ext uri="{FF2B5EF4-FFF2-40B4-BE49-F238E27FC236}">
                <a16:creationId xmlns:a16="http://schemas.microsoft.com/office/drawing/2014/main" id="{4C479D33-0F37-4C2A-81D1-E5AE2C661C98}"/>
              </a:ext>
            </a:extLst>
          </p:cNvPr>
          <p:cNvGraphicFramePr>
            <a:graphicFrameLocks/>
          </p:cNvGraphicFramePr>
          <p:nvPr>
            <p:extLst>
              <p:ext uri="{D42A27DB-BD31-4B8C-83A1-F6EECF244321}">
                <p14:modId xmlns:p14="http://schemas.microsoft.com/office/powerpoint/2010/main" val="2441783664"/>
              </p:ext>
            </p:extLst>
          </p:nvPr>
        </p:nvGraphicFramePr>
        <p:xfrm>
          <a:off x="294198" y="1017767"/>
          <a:ext cx="10897479" cy="5112686"/>
        </p:xfrm>
        <a:graphic>
          <a:graphicData uri="http://schemas.openxmlformats.org/drawingml/2006/table">
            <a:tbl>
              <a:tblPr firstRow="1" bandRow="1">
                <a:tableStyleId>{00A15C55-8517-42AA-B614-E9B94910E393}</a:tableStyleId>
              </a:tblPr>
              <a:tblGrid>
                <a:gridCol w="2398135">
                  <a:extLst>
                    <a:ext uri="{9D8B030D-6E8A-4147-A177-3AD203B41FA5}">
                      <a16:colId xmlns:a16="http://schemas.microsoft.com/office/drawing/2014/main" val="462780431"/>
                    </a:ext>
                  </a:extLst>
                </a:gridCol>
                <a:gridCol w="1378805">
                  <a:extLst>
                    <a:ext uri="{9D8B030D-6E8A-4147-A177-3AD203B41FA5}">
                      <a16:colId xmlns:a16="http://schemas.microsoft.com/office/drawing/2014/main" val="2568149684"/>
                    </a:ext>
                  </a:extLst>
                </a:gridCol>
                <a:gridCol w="1344334">
                  <a:extLst>
                    <a:ext uri="{9D8B030D-6E8A-4147-A177-3AD203B41FA5}">
                      <a16:colId xmlns:a16="http://schemas.microsoft.com/office/drawing/2014/main" val="1283179340"/>
                    </a:ext>
                  </a:extLst>
                </a:gridCol>
                <a:gridCol w="1300015">
                  <a:extLst>
                    <a:ext uri="{9D8B030D-6E8A-4147-A177-3AD203B41FA5}">
                      <a16:colId xmlns:a16="http://schemas.microsoft.com/office/drawing/2014/main" val="1878461856"/>
                    </a:ext>
                  </a:extLst>
                </a:gridCol>
                <a:gridCol w="1506836">
                  <a:extLst>
                    <a:ext uri="{9D8B030D-6E8A-4147-A177-3AD203B41FA5}">
                      <a16:colId xmlns:a16="http://schemas.microsoft.com/office/drawing/2014/main" val="2166132106"/>
                    </a:ext>
                  </a:extLst>
                </a:gridCol>
                <a:gridCol w="1432972">
                  <a:extLst>
                    <a:ext uri="{9D8B030D-6E8A-4147-A177-3AD203B41FA5}">
                      <a16:colId xmlns:a16="http://schemas.microsoft.com/office/drawing/2014/main" val="2868683122"/>
                    </a:ext>
                  </a:extLst>
                </a:gridCol>
                <a:gridCol w="1536382">
                  <a:extLst>
                    <a:ext uri="{9D8B030D-6E8A-4147-A177-3AD203B41FA5}">
                      <a16:colId xmlns:a16="http://schemas.microsoft.com/office/drawing/2014/main" val="1402078541"/>
                    </a:ext>
                  </a:extLst>
                </a:gridCol>
              </a:tblGrid>
              <a:tr h="475373">
                <a:tc>
                  <a:txBody>
                    <a:bodyPr/>
                    <a:lstStyle/>
                    <a:p>
                      <a:endParaRPr lang="es-MX" sz="1850" dirty="0">
                        <a:latin typeface="+mj-lt"/>
                      </a:endParaRPr>
                    </a:p>
                  </a:txBody>
                  <a:tcPr>
                    <a:solidFill>
                      <a:srgbClr val="FCBF12"/>
                    </a:solidFill>
                  </a:tcPr>
                </a:tc>
                <a:tc>
                  <a:txBody>
                    <a:bodyPr/>
                    <a:lstStyle/>
                    <a:p>
                      <a:pPr algn="ctr"/>
                      <a:r>
                        <a:rPr lang="es-ES" sz="1850" dirty="0">
                          <a:latin typeface="+mj-lt"/>
                        </a:rPr>
                        <a:t>2015</a:t>
                      </a:r>
                      <a:endParaRPr lang="es-MX" sz="1850" dirty="0">
                        <a:latin typeface="+mj-lt"/>
                      </a:endParaRPr>
                    </a:p>
                  </a:txBody>
                  <a:tcPr anchor="ctr">
                    <a:solidFill>
                      <a:srgbClr val="FCBF12"/>
                    </a:solidFill>
                  </a:tcPr>
                </a:tc>
                <a:tc gridSpan="5">
                  <a:txBody>
                    <a:bodyPr/>
                    <a:lstStyle/>
                    <a:p>
                      <a:pPr algn="ctr"/>
                      <a:r>
                        <a:rPr lang="es-ES" sz="1850" dirty="0">
                          <a:latin typeface="+mj-lt"/>
                        </a:rPr>
                        <a:t>2050</a:t>
                      </a:r>
                      <a:endParaRPr lang="es-MX" sz="1850" dirty="0">
                        <a:latin typeface="+mj-lt"/>
                      </a:endParaRPr>
                    </a:p>
                  </a:txBody>
                  <a:tcPr anchor="ctr">
                    <a:solidFill>
                      <a:srgbClr val="FCBF12"/>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588346629"/>
                  </a:ext>
                </a:extLst>
              </a:tr>
              <a:tr h="475373">
                <a:tc>
                  <a:txBody>
                    <a:bodyPr/>
                    <a:lstStyle/>
                    <a:p>
                      <a:endParaRPr lang="es-MX" sz="1850" b="1" dirty="0">
                        <a:latin typeface="+mj-lt"/>
                      </a:endParaRPr>
                    </a:p>
                  </a:txBody>
                  <a:tcPr>
                    <a:solidFill>
                      <a:schemeClr val="accent4">
                        <a:lumMod val="60000"/>
                        <a:lumOff val="40000"/>
                      </a:schemeClr>
                    </a:solidFill>
                  </a:tcPr>
                </a:tc>
                <a:tc>
                  <a:txBody>
                    <a:bodyPr/>
                    <a:lstStyle/>
                    <a:p>
                      <a:r>
                        <a:rPr lang="es-ES" sz="1850" b="1" dirty="0" err="1">
                          <a:latin typeface="+mj-lt"/>
                        </a:rPr>
                        <a:t>Tray</a:t>
                      </a:r>
                      <a:r>
                        <a:rPr lang="es-ES" sz="1850" b="1" dirty="0">
                          <a:latin typeface="+mj-lt"/>
                        </a:rPr>
                        <a:t>. actual</a:t>
                      </a:r>
                      <a:endParaRPr lang="es-MX" sz="1850" b="1" dirty="0">
                        <a:solidFill>
                          <a:schemeClr val="bg1"/>
                        </a:solidFill>
                        <a:latin typeface="+mj-lt"/>
                      </a:endParaRPr>
                    </a:p>
                  </a:txBody>
                  <a:tcPr>
                    <a:solidFill>
                      <a:schemeClr val="accent4">
                        <a:lumMod val="60000"/>
                        <a:lumOff val="40000"/>
                      </a:schemeClr>
                    </a:solidFill>
                  </a:tcPr>
                </a:tc>
                <a:tc>
                  <a:txBody>
                    <a:bodyPr/>
                    <a:lstStyle/>
                    <a:p>
                      <a:r>
                        <a:rPr lang="es-ES" sz="1850" b="1" dirty="0" err="1">
                          <a:latin typeface="+mj-lt"/>
                        </a:rPr>
                        <a:t>Tray</a:t>
                      </a:r>
                      <a:r>
                        <a:rPr lang="es-ES" sz="1850" b="1" dirty="0">
                          <a:latin typeface="+mj-lt"/>
                        </a:rPr>
                        <a:t>. actual</a:t>
                      </a:r>
                      <a:endParaRPr lang="es-MX" sz="1850" b="1" dirty="0">
                        <a:solidFill>
                          <a:schemeClr val="bg1"/>
                        </a:solidFill>
                        <a:latin typeface="+mj-lt"/>
                      </a:endParaRPr>
                    </a:p>
                  </a:txBody>
                  <a:tcPr>
                    <a:solidFill>
                      <a:schemeClr val="accent4">
                        <a:lumMod val="60000"/>
                        <a:lumOff val="40000"/>
                      </a:schemeClr>
                    </a:solidFill>
                  </a:tcPr>
                </a:tc>
                <a:tc>
                  <a:txBody>
                    <a:bodyPr/>
                    <a:lstStyle/>
                    <a:p>
                      <a:r>
                        <a:rPr lang="es-ES" sz="1850" b="1" dirty="0">
                          <a:latin typeface="+mj-lt"/>
                        </a:rPr>
                        <a:t>Económico</a:t>
                      </a:r>
                      <a:endParaRPr lang="es-MX" sz="1850" b="1" dirty="0">
                        <a:solidFill>
                          <a:schemeClr val="bg1"/>
                        </a:solidFill>
                        <a:latin typeface="+mj-lt"/>
                      </a:endParaRPr>
                    </a:p>
                  </a:txBody>
                  <a:tcPr>
                    <a:solidFill>
                      <a:schemeClr val="accent4">
                        <a:lumMod val="60000"/>
                        <a:lumOff val="40000"/>
                      </a:schemeClr>
                    </a:solidFill>
                  </a:tcPr>
                </a:tc>
                <a:tc>
                  <a:txBody>
                    <a:bodyPr/>
                    <a:lstStyle/>
                    <a:p>
                      <a:r>
                        <a:rPr lang="es-ES" sz="1850" b="1" dirty="0">
                          <a:latin typeface="+mj-lt"/>
                        </a:rPr>
                        <a:t>Social + </a:t>
                      </a:r>
                      <a:r>
                        <a:rPr lang="es-ES" sz="1850" b="1" dirty="0" err="1">
                          <a:latin typeface="+mj-lt"/>
                        </a:rPr>
                        <a:t>Educ</a:t>
                      </a:r>
                      <a:endParaRPr lang="es-MX" sz="1850" b="1" dirty="0">
                        <a:solidFill>
                          <a:schemeClr val="bg1"/>
                        </a:solidFill>
                        <a:latin typeface="+mj-lt"/>
                      </a:endParaRPr>
                    </a:p>
                  </a:txBody>
                  <a:tcPr>
                    <a:solidFill>
                      <a:schemeClr val="accent4">
                        <a:lumMod val="60000"/>
                        <a:lumOff val="40000"/>
                      </a:schemeClr>
                    </a:solidFill>
                  </a:tcPr>
                </a:tc>
                <a:tc>
                  <a:txBody>
                    <a:bodyPr/>
                    <a:lstStyle/>
                    <a:p>
                      <a:r>
                        <a:rPr lang="es-ES" sz="1850" b="1" dirty="0">
                          <a:latin typeface="+mj-lt"/>
                        </a:rPr>
                        <a:t>Gobernanza</a:t>
                      </a:r>
                      <a:endParaRPr lang="es-MX" sz="1850" b="1" dirty="0">
                        <a:solidFill>
                          <a:schemeClr val="bg1"/>
                        </a:solidFill>
                        <a:latin typeface="+mj-lt"/>
                      </a:endParaRPr>
                    </a:p>
                  </a:txBody>
                  <a:tcPr>
                    <a:solidFill>
                      <a:schemeClr val="accent4">
                        <a:lumMod val="60000"/>
                        <a:lumOff val="40000"/>
                      </a:schemeClr>
                    </a:solidFill>
                  </a:tcPr>
                </a:tc>
                <a:tc>
                  <a:txBody>
                    <a:bodyPr/>
                    <a:lstStyle/>
                    <a:p>
                      <a:r>
                        <a:rPr lang="es-ES" sz="1850" b="1" dirty="0">
                          <a:latin typeface="+mj-lt"/>
                        </a:rPr>
                        <a:t>D. Integrado</a:t>
                      </a:r>
                      <a:endParaRPr lang="es-MX" sz="1850" b="1" dirty="0">
                        <a:solidFill>
                          <a:schemeClr val="bg1"/>
                        </a:solidFill>
                        <a:latin typeface="+mj-lt"/>
                      </a:endParaRPr>
                    </a:p>
                  </a:txBody>
                  <a:tcPr>
                    <a:solidFill>
                      <a:schemeClr val="accent4">
                        <a:lumMod val="60000"/>
                        <a:lumOff val="40000"/>
                      </a:schemeClr>
                    </a:solidFill>
                  </a:tcPr>
                </a:tc>
                <a:extLst>
                  <a:ext uri="{0D108BD9-81ED-4DB2-BD59-A6C34878D82A}">
                    <a16:rowId xmlns:a16="http://schemas.microsoft.com/office/drawing/2014/main" val="2077751750"/>
                  </a:ext>
                </a:extLst>
              </a:tr>
              <a:tr h="475373">
                <a:tc>
                  <a:txBody>
                    <a:bodyPr/>
                    <a:lstStyle/>
                    <a:p>
                      <a:r>
                        <a:rPr lang="es-ES" sz="1850" dirty="0">
                          <a:latin typeface="+mj-lt"/>
                        </a:rPr>
                        <a:t>Crecimiento PIB</a:t>
                      </a:r>
                      <a:endParaRPr lang="es-MX" sz="1850" dirty="0">
                        <a:latin typeface="+mj-lt"/>
                      </a:endParaRPr>
                    </a:p>
                  </a:txBody>
                  <a:tcPr/>
                </a:tc>
                <a:tc>
                  <a:txBody>
                    <a:bodyPr/>
                    <a:lstStyle/>
                    <a:p>
                      <a:pPr algn="ctr"/>
                      <a:r>
                        <a:rPr lang="es-ES" sz="1850" dirty="0">
                          <a:latin typeface="+mj-lt"/>
                        </a:rPr>
                        <a:t>2.9</a:t>
                      </a:r>
                      <a:endParaRPr lang="es-MX" sz="1850" dirty="0">
                        <a:latin typeface="+mj-lt"/>
                      </a:endParaRPr>
                    </a:p>
                  </a:txBody>
                  <a:tcPr anchor="ctr"/>
                </a:tc>
                <a:tc>
                  <a:txBody>
                    <a:bodyPr/>
                    <a:lstStyle/>
                    <a:p>
                      <a:pPr algn="ctr"/>
                      <a:r>
                        <a:rPr lang="es-ES" sz="1850" dirty="0">
                          <a:latin typeface="+mj-lt"/>
                        </a:rPr>
                        <a:t>2.1</a:t>
                      </a:r>
                      <a:endParaRPr lang="es-MX" sz="1850" dirty="0">
                        <a:latin typeface="+mj-lt"/>
                      </a:endParaRPr>
                    </a:p>
                  </a:txBody>
                  <a:tcPr anchor="ctr"/>
                </a:tc>
                <a:tc>
                  <a:txBody>
                    <a:bodyPr/>
                    <a:lstStyle/>
                    <a:p>
                      <a:pPr algn="ctr"/>
                      <a:r>
                        <a:rPr lang="es-ES" sz="1850" dirty="0">
                          <a:latin typeface="+mj-lt"/>
                        </a:rPr>
                        <a:t>2.5</a:t>
                      </a:r>
                      <a:endParaRPr lang="es-MX" sz="1850" dirty="0">
                        <a:latin typeface="+mj-lt"/>
                      </a:endParaRPr>
                    </a:p>
                  </a:txBody>
                  <a:tcPr anchor="ctr"/>
                </a:tc>
                <a:tc>
                  <a:txBody>
                    <a:bodyPr/>
                    <a:lstStyle/>
                    <a:p>
                      <a:pPr algn="ctr"/>
                      <a:r>
                        <a:rPr lang="es-ES" sz="1850" dirty="0">
                          <a:latin typeface="+mj-lt"/>
                        </a:rPr>
                        <a:t>2.1</a:t>
                      </a:r>
                      <a:endParaRPr lang="es-MX" sz="1850" dirty="0">
                        <a:latin typeface="+mj-lt"/>
                      </a:endParaRPr>
                    </a:p>
                  </a:txBody>
                  <a:tcPr anchor="ctr"/>
                </a:tc>
                <a:tc>
                  <a:txBody>
                    <a:bodyPr/>
                    <a:lstStyle/>
                    <a:p>
                      <a:pPr algn="ctr"/>
                      <a:r>
                        <a:rPr lang="es-ES" sz="1850" dirty="0">
                          <a:latin typeface="+mj-lt"/>
                        </a:rPr>
                        <a:t>2.6</a:t>
                      </a:r>
                      <a:endParaRPr lang="es-MX" sz="1850" dirty="0">
                        <a:latin typeface="+mj-lt"/>
                      </a:endParaRPr>
                    </a:p>
                  </a:txBody>
                  <a:tcPr anchor="ctr"/>
                </a:tc>
                <a:tc>
                  <a:txBody>
                    <a:bodyPr/>
                    <a:lstStyle/>
                    <a:p>
                      <a:pPr algn="ctr"/>
                      <a:r>
                        <a:rPr lang="es-ES" sz="1850" b="1" dirty="0">
                          <a:latin typeface="+mj-lt"/>
                        </a:rPr>
                        <a:t>3.2</a:t>
                      </a:r>
                      <a:endParaRPr lang="es-MX" sz="1850" b="1" dirty="0">
                        <a:latin typeface="+mj-lt"/>
                      </a:endParaRPr>
                    </a:p>
                  </a:txBody>
                  <a:tcPr anchor="ctr"/>
                </a:tc>
                <a:extLst>
                  <a:ext uri="{0D108BD9-81ED-4DB2-BD59-A6C34878D82A}">
                    <a16:rowId xmlns:a16="http://schemas.microsoft.com/office/drawing/2014/main" val="4083178313"/>
                  </a:ext>
                </a:extLst>
              </a:tr>
              <a:tr h="475373">
                <a:tc>
                  <a:txBody>
                    <a:bodyPr/>
                    <a:lstStyle/>
                    <a:p>
                      <a:r>
                        <a:rPr lang="es-ES" sz="1850" dirty="0">
                          <a:latin typeface="+mj-lt"/>
                        </a:rPr>
                        <a:t>Productividad laboral</a:t>
                      </a:r>
                      <a:endParaRPr lang="es-MX" sz="1850" dirty="0">
                        <a:latin typeface="+mj-lt"/>
                      </a:endParaRPr>
                    </a:p>
                  </a:txBody>
                  <a:tcPr/>
                </a:tc>
                <a:tc>
                  <a:txBody>
                    <a:bodyPr/>
                    <a:lstStyle/>
                    <a:p>
                      <a:pPr algn="ctr"/>
                      <a:r>
                        <a:rPr lang="es-ES" sz="1850" dirty="0">
                          <a:latin typeface="+mj-lt"/>
                        </a:rPr>
                        <a:t>22.8</a:t>
                      </a:r>
                      <a:endParaRPr lang="es-MX" sz="1850" dirty="0">
                        <a:latin typeface="+mj-lt"/>
                      </a:endParaRPr>
                    </a:p>
                  </a:txBody>
                  <a:tcPr anchor="ctr"/>
                </a:tc>
                <a:tc>
                  <a:txBody>
                    <a:bodyPr/>
                    <a:lstStyle/>
                    <a:p>
                      <a:pPr algn="ctr"/>
                      <a:r>
                        <a:rPr lang="es-ES" sz="1850" dirty="0">
                          <a:latin typeface="+mj-lt"/>
                        </a:rPr>
                        <a:t>39.7</a:t>
                      </a:r>
                      <a:endParaRPr lang="es-MX" sz="1850" dirty="0">
                        <a:latin typeface="+mj-lt"/>
                      </a:endParaRPr>
                    </a:p>
                  </a:txBody>
                  <a:tcPr anchor="ctr"/>
                </a:tc>
                <a:tc>
                  <a:txBody>
                    <a:bodyPr/>
                    <a:lstStyle/>
                    <a:p>
                      <a:pPr algn="ctr"/>
                      <a:r>
                        <a:rPr lang="es-ES" sz="1850" dirty="0">
                          <a:latin typeface="+mj-lt"/>
                        </a:rPr>
                        <a:t>47.8</a:t>
                      </a:r>
                      <a:endParaRPr lang="es-MX" sz="1850" dirty="0">
                        <a:latin typeface="+mj-lt"/>
                      </a:endParaRPr>
                    </a:p>
                  </a:txBody>
                  <a:tcPr anchor="ctr"/>
                </a:tc>
                <a:tc>
                  <a:txBody>
                    <a:bodyPr/>
                    <a:lstStyle/>
                    <a:p>
                      <a:pPr algn="ctr"/>
                      <a:r>
                        <a:rPr lang="es-ES" sz="1850" dirty="0">
                          <a:latin typeface="+mj-lt"/>
                        </a:rPr>
                        <a:t>42.3</a:t>
                      </a:r>
                      <a:endParaRPr lang="es-MX" sz="1850" dirty="0">
                        <a:latin typeface="+mj-lt"/>
                      </a:endParaRPr>
                    </a:p>
                  </a:txBody>
                  <a:tcPr anchor="ctr"/>
                </a:tc>
                <a:tc>
                  <a:txBody>
                    <a:bodyPr/>
                    <a:lstStyle/>
                    <a:p>
                      <a:pPr algn="ctr"/>
                      <a:r>
                        <a:rPr lang="es-ES" sz="1850" dirty="0">
                          <a:latin typeface="+mj-lt"/>
                        </a:rPr>
                        <a:t>51.3</a:t>
                      </a:r>
                      <a:endParaRPr lang="es-MX" sz="1850" dirty="0">
                        <a:latin typeface="+mj-lt"/>
                      </a:endParaRPr>
                    </a:p>
                  </a:txBody>
                  <a:tcPr anchor="ctr"/>
                </a:tc>
                <a:tc>
                  <a:txBody>
                    <a:bodyPr/>
                    <a:lstStyle/>
                    <a:p>
                      <a:pPr algn="ctr"/>
                      <a:r>
                        <a:rPr lang="es-ES" sz="1850" b="1" dirty="0">
                          <a:latin typeface="+mj-lt"/>
                        </a:rPr>
                        <a:t>57.8</a:t>
                      </a:r>
                      <a:endParaRPr lang="es-MX" sz="1850" b="1" dirty="0">
                        <a:latin typeface="+mj-lt"/>
                      </a:endParaRPr>
                    </a:p>
                  </a:txBody>
                  <a:tcPr anchor="ctr"/>
                </a:tc>
                <a:extLst>
                  <a:ext uri="{0D108BD9-81ED-4DB2-BD59-A6C34878D82A}">
                    <a16:rowId xmlns:a16="http://schemas.microsoft.com/office/drawing/2014/main" val="4085434898"/>
                  </a:ext>
                </a:extLst>
              </a:tr>
              <a:tr h="475373">
                <a:tc>
                  <a:txBody>
                    <a:bodyPr/>
                    <a:lstStyle/>
                    <a:p>
                      <a:r>
                        <a:rPr lang="es-ES" sz="1850" dirty="0">
                          <a:latin typeface="+mj-lt"/>
                        </a:rPr>
                        <a:t>PIB per cápita</a:t>
                      </a:r>
                      <a:endParaRPr lang="es-MX" sz="1850" dirty="0">
                        <a:latin typeface="+mj-lt"/>
                      </a:endParaRPr>
                    </a:p>
                  </a:txBody>
                  <a:tcPr/>
                </a:tc>
                <a:tc>
                  <a:txBody>
                    <a:bodyPr/>
                    <a:lstStyle/>
                    <a:p>
                      <a:pPr algn="ctr"/>
                      <a:r>
                        <a:rPr lang="es-ES" sz="1850" dirty="0">
                          <a:latin typeface="+mj-lt"/>
                        </a:rPr>
                        <a:t>16.7</a:t>
                      </a:r>
                      <a:endParaRPr lang="es-MX" sz="1850" dirty="0">
                        <a:latin typeface="+mj-lt"/>
                      </a:endParaRPr>
                    </a:p>
                  </a:txBody>
                  <a:tcPr anchor="ctr"/>
                </a:tc>
                <a:tc>
                  <a:txBody>
                    <a:bodyPr/>
                    <a:lstStyle/>
                    <a:p>
                      <a:pPr algn="ctr"/>
                      <a:r>
                        <a:rPr lang="es-ES" sz="1850" dirty="0">
                          <a:latin typeface="+mj-lt"/>
                        </a:rPr>
                        <a:t>23.5</a:t>
                      </a:r>
                      <a:endParaRPr lang="es-MX" sz="1850" dirty="0">
                        <a:latin typeface="+mj-lt"/>
                      </a:endParaRPr>
                    </a:p>
                  </a:txBody>
                  <a:tcPr anchor="ctr"/>
                </a:tc>
                <a:tc>
                  <a:txBody>
                    <a:bodyPr/>
                    <a:lstStyle/>
                    <a:p>
                      <a:pPr algn="ctr"/>
                      <a:r>
                        <a:rPr lang="es-ES" sz="1850" dirty="0">
                          <a:latin typeface="+mj-lt"/>
                        </a:rPr>
                        <a:t>28.6</a:t>
                      </a:r>
                      <a:endParaRPr lang="es-MX" sz="1850" dirty="0">
                        <a:latin typeface="+mj-lt"/>
                      </a:endParaRPr>
                    </a:p>
                  </a:txBody>
                  <a:tcPr anchor="ctr"/>
                </a:tc>
                <a:tc>
                  <a:txBody>
                    <a:bodyPr/>
                    <a:lstStyle/>
                    <a:p>
                      <a:pPr algn="ctr"/>
                      <a:r>
                        <a:rPr lang="es-ES" sz="1850" dirty="0">
                          <a:latin typeface="+mj-lt"/>
                        </a:rPr>
                        <a:t>24.4</a:t>
                      </a:r>
                      <a:endParaRPr lang="es-MX" sz="1850" dirty="0">
                        <a:latin typeface="+mj-lt"/>
                      </a:endParaRPr>
                    </a:p>
                  </a:txBody>
                  <a:tcPr anchor="ctr"/>
                </a:tc>
                <a:tc>
                  <a:txBody>
                    <a:bodyPr/>
                    <a:lstStyle/>
                    <a:p>
                      <a:pPr algn="ctr"/>
                      <a:r>
                        <a:rPr lang="es-ES" sz="1850" dirty="0">
                          <a:latin typeface="+mj-lt"/>
                        </a:rPr>
                        <a:t>27.9</a:t>
                      </a:r>
                      <a:endParaRPr lang="es-MX" sz="1850" dirty="0">
                        <a:latin typeface="+mj-lt"/>
                      </a:endParaRPr>
                    </a:p>
                  </a:txBody>
                  <a:tcPr anchor="ctr"/>
                </a:tc>
                <a:tc>
                  <a:txBody>
                    <a:bodyPr/>
                    <a:lstStyle/>
                    <a:p>
                      <a:pPr algn="ctr"/>
                      <a:r>
                        <a:rPr lang="es-ES" sz="1850" b="1" dirty="0">
                          <a:latin typeface="+mj-lt"/>
                        </a:rPr>
                        <a:t>33.4</a:t>
                      </a:r>
                      <a:endParaRPr lang="es-MX" sz="1850" b="1" dirty="0">
                        <a:latin typeface="+mj-lt"/>
                      </a:endParaRPr>
                    </a:p>
                  </a:txBody>
                  <a:tcPr anchor="ctr"/>
                </a:tc>
                <a:extLst>
                  <a:ext uri="{0D108BD9-81ED-4DB2-BD59-A6C34878D82A}">
                    <a16:rowId xmlns:a16="http://schemas.microsoft.com/office/drawing/2014/main" val="3899169922"/>
                  </a:ext>
                </a:extLst>
              </a:tr>
              <a:tr h="475373">
                <a:tc>
                  <a:txBody>
                    <a:bodyPr/>
                    <a:lstStyle/>
                    <a:p>
                      <a:r>
                        <a:rPr lang="es-ES" sz="1850" dirty="0">
                          <a:latin typeface="+mj-lt"/>
                        </a:rPr>
                        <a:t>Ingresos tributarios</a:t>
                      </a:r>
                      <a:endParaRPr lang="es-MX" sz="1850" dirty="0">
                        <a:latin typeface="+mj-lt"/>
                      </a:endParaRPr>
                    </a:p>
                  </a:txBody>
                  <a:tcPr/>
                </a:tc>
                <a:tc>
                  <a:txBody>
                    <a:bodyPr/>
                    <a:lstStyle/>
                    <a:p>
                      <a:pPr algn="ctr"/>
                      <a:r>
                        <a:rPr lang="es-ES" sz="1850" dirty="0">
                          <a:latin typeface="+mj-lt"/>
                        </a:rPr>
                        <a:t>296</a:t>
                      </a:r>
                      <a:endParaRPr lang="es-MX" sz="1850" dirty="0">
                        <a:latin typeface="+mj-lt"/>
                      </a:endParaRPr>
                    </a:p>
                  </a:txBody>
                  <a:tcPr anchor="ctr"/>
                </a:tc>
                <a:tc>
                  <a:txBody>
                    <a:bodyPr/>
                    <a:lstStyle/>
                    <a:p>
                      <a:pPr algn="ctr"/>
                      <a:r>
                        <a:rPr lang="es-ES" sz="1850" dirty="0">
                          <a:latin typeface="+mj-lt"/>
                        </a:rPr>
                        <a:t>1,068</a:t>
                      </a:r>
                      <a:endParaRPr lang="es-MX" sz="1850" dirty="0">
                        <a:latin typeface="+mj-lt"/>
                      </a:endParaRPr>
                    </a:p>
                  </a:txBody>
                  <a:tcPr anchor="ctr"/>
                </a:tc>
                <a:tc>
                  <a:txBody>
                    <a:bodyPr/>
                    <a:lstStyle/>
                    <a:p>
                      <a:pPr algn="ctr"/>
                      <a:r>
                        <a:rPr lang="es-ES" sz="1850" dirty="0">
                          <a:latin typeface="+mj-lt"/>
                        </a:rPr>
                        <a:t>1,504</a:t>
                      </a:r>
                      <a:endParaRPr lang="es-MX" sz="1850" dirty="0">
                        <a:latin typeface="+mj-lt"/>
                      </a:endParaRPr>
                    </a:p>
                  </a:txBody>
                  <a:tcPr anchor="ctr"/>
                </a:tc>
                <a:tc>
                  <a:txBody>
                    <a:bodyPr/>
                    <a:lstStyle/>
                    <a:p>
                      <a:pPr algn="ctr"/>
                      <a:r>
                        <a:rPr lang="es-ES" sz="1850" dirty="0">
                          <a:latin typeface="+mj-lt"/>
                        </a:rPr>
                        <a:t>1,227</a:t>
                      </a:r>
                      <a:endParaRPr lang="es-MX" sz="1850" dirty="0">
                        <a:latin typeface="+mj-lt"/>
                      </a:endParaRPr>
                    </a:p>
                  </a:txBody>
                  <a:tcPr anchor="ctr"/>
                </a:tc>
                <a:tc>
                  <a:txBody>
                    <a:bodyPr/>
                    <a:lstStyle/>
                    <a:p>
                      <a:pPr algn="ctr"/>
                      <a:r>
                        <a:rPr lang="es-ES" sz="1850" dirty="0">
                          <a:latin typeface="+mj-lt"/>
                        </a:rPr>
                        <a:t>1,412</a:t>
                      </a:r>
                      <a:endParaRPr lang="es-MX" sz="1850" dirty="0">
                        <a:latin typeface="+mj-lt"/>
                      </a:endParaRPr>
                    </a:p>
                  </a:txBody>
                  <a:tcPr anchor="ctr"/>
                </a:tc>
                <a:tc>
                  <a:txBody>
                    <a:bodyPr/>
                    <a:lstStyle/>
                    <a:p>
                      <a:pPr algn="ctr"/>
                      <a:r>
                        <a:rPr lang="es-ES" sz="1850" b="1" dirty="0">
                          <a:latin typeface="+mj-lt"/>
                        </a:rPr>
                        <a:t>1922</a:t>
                      </a:r>
                      <a:endParaRPr lang="es-MX" sz="1850" b="1" dirty="0">
                        <a:latin typeface="+mj-lt"/>
                      </a:endParaRPr>
                    </a:p>
                  </a:txBody>
                  <a:tcPr anchor="ctr"/>
                </a:tc>
                <a:extLst>
                  <a:ext uri="{0D108BD9-81ED-4DB2-BD59-A6C34878D82A}">
                    <a16:rowId xmlns:a16="http://schemas.microsoft.com/office/drawing/2014/main" val="866970723"/>
                  </a:ext>
                </a:extLst>
              </a:tr>
              <a:tr h="475373">
                <a:tc>
                  <a:txBody>
                    <a:bodyPr/>
                    <a:lstStyle/>
                    <a:p>
                      <a:r>
                        <a:rPr lang="es-ES" sz="1850" dirty="0">
                          <a:latin typeface="+mj-lt"/>
                        </a:rPr>
                        <a:t>Esperanza de vida</a:t>
                      </a:r>
                      <a:endParaRPr lang="es-MX" sz="1850" dirty="0">
                        <a:latin typeface="+mj-lt"/>
                      </a:endParaRPr>
                    </a:p>
                  </a:txBody>
                  <a:tcPr/>
                </a:tc>
                <a:tc>
                  <a:txBody>
                    <a:bodyPr/>
                    <a:lstStyle/>
                    <a:p>
                      <a:pPr algn="ctr"/>
                      <a:r>
                        <a:rPr lang="es-ES" sz="1850" dirty="0">
                          <a:latin typeface="+mj-lt"/>
                        </a:rPr>
                        <a:t>77</a:t>
                      </a:r>
                      <a:endParaRPr lang="es-MX" sz="1850" dirty="0">
                        <a:latin typeface="+mj-lt"/>
                      </a:endParaRPr>
                    </a:p>
                  </a:txBody>
                  <a:tcPr anchor="ctr"/>
                </a:tc>
                <a:tc>
                  <a:txBody>
                    <a:bodyPr/>
                    <a:lstStyle/>
                    <a:p>
                      <a:pPr algn="ctr"/>
                      <a:r>
                        <a:rPr lang="es-ES" sz="1850" dirty="0">
                          <a:latin typeface="+mj-lt"/>
                        </a:rPr>
                        <a:t>81.2</a:t>
                      </a:r>
                      <a:endParaRPr lang="es-MX" sz="1850" dirty="0">
                        <a:latin typeface="+mj-lt"/>
                      </a:endParaRPr>
                    </a:p>
                  </a:txBody>
                  <a:tcPr anchor="ctr"/>
                </a:tc>
                <a:tc>
                  <a:txBody>
                    <a:bodyPr/>
                    <a:lstStyle/>
                    <a:p>
                      <a:pPr algn="ctr"/>
                      <a:r>
                        <a:rPr lang="es-ES" sz="1850" dirty="0">
                          <a:latin typeface="+mj-lt"/>
                        </a:rPr>
                        <a:t>81.7</a:t>
                      </a:r>
                      <a:endParaRPr lang="es-MX" sz="1850" dirty="0">
                        <a:latin typeface="+mj-lt"/>
                      </a:endParaRPr>
                    </a:p>
                  </a:txBody>
                  <a:tcPr anchor="ctr"/>
                </a:tc>
                <a:tc>
                  <a:txBody>
                    <a:bodyPr/>
                    <a:lstStyle/>
                    <a:p>
                      <a:pPr algn="ctr"/>
                      <a:r>
                        <a:rPr lang="es-ES" sz="1850" dirty="0">
                          <a:latin typeface="+mj-lt"/>
                        </a:rPr>
                        <a:t>82.8</a:t>
                      </a:r>
                      <a:endParaRPr lang="es-MX" sz="1850" dirty="0">
                        <a:latin typeface="+mj-lt"/>
                      </a:endParaRPr>
                    </a:p>
                  </a:txBody>
                  <a:tcPr anchor="ctr"/>
                </a:tc>
                <a:tc>
                  <a:txBody>
                    <a:bodyPr/>
                    <a:lstStyle/>
                    <a:p>
                      <a:pPr algn="ctr"/>
                      <a:r>
                        <a:rPr lang="es-ES" sz="1850" dirty="0">
                          <a:latin typeface="+mj-lt"/>
                        </a:rPr>
                        <a:t>82.0</a:t>
                      </a:r>
                      <a:endParaRPr lang="es-MX" sz="1850" dirty="0">
                        <a:latin typeface="+mj-lt"/>
                      </a:endParaRPr>
                    </a:p>
                  </a:txBody>
                  <a:tcPr anchor="ctr"/>
                </a:tc>
                <a:tc>
                  <a:txBody>
                    <a:bodyPr/>
                    <a:lstStyle/>
                    <a:p>
                      <a:pPr algn="ctr"/>
                      <a:r>
                        <a:rPr lang="es-ES" sz="1850" b="1" dirty="0">
                          <a:latin typeface="+mj-lt"/>
                        </a:rPr>
                        <a:t>83.9</a:t>
                      </a:r>
                      <a:endParaRPr lang="es-MX" sz="1850" b="1" dirty="0">
                        <a:latin typeface="+mj-lt"/>
                      </a:endParaRPr>
                    </a:p>
                  </a:txBody>
                  <a:tcPr anchor="ctr"/>
                </a:tc>
                <a:extLst>
                  <a:ext uri="{0D108BD9-81ED-4DB2-BD59-A6C34878D82A}">
                    <a16:rowId xmlns:a16="http://schemas.microsoft.com/office/drawing/2014/main" val="1767811556"/>
                  </a:ext>
                </a:extLst>
              </a:tr>
              <a:tr h="475373">
                <a:tc>
                  <a:txBody>
                    <a:bodyPr/>
                    <a:lstStyle/>
                    <a:p>
                      <a:r>
                        <a:rPr lang="es-ES" sz="1850" dirty="0">
                          <a:latin typeface="+mj-lt"/>
                        </a:rPr>
                        <a:t>Porcentaje en pobreza</a:t>
                      </a:r>
                      <a:endParaRPr lang="es-MX" sz="1850" dirty="0">
                        <a:latin typeface="+mj-lt"/>
                      </a:endParaRPr>
                    </a:p>
                  </a:txBody>
                  <a:tcPr/>
                </a:tc>
                <a:tc>
                  <a:txBody>
                    <a:bodyPr/>
                    <a:lstStyle/>
                    <a:p>
                      <a:pPr algn="ctr"/>
                      <a:r>
                        <a:rPr lang="es-ES" sz="1850" dirty="0">
                          <a:latin typeface="+mj-lt"/>
                        </a:rPr>
                        <a:t>10.6</a:t>
                      </a:r>
                      <a:endParaRPr lang="es-MX" sz="1850" dirty="0">
                        <a:latin typeface="+mj-lt"/>
                      </a:endParaRPr>
                    </a:p>
                  </a:txBody>
                  <a:tcPr anchor="ctr"/>
                </a:tc>
                <a:tc>
                  <a:txBody>
                    <a:bodyPr/>
                    <a:lstStyle/>
                    <a:p>
                      <a:pPr algn="ctr"/>
                      <a:r>
                        <a:rPr lang="es-ES" sz="1850" dirty="0">
                          <a:latin typeface="+mj-lt"/>
                        </a:rPr>
                        <a:t>3.1</a:t>
                      </a:r>
                      <a:endParaRPr lang="es-MX" sz="1850" dirty="0">
                        <a:latin typeface="+mj-lt"/>
                      </a:endParaRPr>
                    </a:p>
                  </a:txBody>
                  <a:tcPr anchor="ctr"/>
                </a:tc>
                <a:tc>
                  <a:txBody>
                    <a:bodyPr/>
                    <a:lstStyle/>
                    <a:p>
                      <a:pPr algn="ctr"/>
                      <a:r>
                        <a:rPr lang="es-ES" sz="1850" dirty="0">
                          <a:latin typeface="+mj-lt"/>
                        </a:rPr>
                        <a:t>1.5</a:t>
                      </a:r>
                      <a:endParaRPr lang="es-MX" sz="1850" dirty="0">
                        <a:latin typeface="+mj-lt"/>
                      </a:endParaRPr>
                    </a:p>
                  </a:txBody>
                  <a:tcPr anchor="ctr"/>
                </a:tc>
                <a:tc>
                  <a:txBody>
                    <a:bodyPr/>
                    <a:lstStyle/>
                    <a:p>
                      <a:pPr algn="ctr"/>
                      <a:r>
                        <a:rPr lang="es-ES" sz="1850" dirty="0">
                          <a:latin typeface="+mj-lt"/>
                        </a:rPr>
                        <a:t>1.6</a:t>
                      </a:r>
                      <a:endParaRPr lang="es-MX" sz="1850" dirty="0">
                        <a:latin typeface="+mj-lt"/>
                      </a:endParaRPr>
                    </a:p>
                  </a:txBody>
                  <a:tcPr anchor="ctr"/>
                </a:tc>
                <a:tc>
                  <a:txBody>
                    <a:bodyPr/>
                    <a:lstStyle/>
                    <a:p>
                      <a:pPr algn="ctr"/>
                      <a:r>
                        <a:rPr lang="es-ES" sz="1850" dirty="0">
                          <a:latin typeface="+mj-lt"/>
                        </a:rPr>
                        <a:t>1.6</a:t>
                      </a:r>
                      <a:endParaRPr lang="es-MX" sz="1850" dirty="0">
                        <a:latin typeface="+mj-lt"/>
                      </a:endParaRPr>
                    </a:p>
                  </a:txBody>
                  <a:tcPr anchor="ctr"/>
                </a:tc>
                <a:tc>
                  <a:txBody>
                    <a:bodyPr/>
                    <a:lstStyle/>
                    <a:p>
                      <a:pPr algn="ctr"/>
                      <a:r>
                        <a:rPr lang="es-ES" sz="1850" b="1" dirty="0">
                          <a:latin typeface="+mj-lt"/>
                        </a:rPr>
                        <a:t>0.4</a:t>
                      </a:r>
                      <a:endParaRPr lang="es-MX" sz="1850" b="1" dirty="0">
                        <a:latin typeface="+mj-lt"/>
                      </a:endParaRPr>
                    </a:p>
                  </a:txBody>
                  <a:tcPr anchor="ctr"/>
                </a:tc>
                <a:extLst>
                  <a:ext uri="{0D108BD9-81ED-4DB2-BD59-A6C34878D82A}">
                    <a16:rowId xmlns:a16="http://schemas.microsoft.com/office/drawing/2014/main" val="1941930481"/>
                  </a:ext>
                </a:extLst>
              </a:tr>
              <a:tr h="834329">
                <a:tc>
                  <a:txBody>
                    <a:bodyPr/>
                    <a:lstStyle/>
                    <a:p>
                      <a:r>
                        <a:rPr lang="es-ES" sz="1850" dirty="0">
                          <a:latin typeface="+mj-lt"/>
                        </a:rPr>
                        <a:t>Importaciones agrícolas</a:t>
                      </a:r>
                      <a:endParaRPr lang="es-MX" sz="1850" dirty="0">
                        <a:latin typeface="+mj-lt"/>
                      </a:endParaRPr>
                    </a:p>
                  </a:txBody>
                  <a:tcPr/>
                </a:tc>
                <a:tc>
                  <a:txBody>
                    <a:bodyPr/>
                    <a:lstStyle/>
                    <a:p>
                      <a:pPr algn="ctr"/>
                      <a:r>
                        <a:rPr lang="es-ES" sz="1850" dirty="0">
                          <a:latin typeface="+mj-lt"/>
                        </a:rPr>
                        <a:t>7.9</a:t>
                      </a:r>
                      <a:endParaRPr lang="es-MX" sz="1850" dirty="0">
                        <a:latin typeface="+mj-lt"/>
                      </a:endParaRPr>
                    </a:p>
                  </a:txBody>
                  <a:tcPr anchor="ctr"/>
                </a:tc>
                <a:tc>
                  <a:txBody>
                    <a:bodyPr/>
                    <a:lstStyle/>
                    <a:p>
                      <a:pPr algn="ctr"/>
                      <a:r>
                        <a:rPr lang="es-ES" sz="1850" dirty="0">
                          <a:latin typeface="+mj-lt"/>
                        </a:rPr>
                        <a:t>17.5</a:t>
                      </a:r>
                      <a:endParaRPr lang="es-MX" sz="1850" dirty="0">
                        <a:latin typeface="+mj-lt"/>
                      </a:endParaRPr>
                    </a:p>
                  </a:txBody>
                  <a:tcPr anchor="ctr"/>
                </a:tc>
                <a:tc>
                  <a:txBody>
                    <a:bodyPr/>
                    <a:lstStyle/>
                    <a:p>
                      <a:pPr algn="ctr"/>
                      <a:r>
                        <a:rPr lang="es-ES" sz="1850" dirty="0">
                          <a:latin typeface="+mj-lt"/>
                        </a:rPr>
                        <a:t>-0.7</a:t>
                      </a:r>
                      <a:endParaRPr lang="es-MX" sz="1850" dirty="0">
                        <a:latin typeface="+mj-lt"/>
                      </a:endParaRPr>
                    </a:p>
                  </a:txBody>
                  <a:tcPr anchor="ctr"/>
                </a:tc>
                <a:tc>
                  <a:txBody>
                    <a:bodyPr/>
                    <a:lstStyle/>
                    <a:p>
                      <a:pPr algn="ctr"/>
                      <a:r>
                        <a:rPr lang="es-ES" sz="1850" dirty="0">
                          <a:latin typeface="+mj-lt"/>
                        </a:rPr>
                        <a:t>18.3</a:t>
                      </a:r>
                      <a:endParaRPr lang="es-MX" sz="1850" dirty="0">
                        <a:latin typeface="+mj-lt"/>
                      </a:endParaRPr>
                    </a:p>
                  </a:txBody>
                  <a:tcPr anchor="ctr"/>
                </a:tc>
                <a:tc>
                  <a:txBody>
                    <a:bodyPr/>
                    <a:lstStyle/>
                    <a:p>
                      <a:pPr algn="ctr"/>
                      <a:r>
                        <a:rPr lang="es-ES" sz="1850" dirty="0">
                          <a:latin typeface="+mj-lt"/>
                        </a:rPr>
                        <a:t>17.5</a:t>
                      </a:r>
                      <a:endParaRPr lang="es-MX" sz="1850" dirty="0">
                        <a:latin typeface="+mj-lt"/>
                      </a:endParaRPr>
                    </a:p>
                  </a:txBody>
                  <a:tcPr anchor="ctr"/>
                </a:tc>
                <a:tc>
                  <a:txBody>
                    <a:bodyPr/>
                    <a:lstStyle/>
                    <a:p>
                      <a:pPr algn="ctr"/>
                      <a:r>
                        <a:rPr lang="es-ES" sz="1850" b="0" dirty="0">
                          <a:latin typeface="+mj-lt"/>
                        </a:rPr>
                        <a:t>-0.5</a:t>
                      </a:r>
                      <a:endParaRPr lang="es-MX" sz="1850" b="0" dirty="0">
                        <a:latin typeface="+mj-lt"/>
                      </a:endParaRPr>
                    </a:p>
                  </a:txBody>
                  <a:tcPr anchor="ctr"/>
                </a:tc>
                <a:extLst>
                  <a:ext uri="{0D108BD9-81ED-4DB2-BD59-A6C34878D82A}">
                    <a16:rowId xmlns:a16="http://schemas.microsoft.com/office/drawing/2014/main" val="2869920623"/>
                  </a:ext>
                </a:extLst>
              </a:tr>
              <a:tr h="475373">
                <a:tc>
                  <a:txBody>
                    <a:bodyPr/>
                    <a:lstStyle/>
                    <a:p>
                      <a:r>
                        <a:rPr lang="es-ES" sz="1850" dirty="0">
                          <a:latin typeface="+mj-lt"/>
                        </a:rPr>
                        <a:t>Importaciones energía</a:t>
                      </a:r>
                      <a:endParaRPr lang="es-MX" sz="1850" dirty="0">
                        <a:latin typeface="+mj-lt"/>
                      </a:endParaRPr>
                    </a:p>
                  </a:txBody>
                  <a:tcPr/>
                </a:tc>
                <a:tc>
                  <a:txBody>
                    <a:bodyPr/>
                    <a:lstStyle/>
                    <a:p>
                      <a:pPr algn="ctr"/>
                      <a:r>
                        <a:rPr lang="es-ES" sz="1850" dirty="0">
                          <a:latin typeface="+mj-lt"/>
                        </a:rPr>
                        <a:t>-3.3</a:t>
                      </a:r>
                      <a:endParaRPr lang="es-MX" sz="1850" dirty="0">
                        <a:latin typeface="+mj-lt"/>
                      </a:endParaRPr>
                    </a:p>
                  </a:txBody>
                  <a:tcPr anchor="ctr"/>
                </a:tc>
                <a:tc>
                  <a:txBody>
                    <a:bodyPr/>
                    <a:lstStyle/>
                    <a:p>
                      <a:pPr algn="ctr"/>
                      <a:r>
                        <a:rPr lang="es-ES" sz="1850" dirty="0">
                          <a:latin typeface="+mj-lt"/>
                        </a:rPr>
                        <a:t>52.8</a:t>
                      </a:r>
                      <a:endParaRPr lang="es-MX" sz="1850" dirty="0">
                        <a:latin typeface="+mj-lt"/>
                      </a:endParaRPr>
                    </a:p>
                  </a:txBody>
                  <a:tcPr anchor="ctr"/>
                </a:tc>
                <a:tc>
                  <a:txBody>
                    <a:bodyPr/>
                    <a:lstStyle/>
                    <a:p>
                      <a:pPr algn="ctr"/>
                      <a:r>
                        <a:rPr lang="es-ES" sz="1850" dirty="0">
                          <a:latin typeface="+mj-lt"/>
                        </a:rPr>
                        <a:t>-9.0</a:t>
                      </a:r>
                      <a:endParaRPr lang="es-MX" sz="1850" dirty="0">
                        <a:latin typeface="+mj-lt"/>
                      </a:endParaRPr>
                    </a:p>
                  </a:txBody>
                  <a:tcPr anchor="ctr"/>
                </a:tc>
                <a:tc>
                  <a:txBody>
                    <a:bodyPr/>
                    <a:lstStyle/>
                    <a:p>
                      <a:pPr algn="ctr"/>
                      <a:r>
                        <a:rPr lang="es-ES" sz="1850" dirty="0">
                          <a:latin typeface="+mj-lt"/>
                        </a:rPr>
                        <a:t>53.7</a:t>
                      </a:r>
                      <a:endParaRPr lang="es-MX" sz="1850" dirty="0">
                        <a:latin typeface="+mj-lt"/>
                      </a:endParaRPr>
                    </a:p>
                  </a:txBody>
                  <a:tcPr anchor="ctr"/>
                </a:tc>
                <a:tc>
                  <a:txBody>
                    <a:bodyPr/>
                    <a:lstStyle/>
                    <a:p>
                      <a:pPr algn="ctr"/>
                      <a:r>
                        <a:rPr lang="es-ES" sz="1850" dirty="0">
                          <a:latin typeface="+mj-lt"/>
                        </a:rPr>
                        <a:t>56.7</a:t>
                      </a:r>
                      <a:endParaRPr lang="es-MX" sz="1850" dirty="0">
                        <a:latin typeface="+mj-lt"/>
                      </a:endParaRPr>
                    </a:p>
                  </a:txBody>
                  <a:tcPr anchor="ctr"/>
                </a:tc>
                <a:tc>
                  <a:txBody>
                    <a:bodyPr/>
                    <a:lstStyle/>
                    <a:p>
                      <a:pPr algn="ctr"/>
                      <a:r>
                        <a:rPr lang="es-ES" sz="1850" b="0" dirty="0">
                          <a:latin typeface="+mj-lt"/>
                        </a:rPr>
                        <a:t>-3.6</a:t>
                      </a:r>
                      <a:endParaRPr lang="es-MX" sz="1850" b="0" dirty="0">
                        <a:latin typeface="+mj-lt"/>
                      </a:endParaRPr>
                    </a:p>
                  </a:txBody>
                  <a:tcPr anchor="ctr"/>
                </a:tc>
                <a:extLst>
                  <a:ext uri="{0D108BD9-81ED-4DB2-BD59-A6C34878D82A}">
                    <a16:rowId xmlns:a16="http://schemas.microsoft.com/office/drawing/2014/main" val="1881096904"/>
                  </a:ext>
                </a:extLst>
              </a:tr>
            </a:tbl>
          </a:graphicData>
        </a:graphic>
      </p:graphicFrame>
      <p:sp>
        <p:nvSpPr>
          <p:cNvPr id="14" name="TextBox 13">
            <a:extLst>
              <a:ext uri="{FF2B5EF4-FFF2-40B4-BE49-F238E27FC236}">
                <a16:creationId xmlns:a16="http://schemas.microsoft.com/office/drawing/2014/main" id="{9FBC0626-5765-4D32-8004-4166A5F707CD}"/>
              </a:ext>
            </a:extLst>
          </p:cNvPr>
          <p:cNvSpPr txBox="1"/>
          <p:nvPr/>
        </p:nvSpPr>
        <p:spPr>
          <a:xfrm>
            <a:off x="234895" y="395708"/>
            <a:ext cx="3841757" cy="369332"/>
          </a:xfrm>
          <a:prstGeom prst="rect">
            <a:avLst/>
          </a:prstGeom>
          <a:noFill/>
        </p:spPr>
        <p:txBody>
          <a:bodyPr wrap="none" rtlCol="0">
            <a:spAutoFit/>
          </a:bodyPr>
          <a:lstStyle/>
          <a:p>
            <a:r>
              <a:rPr lang="es-ES" b="1" dirty="0">
                <a:solidFill>
                  <a:srgbClr val="0468B0"/>
                </a:solidFill>
              </a:rPr>
              <a:t>Resultados análisis prospectivo a 2050</a:t>
            </a:r>
          </a:p>
        </p:txBody>
      </p:sp>
      <p:sp>
        <p:nvSpPr>
          <p:cNvPr id="15" name="Rectángulo 23">
            <a:extLst>
              <a:ext uri="{FF2B5EF4-FFF2-40B4-BE49-F238E27FC236}">
                <a16:creationId xmlns:a16="http://schemas.microsoft.com/office/drawing/2014/main" id="{59CC0501-C44D-4DD1-B0A5-A079E4FF3892}"/>
              </a:ext>
            </a:extLst>
          </p:cNvPr>
          <p:cNvSpPr/>
          <p:nvPr/>
        </p:nvSpPr>
        <p:spPr>
          <a:xfrm>
            <a:off x="5417007" y="2914141"/>
            <a:ext cx="1309796" cy="48305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ángulo 23">
            <a:extLst>
              <a:ext uri="{FF2B5EF4-FFF2-40B4-BE49-F238E27FC236}">
                <a16:creationId xmlns:a16="http://schemas.microsoft.com/office/drawing/2014/main" id="{872ED74D-F874-442D-B31E-89F991F48056}"/>
              </a:ext>
            </a:extLst>
          </p:cNvPr>
          <p:cNvSpPr/>
          <p:nvPr/>
        </p:nvSpPr>
        <p:spPr>
          <a:xfrm>
            <a:off x="5417249" y="3392494"/>
            <a:ext cx="1309796" cy="48305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ángulo 23">
            <a:extLst>
              <a:ext uri="{FF2B5EF4-FFF2-40B4-BE49-F238E27FC236}">
                <a16:creationId xmlns:a16="http://schemas.microsoft.com/office/drawing/2014/main" id="{9315848D-873D-4E00-ADA4-5C7879348E97}"/>
              </a:ext>
            </a:extLst>
          </p:cNvPr>
          <p:cNvSpPr/>
          <p:nvPr/>
        </p:nvSpPr>
        <p:spPr>
          <a:xfrm>
            <a:off x="6726802" y="3870847"/>
            <a:ext cx="1502797" cy="48305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ángulo 23">
            <a:extLst>
              <a:ext uri="{FF2B5EF4-FFF2-40B4-BE49-F238E27FC236}">
                <a16:creationId xmlns:a16="http://schemas.microsoft.com/office/drawing/2014/main" id="{8E3069E4-53A5-4C96-832C-B3F9501D0E34}"/>
              </a:ext>
            </a:extLst>
          </p:cNvPr>
          <p:cNvSpPr/>
          <p:nvPr/>
        </p:nvSpPr>
        <p:spPr>
          <a:xfrm>
            <a:off x="5417006" y="4344498"/>
            <a:ext cx="1309796" cy="48305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ángulo 23">
            <a:extLst>
              <a:ext uri="{FF2B5EF4-FFF2-40B4-BE49-F238E27FC236}">
                <a16:creationId xmlns:a16="http://schemas.microsoft.com/office/drawing/2014/main" id="{85943A15-AA3A-49A0-883B-C139227FB83A}"/>
              </a:ext>
            </a:extLst>
          </p:cNvPr>
          <p:cNvSpPr/>
          <p:nvPr/>
        </p:nvSpPr>
        <p:spPr>
          <a:xfrm>
            <a:off x="5417006" y="4818149"/>
            <a:ext cx="1309796" cy="8352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ángulo 23">
            <a:extLst>
              <a:ext uri="{FF2B5EF4-FFF2-40B4-BE49-F238E27FC236}">
                <a16:creationId xmlns:a16="http://schemas.microsoft.com/office/drawing/2014/main" id="{9B2CBBE3-24E7-4DF8-A06A-2A456CCFFBFC}"/>
              </a:ext>
            </a:extLst>
          </p:cNvPr>
          <p:cNvSpPr/>
          <p:nvPr/>
        </p:nvSpPr>
        <p:spPr>
          <a:xfrm>
            <a:off x="5417006" y="5650388"/>
            <a:ext cx="1309796" cy="48305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ángulo 23">
            <a:extLst>
              <a:ext uri="{FF2B5EF4-FFF2-40B4-BE49-F238E27FC236}">
                <a16:creationId xmlns:a16="http://schemas.microsoft.com/office/drawing/2014/main" id="{6C208060-0623-422A-8203-37EBFECD2C55}"/>
              </a:ext>
            </a:extLst>
          </p:cNvPr>
          <p:cNvSpPr/>
          <p:nvPr/>
        </p:nvSpPr>
        <p:spPr>
          <a:xfrm>
            <a:off x="8229598" y="1961253"/>
            <a:ext cx="1415333" cy="48305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ángulo 23">
            <a:extLst>
              <a:ext uri="{FF2B5EF4-FFF2-40B4-BE49-F238E27FC236}">
                <a16:creationId xmlns:a16="http://schemas.microsoft.com/office/drawing/2014/main" id="{5BA3001B-DE74-4C5F-9823-D1CA911D53A5}"/>
              </a:ext>
            </a:extLst>
          </p:cNvPr>
          <p:cNvSpPr/>
          <p:nvPr/>
        </p:nvSpPr>
        <p:spPr>
          <a:xfrm>
            <a:off x="8229597" y="2431534"/>
            <a:ext cx="1415333" cy="48305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10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E43B698-0469-45C5-A15A-0C4D0680413C}"/>
              </a:ext>
            </a:extLst>
          </p:cNvPr>
          <p:cNvSpPr>
            <a:spLocks noGrp="1"/>
          </p:cNvSpPr>
          <p:nvPr>
            <p:ph idx="13"/>
          </p:nvPr>
        </p:nvSpPr>
        <p:spPr>
          <a:xfrm>
            <a:off x="720215" y="3523023"/>
            <a:ext cx="10751569" cy="2845972"/>
          </a:xfrm>
        </p:spPr>
        <p:txBody>
          <a:bodyPr>
            <a:normAutofit/>
          </a:bodyPr>
          <a:lstStyle/>
          <a:p>
            <a:pPr marL="342900" indent="-342900" algn="just">
              <a:lnSpc>
                <a:spcPct val="150000"/>
              </a:lnSpc>
              <a:spcBef>
                <a:spcPts val="0"/>
              </a:spcBef>
              <a:buClr>
                <a:srgbClr val="0468B0"/>
              </a:buClr>
              <a:buFont typeface="Wingdings" panose="05000000000000000000" pitchFamily="2" charset="2"/>
              <a:buChar char="§"/>
            </a:pPr>
            <a:r>
              <a:rPr lang="es-ES" sz="1900" dirty="0"/>
              <a:t>Los resultados arrojan que, bajo el enfoque de </a:t>
            </a:r>
            <a:r>
              <a:rPr lang="es-ES" sz="1900" b="1" dirty="0">
                <a:latin typeface="+mn-lt"/>
              </a:rPr>
              <a:t>desarrollo integrado</a:t>
            </a:r>
            <a:r>
              <a:rPr lang="es-ES" sz="1900" dirty="0"/>
              <a:t>, para 2030, México se convertiría en la 8ª economía más grande (encima de Reino Unido y Brasil). </a:t>
            </a:r>
          </a:p>
          <a:p>
            <a:pPr marL="342900" indent="-342900" algn="just">
              <a:lnSpc>
                <a:spcPct val="150000"/>
              </a:lnSpc>
              <a:spcBef>
                <a:spcPts val="0"/>
              </a:spcBef>
              <a:buClr>
                <a:srgbClr val="0468B0"/>
              </a:buClr>
              <a:buFont typeface="Wingdings" panose="05000000000000000000" pitchFamily="2" charset="2"/>
              <a:buChar char="§"/>
            </a:pPr>
            <a:r>
              <a:rPr lang="es-ES" sz="1900" dirty="0"/>
              <a:t>E</a:t>
            </a:r>
            <a:r>
              <a:rPr lang="es-MX" sz="1900" dirty="0"/>
              <a:t>l reporte no prevé el impacto en variables de </a:t>
            </a:r>
            <a:r>
              <a:rPr lang="es-MX" sz="1900" b="1" dirty="0">
                <a:latin typeface="+mn-lt"/>
              </a:rPr>
              <a:t>desarrollo medioambientales </a:t>
            </a:r>
            <a:r>
              <a:rPr lang="es-MX" sz="1900" dirty="0"/>
              <a:t>(carencia en disponibilidad de datos)</a:t>
            </a:r>
          </a:p>
          <a:p>
            <a:pPr marL="342900" indent="-342900" algn="just">
              <a:lnSpc>
                <a:spcPct val="150000"/>
              </a:lnSpc>
              <a:spcBef>
                <a:spcPts val="0"/>
              </a:spcBef>
              <a:buClr>
                <a:srgbClr val="0468B0"/>
              </a:buClr>
              <a:buFont typeface="Wingdings" panose="05000000000000000000" pitchFamily="2" charset="2"/>
              <a:buChar char="§"/>
            </a:pPr>
            <a:r>
              <a:rPr lang="es-ES" sz="1900" dirty="0"/>
              <a:t>En </a:t>
            </a:r>
            <a:r>
              <a:rPr lang="es-ES" sz="1900" b="1" dirty="0">
                <a:latin typeface="+mn-lt"/>
              </a:rPr>
              <a:t>2019</a:t>
            </a:r>
            <a:r>
              <a:rPr lang="es-ES" sz="1900" dirty="0"/>
              <a:t>, se contempla elaborar un ejercicio similar, pero en el ámbito de las </a:t>
            </a:r>
            <a:r>
              <a:rPr lang="es-ES" sz="1900" b="1" dirty="0">
                <a:latin typeface="+mn-lt"/>
              </a:rPr>
              <a:t>entidades federativas</a:t>
            </a:r>
            <a:r>
              <a:rPr lang="es-ES" sz="1900" dirty="0"/>
              <a:t>. </a:t>
            </a:r>
          </a:p>
        </p:txBody>
      </p:sp>
      <p:pic>
        <p:nvPicPr>
          <p:cNvPr id="25" name="Imagen 24">
            <a:extLst>
              <a:ext uri="{FF2B5EF4-FFF2-40B4-BE49-F238E27FC236}">
                <a16:creationId xmlns:a16="http://schemas.microsoft.com/office/drawing/2014/main" id="{4720B7D4-F2FD-4335-8CC1-8B2053F76DE2}"/>
              </a:ext>
            </a:extLst>
          </p:cNvPr>
          <p:cNvPicPr>
            <a:picLocks noChangeAspect="1"/>
          </p:cNvPicPr>
          <p:nvPr/>
        </p:nvPicPr>
        <p:blipFill rotWithShape="1">
          <a:blip r:embed="rId2"/>
          <a:srcRect l="67065" t="66762" r="14783" b="21254"/>
          <a:stretch/>
        </p:blipFill>
        <p:spPr>
          <a:xfrm>
            <a:off x="7795209" y="2283096"/>
            <a:ext cx="2650436" cy="530957"/>
          </a:xfrm>
          <a:prstGeom prst="rect">
            <a:avLst/>
          </a:prstGeom>
        </p:spPr>
      </p:pic>
      <p:graphicFrame>
        <p:nvGraphicFramePr>
          <p:cNvPr id="26" name="Tabla 25">
            <a:extLst>
              <a:ext uri="{FF2B5EF4-FFF2-40B4-BE49-F238E27FC236}">
                <a16:creationId xmlns:a16="http://schemas.microsoft.com/office/drawing/2014/main" id="{355E29D6-7C44-48DF-ADDE-2D925FFE44B7}"/>
              </a:ext>
            </a:extLst>
          </p:cNvPr>
          <p:cNvGraphicFramePr>
            <a:graphicFrameLocks noGrp="1"/>
          </p:cNvGraphicFramePr>
          <p:nvPr>
            <p:extLst>
              <p:ext uri="{D42A27DB-BD31-4B8C-83A1-F6EECF244321}">
                <p14:modId xmlns:p14="http://schemas.microsoft.com/office/powerpoint/2010/main" val="2948398417"/>
              </p:ext>
            </p:extLst>
          </p:nvPr>
        </p:nvGraphicFramePr>
        <p:xfrm>
          <a:off x="720215" y="825033"/>
          <a:ext cx="10305594" cy="2194560"/>
        </p:xfrm>
        <a:graphic>
          <a:graphicData uri="http://schemas.openxmlformats.org/drawingml/2006/table">
            <a:tbl>
              <a:tblPr firstRow="1" bandRow="1">
                <a:tableStyleId>{5C22544A-7EE6-4342-B048-85BDC9FD1C3A}</a:tableStyleId>
              </a:tblPr>
              <a:tblGrid>
                <a:gridCol w="3435198">
                  <a:extLst>
                    <a:ext uri="{9D8B030D-6E8A-4147-A177-3AD203B41FA5}">
                      <a16:colId xmlns:a16="http://schemas.microsoft.com/office/drawing/2014/main" val="3235589358"/>
                    </a:ext>
                  </a:extLst>
                </a:gridCol>
                <a:gridCol w="3435198">
                  <a:extLst>
                    <a:ext uri="{9D8B030D-6E8A-4147-A177-3AD203B41FA5}">
                      <a16:colId xmlns:a16="http://schemas.microsoft.com/office/drawing/2014/main" val="3432959080"/>
                    </a:ext>
                  </a:extLst>
                </a:gridCol>
                <a:gridCol w="3435198">
                  <a:extLst>
                    <a:ext uri="{9D8B030D-6E8A-4147-A177-3AD203B41FA5}">
                      <a16:colId xmlns:a16="http://schemas.microsoft.com/office/drawing/2014/main" val="1882677386"/>
                    </a:ext>
                  </a:extLst>
                </a:gridCol>
              </a:tblGrid>
              <a:tr h="370840">
                <a:tc>
                  <a:txBody>
                    <a:bodyPr/>
                    <a:lstStyle/>
                    <a:p>
                      <a:r>
                        <a:rPr lang="es-ES" sz="1800" b="0" dirty="0">
                          <a:solidFill>
                            <a:schemeClr val="tx1"/>
                          </a:solidFill>
                          <a:latin typeface="+mj-lt"/>
                        </a:rPr>
                        <a:t>Escenario económico</a:t>
                      </a:r>
                      <a:endParaRPr lang="es-MX" sz="1800" b="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1800" b="0" dirty="0">
                          <a:solidFill>
                            <a:schemeClr val="tx1"/>
                          </a:solidFill>
                          <a:latin typeface="+mj-lt"/>
                        </a:rPr>
                        <a:t>Es el que tendría más impacto a 2030. </a:t>
                      </a:r>
                      <a:endParaRPr lang="es-MX" sz="1800" b="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1800" b="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0561617"/>
                  </a:ext>
                </a:extLst>
              </a:tr>
              <a:tr h="370840">
                <a:tc>
                  <a:txBody>
                    <a:bodyPr/>
                    <a:lstStyle/>
                    <a:p>
                      <a:r>
                        <a:rPr lang="es-ES" sz="1800" b="0" dirty="0">
                          <a:solidFill>
                            <a:schemeClr val="tx1"/>
                          </a:solidFill>
                          <a:latin typeface="+mj-lt"/>
                        </a:rPr>
                        <a:t>Escenario social</a:t>
                      </a:r>
                      <a:endParaRPr lang="es-MX" sz="1800" b="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1800" b="0" dirty="0">
                          <a:solidFill>
                            <a:schemeClr val="tx1"/>
                          </a:solidFill>
                          <a:latin typeface="+mj-lt"/>
                        </a:rPr>
                        <a:t>Impacto más modesto a 2030 y 2050</a:t>
                      </a:r>
                      <a:endParaRPr lang="es-MX" sz="1800" b="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1800" b="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4390079"/>
                  </a:ext>
                </a:extLst>
              </a:tr>
              <a:tr h="370840">
                <a:tc>
                  <a:txBody>
                    <a:bodyPr/>
                    <a:lstStyle/>
                    <a:p>
                      <a:r>
                        <a:rPr lang="es-ES" sz="1800" b="0" dirty="0">
                          <a:solidFill>
                            <a:schemeClr val="tx1"/>
                          </a:solidFill>
                          <a:latin typeface="+mj-lt"/>
                        </a:rPr>
                        <a:t>Escenario de gobernanza</a:t>
                      </a:r>
                      <a:endParaRPr lang="es-MX" sz="1800" b="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1800" b="0" dirty="0">
                          <a:solidFill>
                            <a:schemeClr val="tx1"/>
                          </a:solidFill>
                          <a:latin typeface="+mj-lt"/>
                        </a:rPr>
                        <a:t>Con un relevante impacto a 2030 y 2050 en aspectos como erradicación de la pobreza </a:t>
                      </a:r>
                      <a:endParaRPr lang="es-MX" sz="1800" b="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sz="1800" b="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0367605"/>
                  </a:ext>
                </a:extLst>
              </a:tr>
            </a:tbl>
          </a:graphicData>
        </a:graphic>
      </p:graphicFrame>
      <p:pic>
        <p:nvPicPr>
          <p:cNvPr id="27" name="Imagen 26">
            <a:extLst>
              <a:ext uri="{FF2B5EF4-FFF2-40B4-BE49-F238E27FC236}">
                <a16:creationId xmlns:a16="http://schemas.microsoft.com/office/drawing/2014/main" id="{3681ABD7-5224-47DA-9888-B5044ECC7599}"/>
              </a:ext>
            </a:extLst>
          </p:cNvPr>
          <p:cNvPicPr>
            <a:picLocks noChangeAspect="1"/>
          </p:cNvPicPr>
          <p:nvPr/>
        </p:nvPicPr>
        <p:blipFill rotWithShape="1">
          <a:blip r:embed="rId3"/>
          <a:srcRect l="66848" t="67479" r="11413" b="20536"/>
          <a:stretch/>
        </p:blipFill>
        <p:spPr>
          <a:xfrm>
            <a:off x="7795210" y="868240"/>
            <a:ext cx="3174176" cy="530957"/>
          </a:xfrm>
          <a:prstGeom prst="rect">
            <a:avLst/>
          </a:prstGeom>
        </p:spPr>
      </p:pic>
      <p:pic>
        <p:nvPicPr>
          <p:cNvPr id="28" name="Imagen 27">
            <a:extLst>
              <a:ext uri="{FF2B5EF4-FFF2-40B4-BE49-F238E27FC236}">
                <a16:creationId xmlns:a16="http://schemas.microsoft.com/office/drawing/2014/main" id="{084D20B2-19BB-4F88-AA28-A652E5AE8EA2}"/>
              </a:ext>
            </a:extLst>
          </p:cNvPr>
          <p:cNvPicPr>
            <a:picLocks noChangeAspect="1"/>
          </p:cNvPicPr>
          <p:nvPr/>
        </p:nvPicPr>
        <p:blipFill>
          <a:blip r:embed="rId4"/>
          <a:stretch>
            <a:fillRect/>
          </a:stretch>
        </p:blipFill>
        <p:spPr>
          <a:xfrm>
            <a:off x="7795209" y="1506697"/>
            <a:ext cx="530957" cy="530957"/>
          </a:xfrm>
          <a:prstGeom prst="rect">
            <a:avLst/>
          </a:prstGeom>
        </p:spPr>
      </p:pic>
    </p:spTree>
    <p:extLst>
      <p:ext uri="{BB962C8B-B14F-4D97-AF65-F5344CB8AC3E}">
        <p14:creationId xmlns:p14="http://schemas.microsoft.com/office/powerpoint/2010/main" val="279476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1B6207FD-DFB1-483B-BD14-650E627FC298}"/>
              </a:ext>
            </a:extLst>
          </p:cNvPr>
          <p:cNvSpPr>
            <a:spLocks noGrp="1"/>
          </p:cNvSpPr>
          <p:nvPr>
            <p:ph idx="13"/>
          </p:nvPr>
        </p:nvSpPr>
        <p:spPr>
          <a:xfrm>
            <a:off x="1054078" y="2079268"/>
            <a:ext cx="10067940" cy="3613865"/>
          </a:xfrm>
        </p:spPr>
        <p:txBody>
          <a:bodyPr>
            <a:noAutofit/>
          </a:bodyPr>
          <a:lstStyle/>
          <a:p>
            <a:pPr marL="285750" indent="-285750" algn="just">
              <a:lnSpc>
                <a:spcPct val="200000"/>
              </a:lnSpc>
              <a:spcBef>
                <a:spcPts val="0"/>
              </a:spcBef>
              <a:buClr>
                <a:srgbClr val="0468B0"/>
              </a:buClr>
              <a:buFont typeface="Wingdings" panose="05000000000000000000" pitchFamily="2" charset="2"/>
              <a:buChar char="§"/>
            </a:pPr>
            <a:r>
              <a:rPr lang="es-ES" sz="1800" b="1" dirty="0"/>
              <a:t>Se ha identificado </a:t>
            </a:r>
            <a:r>
              <a:rPr lang="es-ES" sz="1800" dirty="0"/>
              <a:t>que los procesos de planeación de la política pública son</a:t>
            </a:r>
            <a:r>
              <a:rPr lang="es-ES" sz="1800" b="1" dirty="0">
                <a:solidFill>
                  <a:srgbClr val="33CCCC"/>
                </a:solidFill>
              </a:rPr>
              <a:t> </a:t>
            </a:r>
            <a:r>
              <a:rPr lang="es-ES" sz="1800" dirty="0"/>
              <a:t>inerciales, a corto plazo y están asociados a los ciclos electorales. </a:t>
            </a:r>
          </a:p>
          <a:p>
            <a:pPr marL="285750" indent="-285750" algn="just">
              <a:lnSpc>
                <a:spcPct val="200000"/>
              </a:lnSpc>
              <a:spcBef>
                <a:spcPts val="0"/>
              </a:spcBef>
              <a:buClr>
                <a:srgbClr val="0468B0"/>
              </a:buClr>
              <a:buFont typeface="Wingdings" panose="05000000000000000000" pitchFamily="2" charset="2"/>
              <a:buChar char="§"/>
            </a:pPr>
            <a:r>
              <a:rPr lang="es-ES" sz="1800" b="1" dirty="0"/>
              <a:t>Existe </a:t>
            </a:r>
            <a:r>
              <a:rPr lang="es-ES" sz="1800" dirty="0"/>
              <a:t>una interacción limitada entre los hallazgos académicos y los procesos gubernamentales. </a:t>
            </a:r>
          </a:p>
          <a:p>
            <a:pPr marL="285750" indent="-285750" algn="just">
              <a:lnSpc>
                <a:spcPct val="200000"/>
              </a:lnSpc>
              <a:spcBef>
                <a:spcPts val="0"/>
              </a:spcBef>
              <a:buClr>
                <a:srgbClr val="0468B0"/>
              </a:buClr>
              <a:buFont typeface="Wingdings" panose="05000000000000000000" pitchFamily="2" charset="2"/>
              <a:buChar char="§"/>
            </a:pPr>
            <a:r>
              <a:rPr lang="es-ES" sz="1800" b="1" dirty="0"/>
              <a:t>Se busca </a:t>
            </a:r>
            <a:r>
              <a:rPr lang="es-ES" sz="1800" dirty="0"/>
              <a:t>integrar herramientas para el fortalecimiento de políticas basadas en evidencia y orientadas hacia el cumplimiento de la Agenda 2030. </a:t>
            </a:r>
            <a:endParaRPr lang="es-ES" sz="1800" b="1" dirty="0">
              <a:solidFill>
                <a:srgbClr val="33CCCC"/>
              </a:solidFill>
            </a:endParaRPr>
          </a:p>
        </p:txBody>
      </p:sp>
      <p:sp>
        <p:nvSpPr>
          <p:cNvPr id="14" name="CuadroTexto 4">
            <a:extLst>
              <a:ext uri="{FF2B5EF4-FFF2-40B4-BE49-F238E27FC236}">
                <a16:creationId xmlns:a16="http://schemas.microsoft.com/office/drawing/2014/main" id="{58D3E696-D836-44D5-9F1D-4D62072CFC64}"/>
              </a:ext>
            </a:extLst>
          </p:cNvPr>
          <p:cNvSpPr txBox="1"/>
          <p:nvPr/>
        </p:nvSpPr>
        <p:spPr>
          <a:xfrm>
            <a:off x="1360866" y="276580"/>
            <a:ext cx="97452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i="0" u="none" strike="noStrike" kern="1200" cap="none" spc="0" normalizeH="0" baseline="0" noProof="0" dirty="0">
                <a:ln>
                  <a:noFill/>
                </a:ln>
                <a:effectLst/>
                <a:uLnTx/>
                <a:uFillTx/>
                <a:latin typeface="+mj-lt"/>
                <a:ea typeface="+mn-ea"/>
                <a:cs typeface="+mn-cs"/>
              </a:rPr>
              <a:t>TRAC 2. Políticas públicas basadas en evidencia</a:t>
            </a:r>
          </a:p>
        </p:txBody>
      </p:sp>
      <p:pic>
        <p:nvPicPr>
          <p:cNvPr id="17" name="Graphic 16">
            <a:extLst>
              <a:ext uri="{FF2B5EF4-FFF2-40B4-BE49-F238E27FC236}">
                <a16:creationId xmlns:a16="http://schemas.microsoft.com/office/drawing/2014/main" id="{DB423915-84DC-4108-BBD7-EEC2470623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7796" y="267748"/>
            <a:ext cx="714233" cy="714233"/>
          </a:xfrm>
          <a:prstGeom prst="rect">
            <a:avLst/>
          </a:prstGeom>
        </p:spPr>
      </p:pic>
      <p:pic>
        <p:nvPicPr>
          <p:cNvPr id="18" name="Graphic 17">
            <a:extLst>
              <a:ext uri="{FF2B5EF4-FFF2-40B4-BE49-F238E27FC236}">
                <a16:creationId xmlns:a16="http://schemas.microsoft.com/office/drawing/2014/main" id="{BC3B0FC6-3CFF-4FDC-88C1-34C6764559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4078" y="910265"/>
            <a:ext cx="10067940" cy="69310"/>
          </a:xfrm>
          <a:prstGeom prst="rect">
            <a:avLst/>
          </a:prstGeom>
        </p:spPr>
      </p:pic>
      <p:sp>
        <p:nvSpPr>
          <p:cNvPr id="19" name="Marcador de contenido 2">
            <a:extLst>
              <a:ext uri="{FF2B5EF4-FFF2-40B4-BE49-F238E27FC236}">
                <a16:creationId xmlns:a16="http://schemas.microsoft.com/office/drawing/2014/main" id="{5B2BB0F2-5895-4735-B74B-529BC47383B7}"/>
              </a:ext>
            </a:extLst>
          </p:cNvPr>
          <p:cNvSpPr txBox="1">
            <a:spLocks/>
          </p:cNvSpPr>
          <p:nvPr/>
        </p:nvSpPr>
        <p:spPr>
          <a:xfrm>
            <a:off x="266702" y="1278849"/>
            <a:ext cx="11087098" cy="5579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b="0" dirty="0"/>
              <a:t>Iniciativa conjunta con el CIDE</a:t>
            </a:r>
          </a:p>
        </p:txBody>
      </p:sp>
    </p:spTree>
    <p:extLst>
      <p:ext uri="{BB962C8B-B14F-4D97-AF65-F5344CB8AC3E}">
        <p14:creationId xmlns:p14="http://schemas.microsoft.com/office/powerpoint/2010/main" val="2186533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C1221282-90E5-4A06-B9F9-8D1789D7DB16}"/>
              </a:ext>
            </a:extLst>
          </p:cNvPr>
          <p:cNvSpPr>
            <a:spLocks noGrp="1"/>
          </p:cNvSpPr>
          <p:nvPr>
            <p:ph idx="13"/>
          </p:nvPr>
        </p:nvSpPr>
        <p:spPr>
          <a:xfrm>
            <a:off x="623454" y="3962400"/>
            <a:ext cx="11305309" cy="2469193"/>
          </a:xfrm>
        </p:spPr>
        <p:txBody>
          <a:bodyPr>
            <a:normAutofit fontScale="92500"/>
          </a:bodyPr>
          <a:lstStyle/>
          <a:p>
            <a:pPr algn="just"/>
            <a:r>
              <a:rPr lang="es-ES" sz="1800" dirty="0"/>
              <a:t>El modelo de Castañeda et al, mediante el uso de datos, permite:</a:t>
            </a:r>
          </a:p>
          <a:p>
            <a:pPr algn="just"/>
            <a:endParaRPr lang="es-ES" sz="300" dirty="0"/>
          </a:p>
          <a:p>
            <a:pPr marL="342900" indent="-342900" algn="just">
              <a:lnSpc>
                <a:spcPct val="120000"/>
              </a:lnSpc>
              <a:spcBef>
                <a:spcPts val="0"/>
              </a:spcBef>
              <a:buClr>
                <a:srgbClr val="0468B0"/>
              </a:buClr>
              <a:buSzPct val="80000"/>
              <a:buAutoNum type="arabicPeriod"/>
            </a:pPr>
            <a:r>
              <a:rPr lang="es-ES" sz="1800" b="1" dirty="0"/>
              <a:t>Inferir</a:t>
            </a:r>
            <a:r>
              <a:rPr lang="es-ES" sz="1800" dirty="0"/>
              <a:t> cómo los gobiernos establecen sus prioridades de política pública.</a:t>
            </a:r>
          </a:p>
          <a:p>
            <a:pPr marL="342900" indent="-342900" algn="just">
              <a:lnSpc>
                <a:spcPct val="120000"/>
              </a:lnSpc>
              <a:spcBef>
                <a:spcPts val="0"/>
              </a:spcBef>
              <a:buClr>
                <a:srgbClr val="0468B0"/>
              </a:buClr>
              <a:buSzPct val="80000"/>
              <a:buAutoNum type="arabicPeriod"/>
            </a:pPr>
            <a:r>
              <a:rPr lang="es-ES" sz="1800" b="1" dirty="0"/>
              <a:t>Formalizar</a:t>
            </a:r>
            <a:r>
              <a:rPr lang="es-ES" sz="1800" dirty="0"/>
              <a:t> el modelo de agentes, en el que los funcionarios públicos deciden qué proporción del presupuesto asignado se destina al propósito original.</a:t>
            </a:r>
          </a:p>
          <a:p>
            <a:pPr marL="342900" indent="-342900" algn="just">
              <a:lnSpc>
                <a:spcPct val="120000"/>
              </a:lnSpc>
              <a:spcBef>
                <a:spcPts val="0"/>
              </a:spcBef>
              <a:buClr>
                <a:srgbClr val="0468B0"/>
              </a:buClr>
              <a:buSzPct val="80000"/>
              <a:buAutoNum type="arabicPeriod"/>
            </a:pPr>
            <a:r>
              <a:rPr lang="es-ES" sz="1800" b="1" dirty="0"/>
              <a:t>Determinar</a:t>
            </a:r>
            <a:r>
              <a:rPr lang="es-ES" sz="1800" dirty="0"/>
              <a:t> qué tan efectiva es la asignación y el uso de los recursos, dadas las prioridades establecidas.  </a:t>
            </a:r>
          </a:p>
          <a:p>
            <a:pPr marL="342900" indent="-342900" algn="just">
              <a:lnSpc>
                <a:spcPct val="120000"/>
              </a:lnSpc>
              <a:spcBef>
                <a:spcPts val="0"/>
              </a:spcBef>
              <a:buClr>
                <a:srgbClr val="0468B0"/>
              </a:buClr>
              <a:buSzPct val="80000"/>
              <a:buAutoNum type="arabicPeriod"/>
            </a:pPr>
            <a:r>
              <a:rPr lang="es-ES" sz="1800" b="1" dirty="0"/>
              <a:t>Dar cuenta </a:t>
            </a:r>
            <a:r>
              <a:rPr lang="es-ES" sz="1800" dirty="0"/>
              <a:t>de la compleja estructura de indicadores de desarrollo y los externalidades de las políticas implementadas.</a:t>
            </a:r>
            <a:endParaRPr lang="es-MX" sz="1800" dirty="0"/>
          </a:p>
          <a:p>
            <a:pPr marL="342900" indent="-342900" algn="just">
              <a:lnSpc>
                <a:spcPct val="120000"/>
              </a:lnSpc>
              <a:spcBef>
                <a:spcPts val="0"/>
              </a:spcBef>
              <a:buClr>
                <a:srgbClr val="0468B0"/>
              </a:buClr>
              <a:buSzPct val="80000"/>
              <a:buAutoNum type="arabicPeriod"/>
            </a:pPr>
            <a:r>
              <a:rPr lang="es-ES" sz="1800" b="1" dirty="0"/>
              <a:t>Orientar</a:t>
            </a:r>
            <a:r>
              <a:rPr lang="es-ES" sz="1800" dirty="0"/>
              <a:t> el gasto público en caso de que los objetivos de desarrollo prioritarios del gobierno cambien. </a:t>
            </a:r>
          </a:p>
        </p:txBody>
      </p:sp>
      <p:sp>
        <p:nvSpPr>
          <p:cNvPr id="6" name="CuadroTexto 5">
            <a:extLst>
              <a:ext uri="{FF2B5EF4-FFF2-40B4-BE49-F238E27FC236}">
                <a16:creationId xmlns:a16="http://schemas.microsoft.com/office/drawing/2014/main" id="{54EA59EB-BF9F-40A1-9CFC-8AD3114D4CBD}"/>
              </a:ext>
            </a:extLst>
          </p:cNvPr>
          <p:cNvSpPr txBox="1"/>
          <p:nvPr/>
        </p:nvSpPr>
        <p:spPr>
          <a:xfrm>
            <a:off x="601269" y="2697742"/>
            <a:ext cx="18553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Light" panose="020F0302020204030204"/>
                <a:ea typeface="+mn-ea"/>
                <a:cs typeface="+mn-cs"/>
              </a:rPr>
              <a:t>Adaptación del modelo de Castañeda et al.</a:t>
            </a:r>
            <a:endParaRPr kumimoji="0" lang="es-MX"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 name="CuadroTexto 6">
            <a:extLst>
              <a:ext uri="{FF2B5EF4-FFF2-40B4-BE49-F238E27FC236}">
                <a16:creationId xmlns:a16="http://schemas.microsoft.com/office/drawing/2014/main" id="{135A5211-E7C1-437D-B324-88681DA98C40}"/>
              </a:ext>
            </a:extLst>
          </p:cNvPr>
          <p:cNvSpPr txBox="1"/>
          <p:nvPr/>
        </p:nvSpPr>
        <p:spPr>
          <a:xfrm>
            <a:off x="2584146" y="2697742"/>
            <a:ext cx="185530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prstClr val="black"/>
                </a:solidFill>
                <a:effectLst/>
                <a:uLnTx/>
                <a:uFillTx/>
                <a:latin typeface="Calibri Light" panose="020F0302020204030204"/>
                <a:ea typeface="+mn-ea"/>
                <a:cs typeface="+mn-cs"/>
              </a:rPr>
              <a:t>Benchmarks</a:t>
            </a:r>
            <a:r>
              <a:rPr kumimoji="0" lang="es-ES" sz="1600" b="0" i="0" u="none" strike="noStrike" kern="1200" cap="none" spc="0" normalizeH="0" baseline="0" noProof="0" dirty="0">
                <a:ln>
                  <a:noFill/>
                </a:ln>
                <a:solidFill>
                  <a:prstClr val="black"/>
                </a:solidFill>
                <a:effectLst/>
                <a:uLnTx/>
                <a:uFillTx/>
                <a:latin typeface="Calibri Light" panose="020F0302020204030204"/>
                <a:ea typeface="+mn-ea"/>
                <a:cs typeface="+mn-cs"/>
              </a:rPr>
              <a:t>.</a:t>
            </a:r>
            <a:endParaRPr kumimoji="0" lang="es-MX"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8" name="CuadroTexto 7">
            <a:extLst>
              <a:ext uri="{FF2B5EF4-FFF2-40B4-BE49-F238E27FC236}">
                <a16:creationId xmlns:a16="http://schemas.microsoft.com/office/drawing/2014/main" id="{EF56F97C-DAC8-48AD-8236-4BD5BFB2B92A}"/>
              </a:ext>
            </a:extLst>
          </p:cNvPr>
          <p:cNvSpPr txBox="1"/>
          <p:nvPr/>
        </p:nvSpPr>
        <p:spPr>
          <a:xfrm>
            <a:off x="5024392" y="2697742"/>
            <a:ext cx="185530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Light" panose="020F0302020204030204"/>
                <a:ea typeface="+mn-ea"/>
                <a:cs typeface="+mn-cs"/>
              </a:rPr>
              <a:t>1 piloto nacional y 2 subnacionales</a:t>
            </a:r>
            <a:endParaRPr kumimoji="0" lang="es-MX"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9" name="CuadroTexto 8">
            <a:extLst>
              <a:ext uri="{FF2B5EF4-FFF2-40B4-BE49-F238E27FC236}">
                <a16:creationId xmlns:a16="http://schemas.microsoft.com/office/drawing/2014/main" id="{8B19CB9A-6A55-42C3-9D87-2CF6E52B1BCA}"/>
              </a:ext>
            </a:extLst>
          </p:cNvPr>
          <p:cNvSpPr txBox="1"/>
          <p:nvPr/>
        </p:nvSpPr>
        <p:spPr>
          <a:xfrm>
            <a:off x="7343707" y="2697742"/>
            <a:ext cx="185530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Light" panose="020F0302020204030204"/>
                <a:ea typeface="+mn-ea"/>
                <a:cs typeface="+mn-cs"/>
              </a:rPr>
              <a:t>Plan de sostenibilidad</a:t>
            </a:r>
            <a:endParaRPr kumimoji="0" lang="es-MX"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0" name="CuadroTexto 9">
            <a:extLst>
              <a:ext uri="{FF2B5EF4-FFF2-40B4-BE49-F238E27FC236}">
                <a16:creationId xmlns:a16="http://schemas.microsoft.com/office/drawing/2014/main" id="{5A35B92E-28BE-44A1-8F01-75F1DD679CA0}"/>
              </a:ext>
            </a:extLst>
          </p:cNvPr>
          <p:cNvSpPr txBox="1"/>
          <p:nvPr/>
        </p:nvSpPr>
        <p:spPr>
          <a:xfrm>
            <a:off x="9505739" y="2697742"/>
            <a:ext cx="210951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Light" panose="020F0302020204030204"/>
                <a:ea typeface="+mn-ea"/>
                <a:cs typeface="+mn-cs"/>
              </a:rPr>
              <a:t>Capacidad instalada para un nodo de políticas públicas basadas en evidencia</a:t>
            </a:r>
            <a:endParaRPr kumimoji="0" lang="es-MX"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1" name="Imagen 10">
            <a:extLst>
              <a:ext uri="{FF2B5EF4-FFF2-40B4-BE49-F238E27FC236}">
                <a16:creationId xmlns:a16="http://schemas.microsoft.com/office/drawing/2014/main" id="{0C4344EB-0531-49DC-BF3D-E0261B4A65A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00452" y="1709767"/>
            <a:ext cx="656940" cy="656940"/>
          </a:xfrm>
          <a:prstGeom prst="rect">
            <a:avLst/>
          </a:prstGeom>
        </p:spPr>
      </p:pic>
      <p:pic>
        <p:nvPicPr>
          <p:cNvPr id="12" name="Imagen 11">
            <a:extLst>
              <a:ext uri="{FF2B5EF4-FFF2-40B4-BE49-F238E27FC236}">
                <a16:creationId xmlns:a16="http://schemas.microsoft.com/office/drawing/2014/main" id="{FEBA76E5-BC41-40FB-BBC6-A6EDA7824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747" y="1596602"/>
            <a:ext cx="770104" cy="770104"/>
          </a:xfrm>
          <a:prstGeom prst="rect">
            <a:avLst/>
          </a:prstGeom>
        </p:spPr>
      </p:pic>
      <p:pic>
        <p:nvPicPr>
          <p:cNvPr id="13" name="Imagen 12">
            <a:extLst>
              <a:ext uri="{FF2B5EF4-FFF2-40B4-BE49-F238E27FC236}">
                <a16:creationId xmlns:a16="http://schemas.microsoft.com/office/drawing/2014/main" id="{33831D8A-B840-4AA1-AFF8-64CA2F20F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6920" y="1596602"/>
            <a:ext cx="770104" cy="770104"/>
          </a:xfrm>
          <a:prstGeom prst="rect">
            <a:avLst/>
          </a:prstGeom>
        </p:spPr>
      </p:pic>
      <p:pic>
        <p:nvPicPr>
          <p:cNvPr id="14" name="Imagen 13">
            <a:extLst>
              <a:ext uri="{FF2B5EF4-FFF2-40B4-BE49-F238E27FC236}">
                <a16:creationId xmlns:a16="http://schemas.microsoft.com/office/drawing/2014/main" id="{0B67BF3E-5526-4628-9E91-ED6CE27A4867}"/>
              </a:ext>
            </a:extLst>
          </p:cNvPr>
          <p:cNvPicPr>
            <a:picLocks noChangeAspect="1"/>
          </p:cNvPicPr>
          <p:nvPr/>
        </p:nvPicPr>
        <p:blipFill>
          <a:blip r:embed="rId5"/>
          <a:stretch>
            <a:fillRect/>
          </a:stretch>
        </p:blipFill>
        <p:spPr>
          <a:xfrm>
            <a:off x="7709790" y="1596599"/>
            <a:ext cx="770104" cy="770104"/>
          </a:xfrm>
          <a:prstGeom prst="rect">
            <a:avLst/>
          </a:prstGeom>
        </p:spPr>
      </p:pic>
      <p:pic>
        <p:nvPicPr>
          <p:cNvPr id="15" name="Imagen 14">
            <a:extLst>
              <a:ext uri="{FF2B5EF4-FFF2-40B4-BE49-F238E27FC236}">
                <a16:creationId xmlns:a16="http://schemas.microsoft.com/office/drawing/2014/main" id="{EDBD9C42-271A-4EB1-8093-7A74DC9D3BF4}"/>
              </a:ext>
            </a:extLst>
          </p:cNvPr>
          <p:cNvPicPr>
            <a:picLocks noChangeAspect="1"/>
          </p:cNvPicPr>
          <p:nvPr/>
        </p:nvPicPr>
        <p:blipFill>
          <a:blip r:embed="rId6"/>
          <a:stretch>
            <a:fillRect/>
          </a:stretch>
        </p:blipFill>
        <p:spPr>
          <a:xfrm>
            <a:off x="10125561" y="1596599"/>
            <a:ext cx="770105" cy="770105"/>
          </a:xfrm>
          <a:prstGeom prst="rect">
            <a:avLst/>
          </a:prstGeom>
        </p:spPr>
      </p:pic>
      <p:sp>
        <p:nvSpPr>
          <p:cNvPr id="21" name="TextBox 20">
            <a:extLst>
              <a:ext uri="{FF2B5EF4-FFF2-40B4-BE49-F238E27FC236}">
                <a16:creationId xmlns:a16="http://schemas.microsoft.com/office/drawing/2014/main" id="{115FFF34-8D28-4D3B-8A7E-1AD33E424481}"/>
              </a:ext>
            </a:extLst>
          </p:cNvPr>
          <p:cNvSpPr txBox="1"/>
          <p:nvPr/>
        </p:nvSpPr>
        <p:spPr>
          <a:xfrm>
            <a:off x="266702" y="560645"/>
            <a:ext cx="1407116" cy="369332"/>
          </a:xfrm>
          <a:prstGeom prst="rect">
            <a:avLst/>
          </a:prstGeom>
          <a:noFill/>
        </p:spPr>
        <p:txBody>
          <a:bodyPr wrap="none" rtlCol="0">
            <a:spAutoFit/>
          </a:bodyPr>
          <a:lstStyle/>
          <a:p>
            <a:r>
              <a:rPr lang="es-ES" b="1" dirty="0">
                <a:solidFill>
                  <a:srgbClr val="0468B0"/>
                </a:solidFill>
              </a:rPr>
              <a:t>Metodología</a:t>
            </a:r>
          </a:p>
        </p:txBody>
      </p:sp>
    </p:spTree>
    <p:extLst>
      <p:ext uri="{BB962C8B-B14F-4D97-AF65-F5344CB8AC3E}">
        <p14:creationId xmlns:p14="http://schemas.microsoft.com/office/powerpoint/2010/main" val="627190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A717D9-3B9B-4A63-B28E-ACCC27BB4CE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0504" y="2129304"/>
            <a:ext cx="3000248" cy="3036629"/>
          </a:xfrm>
          <a:prstGeom prst="rect">
            <a:avLst/>
          </a:prstGeom>
        </p:spPr>
      </p:pic>
      <p:sp>
        <p:nvSpPr>
          <p:cNvPr id="12" name="Marcador de contenido 3">
            <a:extLst>
              <a:ext uri="{FF2B5EF4-FFF2-40B4-BE49-F238E27FC236}">
                <a16:creationId xmlns:a16="http://schemas.microsoft.com/office/drawing/2014/main" id="{597FE6D1-EEB0-41B1-BA8A-5D91DD1455D8}"/>
              </a:ext>
            </a:extLst>
          </p:cNvPr>
          <p:cNvSpPr txBox="1">
            <a:spLocks/>
          </p:cNvSpPr>
          <p:nvPr/>
        </p:nvSpPr>
        <p:spPr>
          <a:xfrm>
            <a:off x="4188608" y="1827173"/>
            <a:ext cx="7083552" cy="4070707"/>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20000"/>
              </a:lnSpc>
              <a:spcBef>
                <a:spcPts val="1200"/>
              </a:spcBef>
              <a:spcAft>
                <a:spcPts val="1200"/>
              </a:spcAft>
              <a:buClr>
                <a:srgbClr val="4472C4"/>
              </a:buClr>
              <a:buSzTx/>
              <a:buFont typeface="Arial" panose="020B0604020202020204" pitchFamily="34" charset="0"/>
              <a:buChar char="•"/>
              <a:tabLst/>
              <a:defRPr/>
            </a:pPr>
            <a:r>
              <a:rPr kumimoji="0" lang="es-MX" sz="2000" b="0" i="0" u="none" strike="noStrike" kern="1200" cap="none" spc="0" normalizeH="0" baseline="0" noProof="0" dirty="0">
                <a:ln>
                  <a:noFill/>
                </a:ln>
                <a:solidFill>
                  <a:prstClr val="black"/>
                </a:solidFill>
                <a:effectLst/>
                <a:uLnTx/>
                <a:uFillTx/>
                <a:latin typeface="Calibri Light" panose="020F0302020204030204"/>
                <a:ea typeface="+mn-ea"/>
                <a:cs typeface="+mn-cs"/>
              </a:rPr>
              <a:t>Los retos en materia de desarrollo son cada vez más complejos, interrelacionados y apremiantes,</a:t>
            </a:r>
            <a:r>
              <a:rPr kumimoji="0" lang="es-MX" sz="2000" b="1"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s-MX" sz="2000" b="0" i="0" u="none" strike="noStrike" kern="1200" cap="none" spc="0" normalizeH="0" baseline="0" noProof="0" dirty="0">
                <a:ln>
                  <a:noFill/>
                </a:ln>
                <a:solidFill>
                  <a:prstClr val="black"/>
                </a:solidFill>
                <a:effectLst/>
                <a:uLnTx/>
                <a:uFillTx/>
                <a:latin typeface="Calibri Light" panose="020F0302020204030204"/>
                <a:ea typeface="+mn-ea"/>
                <a:cs typeface="+mn-cs"/>
              </a:rPr>
              <a:t>por lo que es necesario encontrar </a:t>
            </a:r>
            <a:r>
              <a:rPr kumimoji="0" lang="es-MX" sz="2000" b="1" i="0" u="none" strike="noStrike" kern="1200" cap="none" spc="0" normalizeH="0" baseline="0" noProof="0" dirty="0">
                <a:ln>
                  <a:noFill/>
                </a:ln>
                <a:solidFill>
                  <a:prstClr val="black"/>
                </a:solidFill>
                <a:effectLst/>
                <a:uLnTx/>
                <a:uFillTx/>
                <a:latin typeface="Calibri Light" panose="020F0302020204030204"/>
                <a:ea typeface="+mn-ea"/>
                <a:cs typeface="+mn-cs"/>
              </a:rPr>
              <a:t>soluciones más rápidas y duraderas</a:t>
            </a:r>
            <a:r>
              <a:rPr kumimoji="0" lang="es-MX" sz="2000" b="0" i="0" u="none" strike="noStrike" kern="1200" cap="none" spc="0" normalizeH="0" baseline="0" noProof="0" dirty="0">
                <a:ln>
                  <a:noFill/>
                </a:ln>
                <a:solidFill>
                  <a:prstClr val="black"/>
                </a:solidFill>
                <a:effectLst/>
                <a:uLnTx/>
                <a:uFillTx/>
                <a:latin typeface="Calibri Light" panose="020F0302020204030204"/>
                <a:ea typeface="+mn-ea"/>
                <a:cs typeface="+mn-cs"/>
              </a:rPr>
              <a:t> para hacer realidad la Agenda 2030.  </a:t>
            </a:r>
          </a:p>
          <a:p>
            <a:pPr marL="285750" marR="0" lvl="0" indent="-285750" algn="just" defTabSz="914400" rtl="0" eaLnBrk="1" fontAlgn="auto" latinLnBrk="0" hangingPunct="1">
              <a:lnSpc>
                <a:spcPct val="120000"/>
              </a:lnSpc>
              <a:spcBef>
                <a:spcPts val="1200"/>
              </a:spcBef>
              <a:spcAft>
                <a:spcPts val="1200"/>
              </a:spcAft>
              <a:buClr>
                <a:srgbClr val="4472C4"/>
              </a:buClr>
              <a:buSzTx/>
              <a:buFont typeface="Arial" panose="020B0604020202020204" pitchFamily="34" charset="0"/>
              <a:buChar char="•"/>
              <a:tabLst/>
              <a:defRPr/>
            </a:pPr>
            <a:r>
              <a:rPr kumimoji="0" lang="es-MX" sz="2000" b="0" i="0" u="none" strike="noStrike" kern="1200" cap="none" spc="0" normalizeH="0" baseline="0" noProof="0" dirty="0">
                <a:ln>
                  <a:noFill/>
                </a:ln>
                <a:solidFill>
                  <a:prstClr val="black"/>
                </a:solidFill>
                <a:effectLst/>
                <a:uLnTx/>
                <a:uFillTx/>
                <a:latin typeface="Calibri Light" panose="020F0302020204030204"/>
                <a:ea typeface="+mn-ea"/>
                <a:cs typeface="+mn-cs"/>
              </a:rPr>
              <a:t>La Red de Laboratorios Aceleradores es una </a:t>
            </a:r>
            <a:r>
              <a:rPr kumimoji="0" lang="es-MX" sz="2000" b="1" i="0" u="none" strike="noStrike" kern="1200" cap="none" spc="0" normalizeH="0" baseline="0" noProof="0" dirty="0">
                <a:ln>
                  <a:noFill/>
                </a:ln>
                <a:solidFill>
                  <a:prstClr val="black"/>
                </a:solidFill>
                <a:effectLst/>
                <a:uLnTx/>
                <a:uFillTx/>
                <a:latin typeface="Calibri Light" panose="020F0302020204030204"/>
                <a:ea typeface="+mn-ea"/>
                <a:cs typeface="+mn-cs"/>
              </a:rPr>
              <a:t>iniciativa estratégica del PNUD</a:t>
            </a:r>
            <a:r>
              <a:rPr kumimoji="0" lang="es-MX" sz="2000" b="0" i="0" u="none" strike="noStrike" kern="1200" cap="none" spc="0" normalizeH="0" baseline="0" noProof="0" dirty="0">
                <a:ln>
                  <a:noFill/>
                </a:ln>
                <a:solidFill>
                  <a:prstClr val="black"/>
                </a:solidFill>
                <a:effectLst/>
                <a:uLnTx/>
                <a:uFillTx/>
                <a:latin typeface="Calibri Light" panose="020F0302020204030204"/>
                <a:ea typeface="+mn-ea"/>
                <a:cs typeface="+mn-cs"/>
              </a:rPr>
              <a:t>, que surge en diciembre de 2018, para la generación de soluciones con enfoques vanguardistas, acordes a los desafíos globales.</a:t>
            </a:r>
          </a:p>
          <a:p>
            <a:pPr marL="285750" marR="0" lvl="0" indent="-285750" algn="just" defTabSz="914400" rtl="0" eaLnBrk="1" fontAlgn="auto" latinLnBrk="0" hangingPunct="1">
              <a:lnSpc>
                <a:spcPct val="120000"/>
              </a:lnSpc>
              <a:spcBef>
                <a:spcPts val="1200"/>
              </a:spcBef>
              <a:spcAft>
                <a:spcPts val="1200"/>
              </a:spcAft>
              <a:buClr>
                <a:srgbClr val="4472C4"/>
              </a:buClr>
              <a:buSzTx/>
              <a:buFont typeface="Arial" panose="020B0604020202020204" pitchFamily="34" charset="0"/>
              <a:buChar char="•"/>
              <a:tabLst/>
              <a:defRPr/>
            </a:pPr>
            <a:r>
              <a:rPr kumimoji="0" lang="es-MX" sz="2000" b="0" i="0" u="none" strike="noStrike" kern="1200" cap="none" spc="0" normalizeH="0" baseline="0" noProof="0" dirty="0">
                <a:ln>
                  <a:noFill/>
                </a:ln>
                <a:solidFill>
                  <a:prstClr val="black"/>
                </a:solidFill>
                <a:effectLst/>
                <a:uLnTx/>
                <a:uFillTx/>
                <a:latin typeface="Calibri Light" panose="020F0302020204030204"/>
                <a:ea typeface="+mn-ea"/>
                <a:cs typeface="+mn-cs"/>
              </a:rPr>
              <a:t>Se pretende constituir la red más grande y rápida de intercambio de experiencias y conocimiento en materia de desarrollo. </a:t>
            </a:r>
          </a:p>
        </p:txBody>
      </p:sp>
      <p:sp>
        <p:nvSpPr>
          <p:cNvPr id="16" name="CuadroTexto 4">
            <a:extLst>
              <a:ext uri="{FF2B5EF4-FFF2-40B4-BE49-F238E27FC236}">
                <a16:creationId xmlns:a16="http://schemas.microsoft.com/office/drawing/2014/main" id="{3BB63AEC-D373-4E25-88B0-D6AA78BDF7B6}"/>
              </a:ext>
            </a:extLst>
          </p:cNvPr>
          <p:cNvSpPr txBox="1"/>
          <p:nvPr/>
        </p:nvSpPr>
        <p:spPr>
          <a:xfrm>
            <a:off x="1384719" y="276580"/>
            <a:ext cx="7707030" cy="707886"/>
          </a:xfrm>
          <a:prstGeom prst="rect">
            <a:avLst/>
          </a:prstGeom>
          <a:noFill/>
        </p:spPr>
        <p:txBody>
          <a:bodyPr wrap="square" rtlCol="0">
            <a:spAutoFit/>
          </a:bodyPr>
          <a:lstStyle/>
          <a:p>
            <a:pPr lvl="0">
              <a:defRPr/>
            </a:pPr>
            <a:r>
              <a:rPr lang="es-MX" sz="4000" dirty="0">
                <a:latin typeface="+mj-lt"/>
              </a:rPr>
              <a:t>Red de laboratorios aceleradores</a:t>
            </a:r>
          </a:p>
        </p:txBody>
      </p:sp>
      <p:pic>
        <p:nvPicPr>
          <p:cNvPr id="19" name="Graphic 18">
            <a:extLst>
              <a:ext uri="{FF2B5EF4-FFF2-40B4-BE49-F238E27FC236}">
                <a16:creationId xmlns:a16="http://schemas.microsoft.com/office/drawing/2014/main" id="{488BC77E-508F-4A5C-AE04-9649146600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8211" y="276580"/>
            <a:ext cx="714234" cy="714234"/>
          </a:xfrm>
          <a:prstGeom prst="rect">
            <a:avLst/>
          </a:prstGeom>
        </p:spPr>
      </p:pic>
      <p:pic>
        <p:nvPicPr>
          <p:cNvPr id="20" name="Graphic 19">
            <a:extLst>
              <a:ext uri="{FF2B5EF4-FFF2-40B4-BE49-F238E27FC236}">
                <a16:creationId xmlns:a16="http://schemas.microsoft.com/office/drawing/2014/main" id="{54151D0E-DCE5-45C2-BDFA-B2F982FE90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3736" y="923865"/>
            <a:ext cx="7297784" cy="69310"/>
          </a:xfrm>
          <a:prstGeom prst="rect">
            <a:avLst/>
          </a:prstGeom>
        </p:spPr>
      </p:pic>
    </p:spTree>
    <p:extLst>
      <p:ext uri="{BB962C8B-B14F-4D97-AF65-F5344CB8AC3E}">
        <p14:creationId xmlns:p14="http://schemas.microsoft.com/office/powerpoint/2010/main" val="384438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3">
            <a:extLst>
              <a:ext uri="{FF2B5EF4-FFF2-40B4-BE49-F238E27FC236}">
                <a16:creationId xmlns:a16="http://schemas.microsoft.com/office/drawing/2014/main" id="{96A86349-8199-4938-BC36-44F69B9B6035}"/>
              </a:ext>
            </a:extLst>
          </p:cNvPr>
          <p:cNvSpPr txBox="1">
            <a:spLocks/>
          </p:cNvSpPr>
          <p:nvPr/>
        </p:nvSpPr>
        <p:spPr>
          <a:xfrm>
            <a:off x="8051545" y="2461165"/>
            <a:ext cx="2987930" cy="3528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rPr>
              <a:t>Redes de conocimiento global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5" name="Marcador de contenido 2">
            <a:extLst>
              <a:ext uri="{FF2B5EF4-FFF2-40B4-BE49-F238E27FC236}">
                <a16:creationId xmlns:a16="http://schemas.microsoft.com/office/drawing/2014/main" id="{B6F9D190-A2C5-4184-A29B-3BB1D7878BCC}"/>
              </a:ext>
            </a:extLst>
          </p:cNvPr>
          <p:cNvSpPr txBox="1">
            <a:spLocks/>
          </p:cNvSpPr>
          <p:nvPr/>
        </p:nvSpPr>
        <p:spPr>
          <a:xfrm>
            <a:off x="266702" y="520312"/>
            <a:ext cx="11087098" cy="35288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1" i="0" u="none" strike="noStrike" kern="1200" cap="none" spc="300" normalizeH="0" baseline="0" noProof="0" dirty="0">
                <a:ln>
                  <a:noFill/>
                </a:ln>
                <a:solidFill>
                  <a:prstClr val="black">
                    <a:lumMod val="65000"/>
                    <a:lumOff val="35000"/>
                  </a:prstClr>
                </a:solidFill>
                <a:effectLst/>
                <a:uLnTx/>
                <a:uFillTx/>
                <a:latin typeface="Calibri" panose="020F0502020204030204"/>
                <a:ea typeface="+mn-ea"/>
                <a:cs typeface="+mn-cs"/>
              </a:rPr>
              <a:t>Estrategias</a:t>
            </a:r>
            <a:endParaRPr kumimoji="0" lang="es-MX" sz="2000" b="1" i="0" u="none" strike="noStrike" kern="1200" cap="none" spc="30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28A75754-1B87-43E8-A1DB-AF474FB086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05625" y="1372113"/>
            <a:ext cx="872809" cy="872809"/>
          </a:xfrm>
          <a:prstGeom prst="rect">
            <a:avLst/>
          </a:prstGeom>
        </p:spPr>
      </p:pic>
      <p:pic>
        <p:nvPicPr>
          <p:cNvPr id="18" name="Graphic 17">
            <a:extLst>
              <a:ext uri="{FF2B5EF4-FFF2-40B4-BE49-F238E27FC236}">
                <a16:creationId xmlns:a16="http://schemas.microsoft.com/office/drawing/2014/main" id="{80A49DB2-DB72-4155-873E-765B4B529F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8991" y="1224641"/>
            <a:ext cx="866975" cy="1020281"/>
          </a:xfrm>
          <a:prstGeom prst="rect">
            <a:avLst/>
          </a:prstGeom>
        </p:spPr>
      </p:pic>
      <p:pic>
        <p:nvPicPr>
          <p:cNvPr id="19" name="Graphic 18">
            <a:extLst>
              <a:ext uri="{FF2B5EF4-FFF2-40B4-BE49-F238E27FC236}">
                <a16:creationId xmlns:a16="http://schemas.microsoft.com/office/drawing/2014/main" id="{3A8D9706-5F0A-4C8E-8FB8-2514B8F20F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24784" y="1124334"/>
            <a:ext cx="725714" cy="1120588"/>
          </a:xfrm>
          <a:prstGeom prst="rect">
            <a:avLst/>
          </a:prstGeom>
        </p:spPr>
      </p:pic>
      <p:sp>
        <p:nvSpPr>
          <p:cNvPr id="20" name="Marcador de contenido 3">
            <a:extLst>
              <a:ext uri="{FF2B5EF4-FFF2-40B4-BE49-F238E27FC236}">
                <a16:creationId xmlns:a16="http://schemas.microsoft.com/office/drawing/2014/main" id="{E2EB88AC-5C6F-490F-B38F-63FE7E3BB827}"/>
              </a:ext>
            </a:extLst>
          </p:cNvPr>
          <p:cNvSpPr txBox="1">
            <a:spLocks/>
          </p:cNvSpPr>
          <p:nvPr/>
        </p:nvSpPr>
        <p:spPr>
          <a:xfrm>
            <a:off x="4734001" y="2461165"/>
            <a:ext cx="2054480" cy="3528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rPr>
              <a:t>Conocimiento local</a:t>
            </a:r>
            <a:endParaRPr kumimoji="0" lang="es-MX"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1" name="Marcador de contenido 3">
            <a:extLst>
              <a:ext uri="{FF2B5EF4-FFF2-40B4-BE49-F238E27FC236}">
                <a16:creationId xmlns:a16="http://schemas.microsoft.com/office/drawing/2014/main" id="{D28C541A-E8B1-4684-B5CC-CA2179E0A9F8}"/>
              </a:ext>
            </a:extLst>
          </p:cNvPr>
          <p:cNvSpPr txBox="1">
            <a:spLocks/>
          </p:cNvSpPr>
          <p:nvPr/>
        </p:nvSpPr>
        <p:spPr>
          <a:xfrm>
            <a:off x="1304925" y="2461165"/>
            <a:ext cx="2368807" cy="3528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rPr>
              <a:t>Enfoque en soluciones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6" name="Marcador de contenido 2">
            <a:extLst>
              <a:ext uri="{FF2B5EF4-FFF2-40B4-BE49-F238E27FC236}">
                <a16:creationId xmlns:a16="http://schemas.microsoft.com/office/drawing/2014/main" id="{8DF7D014-38B0-452D-AFF5-E02A05859A44}"/>
              </a:ext>
            </a:extLst>
          </p:cNvPr>
          <p:cNvSpPr>
            <a:spLocks noGrp="1"/>
          </p:cNvSpPr>
          <p:nvPr>
            <p:ph idx="1"/>
          </p:nvPr>
        </p:nvSpPr>
        <p:spPr>
          <a:xfrm>
            <a:off x="266702" y="3559874"/>
            <a:ext cx="11087098" cy="352880"/>
          </a:xfrm>
        </p:spPr>
        <p:txBody>
          <a:bodyPr>
            <a:normAutofit lnSpcReduction="10000"/>
          </a:bodyPr>
          <a:lstStyle/>
          <a:p>
            <a:r>
              <a:rPr lang="es-ES" sz="2000" dirty="0"/>
              <a:t>Objetivos</a:t>
            </a:r>
            <a:endParaRPr lang="es-MX" sz="2000" dirty="0"/>
          </a:p>
        </p:txBody>
      </p:sp>
      <p:sp>
        <p:nvSpPr>
          <p:cNvPr id="27" name="Marcador de contenido 3">
            <a:extLst>
              <a:ext uri="{FF2B5EF4-FFF2-40B4-BE49-F238E27FC236}">
                <a16:creationId xmlns:a16="http://schemas.microsoft.com/office/drawing/2014/main" id="{489D3C0B-2612-4FEA-B52F-23D6C758F3A8}"/>
              </a:ext>
            </a:extLst>
          </p:cNvPr>
          <p:cNvSpPr>
            <a:spLocks noGrp="1"/>
          </p:cNvSpPr>
          <p:nvPr>
            <p:ph idx="13"/>
          </p:nvPr>
        </p:nvSpPr>
        <p:spPr>
          <a:xfrm>
            <a:off x="3474720" y="4249072"/>
            <a:ext cx="7879080" cy="1729677"/>
          </a:xfrm>
        </p:spPr>
        <p:txBody>
          <a:bodyPr>
            <a:normAutofit/>
          </a:bodyPr>
          <a:lstStyle/>
          <a:p>
            <a:pPr lvl="0" algn="just">
              <a:spcAft>
                <a:spcPts val="600"/>
              </a:spcAft>
              <a:buClr>
                <a:schemeClr val="accent5"/>
              </a:buClr>
            </a:pPr>
            <a:r>
              <a:rPr lang="es-ES" sz="1800" b="1" dirty="0">
                <a:solidFill>
                  <a:prstClr val="black"/>
                </a:solidFill>
              </a:rPr>
              <a:t>Apostar</a:t>
            </a:r>
            <a:r>
              <a:rPr lang="es-ES" sz="1800" dirty="0">
                <a:solidFill>
                  <a:prstClr val="black"/>
                </a:solidFill>
              </a:rPr>
              <a:t> por escalar soluciones locales robustas.</a:t>
            </a:r>
          </a:p>
          <a:p>
            <a:pPr lvl="0" algn="just">
              <a:spcAft>
                <a:spcPts val="600"/>
              </a:spcAft>
              <a:buClr>
                <a:schemeClr val="accent5"/>
              </a:buClr>
            </a:pPr>
            <a:r>
              <a:rPr lang="es-ES" sz="1800" b="1" dirty="0">
                <a:solidFill>
                  <a:prstClr val="black"/>
                </a:solidFill>
              </a:rPr>
              <a:t>Generar </a:t>
            </a:r>
            <a:r>
              <a:rPr lang="es-ES" sz="1800" dirty="0">
                <a:solidFill>
                  <a:prstClr val="black"/>
                </a:solidFill>
              </a:rPr>
              <a:t>un espacio favorable para la experimentación en lapsos breves de tiempo. </a:t>
            </a:r>
          </a:p>
          <a:p>
            <a:pPr lvl="0" algn="just">
              <a:spcAft>
                <a:spcPts val="600"/>
              </a:spcAft>
              <a:buClr>
                <a:schemeClr val="accent5"/>
              </a:buClr>
            </a:pPr>
            <a:r>
              <a:rPr lang="es-ES" sz="1800" b="1" dirty="0">
                <a:solidFill>
                  <a:prstClr val="black"/>
                </a:solidFill>
              </a:rPr>
              <a:t>Movilizar</a:t>
            </a:r>
            <a:r>
              <a:rPr lang="es-ES" sz="1800" dirty="0">
                <a:solidFill>
                  <a:prstClr val="black"/>
                </a:solidFill>
              </a:rPr>
              <a:t> una colaboración amplia e interdisciplinaria de agentes.</a:t>
            </a:r>
          </a:p>
          <a:p>
            <a:pPr lvl="0" algn="just">
              <a:spcAft>
                <a:spcPts val="600"/>
              </a:spcAft>
              <a:buClr>
                <a:schemeClr val="accent5"/>
              </a:buClr>
            </a:pPr>
            <a:r>
              <a:rPr lang="es-ES" sz="1800" b="1" dirty="0">
                <a:solidFill>
                  <a:prstClr val="black"/>
                </a:solidFill>
              </a:rPr>
              <a:t>Incidir en</a:t>
            </a:r>
            <a:r>
              <a:rPr lang="es-ES" sz="1800" dirty="0">
                <a:solidFill>
                  <a:prstClr val="black"/>
                </a:solidFill>
              </a:rPr>
              <a:t> las labores tradicionales del PNUD.</a:t>
            </a:r>
          </a:p>
        </p:txBody>
      </p:sp>
      <p:pic>
        <p:nvPicPr>
          <p:cNvPr id="28" name="Imagen 1">
            <a:extLst>
              <a:ext uri="{FF2B5EF4-FFF2-40B4-BE49-F238E27FC236}">
                <a16:creationId xmlns:a16="http://schemas.microsoft.com/office/drawing/2014/main" id="{9B2EB87E-A740-4E7E-B9B5-4A6715FD710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073400" y="4289269"/>
            <a:ext cx="247650" cy="254631"/>
          </a:xfrm>
          <a:prstGeom prst="rect">
            <a:avLst/>
          </a:prstGeom>
        </p:spPr>
      </p:pic>
      <p:sp>
        <p:nvSpPr>
          <p:cNvPr id="29" name="Marcador de contenido 2">
            <a:extLst>
              <a:ext uri="{FF2B5EF4-FFF2-40B4-BE49-F238E27FC236}">
                <a16:creationId xmlns:a16="http://schemas.microsoft.com/office/drawing/2014/main" id="{02FAAE75-755F-4934-99F1-5EC9806D0F3C}"/>
              </a:ext>
            </a:extLst>
          </p:cNvPr>
          <p:cNvSpPr txBox="1">
            <a:spLocks/>
          </p:cNvSpPr>
          <p:nvPr/>
        </p:nvSpPr>
        <p:spPr>
          <a:xfrm>
            <a:off x="544832" y="4174599"/>
            <a:ext cx="1944368" cy="16223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0500" b="1" i="0" u="none" strike="noStrike" kern="1200" cap="none" spc="300" normalizeH="0" baseline="0" noProof="0" dirty="0">
                <a:ln>
                  <a:noFill/>
                </a:ln>
                <a:solidFill>
                  <a:srgbClr val="5B9BD5">
                    <a:lumMod val="75000"/>
                  </a:srgbClr>
                </a:solidFill>
                <a:effectLst/>
                <a:uLnTx/>
                <a:uFillTx/>
                <a:latin typeface="Calibri" panose="020F0502020204030204"/>
                <a:ea typeface="+mn-ea"/>
                <a:cs typeface="+mn-cs"/>
              </a:rPr>
              <a:t>60</a:t>
            </a:r>
            <a:endParaRPr kumimoji="0" lang="es-MX" sz="10500" b="1" i="0" u="none" strike="noStrike" kern="1200" cap="none" spc="30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30" name="Marcador de contenido 2">
            <a:extLst>
              <a:ext uri="{FF2B5EF4-FFF2-40B4-BE49-F238E27FC236}">
                <a16:creationId xmlns:a16="http://schemas.microsoft.com/office/drawing/2014/main" id="{1E39E0B1-0CFC-4956-AEF6-A9217655BEC6}"/>
              </a:ext>
            </a:extLst>
          </p:cNvPr>
          <p:cNvSpPr txBox="1">
            <a:spLocks/>
          </p:cNvSpPr>
          <p:nvPr/>
        </p:nvSpPr>
        <p:spPr>
          <a:xfrm>
            <a:off x="650877" y="5444603"/>
            <a:ext cx="1790698" cy="4876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4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Laboratorios</a:t>
            </a:r>
            <a:endParaRPr kumimoji="0" lang="es-MX" sz="24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pic>
        <p:nvPicPr>
          <p:cNvPr id="31" name="Imagen 1">
            <a:extLst>
              <a:ext uri="{FF2B5EF4-FFF2-40B4-BE49-F238E27FC236}">
                <a16:creationId xmlns:a16="http://schemas.microsoft.com/office/drawing/2014/main" id="{3FA4AD0A-CBA5-4AA6-BD3E-A49926336CA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073400" y="4759169"/>
            <a:ext cx="247650" cy="254631"/>
          </a:xfrm>
          <a:prstGeom prst="rect">
            <a:avLst/>
          </a:prstGeom>
        </p:spPr>
      </p:pic>
      <p:pic>
        <p:nvPicPr>
          <p:cNvPr id="32" name="Imagen 1">
            <a:extLst>
              <a:ext uri="{FF2B5EF4-FFF2-40B4-BE49-F238E27FC236}">
                <a16:creationId xmlns:a16="http://schemas.microsoft.com/office/drawing/2014/main" id="{BCEEFB0E-A17B-49A6-98A5-F771A98C5A4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073400" y="5210019"/>
            <a:ext cx="247650" cy="254631"/>
          </a:xfrm>
          <a:prstGeom prst="rect">
            <a:avLst/>
          </a:prstGeom>
        </p:spPr>
      </p:pic>
      <p:pic>
        <p:nvPicPr>
          <p:cNvPr id="33" name="Imagen 1">
            <a:extLst>
              <a:ext uri="{FF2B5EF4-FFF2-40B4-BE49-F238E27FC236}">
                <a16:creationId xmlns:a16="http://schemas.microsoft.com/office/drawing/2014/main" id="{501473EA-FB4F-481A-9D8A-DB0696327AD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073400" y="5660869"/>
            <a:ext cx="247650" cy="254631"/>
          </a:xfrm>
          <a:prstGeom prst="rect">
            <a:avLst/>
          </a:prstGeom>
        </p:spPr>
      </p:pic>
    </p:spTree>
    <p:extLst>
      <p:ext uri="{BB962C8B-B14F-4D97-AF65-F5344CB8AC3E}">
        <p14:creationId xmlns:p14="http://schemas.microsoft.com/office/powerpoint/2010/main" val="428408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B1D4FF8-A146-4334-B613-0ABD9D16CB64}"/>
              </a:ext>
            </a:extLst>
          </p:cNvPr>
          <p:cNvSpPr>
            <a:spLocks noGrp="1"/>
          </p:cNvSpPr>
          <p:nvPr>
            <p:ph idx="1"/>
          </p:nvPr>
        </p:nvSpPr>
        <p:spPr>
          <a:xfrm>
            <a:off x="266702" y="583719"/>
            <a:ext cx="11087098" cy="352880"/>
          </a:xfrm>
        </p:spPr>
        <p:txBody>
          <a:bodyPr>
            <a:normAutofit lnSpcReduction="10000"/>
          </a:bodyPr>
          <a:lstStyle/>
          <a:p>
            <a:r>
              <a:rPr lang="es-ES" sz="2000" dirty="0"/>
              <a:t>Ciclo de intervención de los laboratorios</a:t>
            </a:r>
            <a:endParaRPr lang="es-MX" sz="2000" dirty="0"/>
          </a:p>
        </p:txBody>
      </p:sp>
      <p:pic>
        <p:nvPicPr>
          <p:cNvPr id="5" name="Graphic 4">
            <a:extLst>
              <a:ext uri="{FF2B5EF4-FFF2-40B4-BE49-F238E27FC236}">
                <a16:creationId xmlns:a16="http://schemas.microsoft.com/office/drawing/2014/main" id="{22735D13-6937-4F68-B071-C31E0D01BD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800" y="1223512"/>
            <a:ext cx="10668000" cy="5238750"/>
          </a:xfrm>
          <a:prstGeom prst="rect">
            <a:avLst/>
          </a:prstGeom>
        </p:spPr>
      </p:pic>
      <p:sp>
        <p:nvSpPr>
          <p:cNvPr id="7" name="Marcador de contenido 3">
            <a:extLst>
              <a:ext uri="{FF2B5EF4-FFF2-40B4-BE49-F238E27FC236}">
                <a16:creationId xmlns:a16="http://schemas.microsoft.com/office/drawing/2014/main" id="{33B29E62-D6D2-437A-8432-83B654ABBC2E}"/>
              </a:ext>
            </a:extLst>
          </p:cNvPr>
          <p:cNvSpPr>
            <a:spLocks noGrp="1"/>
          </p:cNvSpPr>
          <p:nvPr>
            <p:ph idx="13"/>
          </p:nvPr>
        </p:nvSpPr>
        <p:spPr>
          <a:xfrm>
            <a:off x="1039529" y="4394371"/>
            <a:ext cx="1424539" cy="841774"/>
          </a:xfrm>
        </p:spPr>
        <p:txBody>
          <a:bodyPr>
            <a:normAutofit/>
          </a:bodyPr>
          <a:lstStyle/>
          <a:p>
            <a:pPr lvl="0" algn="ctr">
              <a:lnSpc>
                <a:spcPct val="100000"/>
              </a:lnSpc>
              <a:spcBef>
                <a:spcPts val="0"/>
              </a:spcBef>
              <a:buClr>
                <a:schemeClr val="accent5"/>
              </a:buClr>
            </a:pPr>
            <a:r>
              <a:rPr lang="es-ES" sz="1800" b="1" dirty="0">
                <a:solidFill>
                  <a:prstClr val="black"/>
                </a:solidFill>
              </a:rPr>
              <a:t>Identificación</a:t>
            </a:r>
            <a:r>
              <a:rPr lang="es-ES" sz="1800" dirty="0">
                <a:solidFill>
                  <a:prstClr val="black"/>
                </a:solidFill>
              </a:rPr>
              <a:t> </a:t>
            </a:r>
          </a:p>
          <a:p>
            <a:pPr lvl="0" algn="ctr">
              <a:lnSpc>
                <a:spcPct val="100000"/>
              </a:lnSpc>
              <a:spcBef>
                <a:spcPts val="0"/>
              </a:spcBef>
              <a:buClr>
                <a:schemeClr val="accent5"/>
              </a:buClr>
            </a:pPr>
            <a:r>
              <a:rPr lang="es-ES" sz="1800" dirty="0">
                <a:solidFill>
                  <a:prstClr val="black"/>
                </a:solidFill>
              </a:rPr>
              <a:t>de retos</a:t>
            </a:r>
          </a:p>
        </p:txBody>
      </p:sp>
      <p:sp>
        <p:nvSpPr>
          <p:cNvPr id="9" name="Marcador de contenido 3">
            <a:extLst>
              <a:ext uri="{FF2B5EF4-FFF2-40B4-BE49-F238E27FC236}">
                <a16:creationId xmlns:a16="http://schemas.microsoft.com/office/drawing/2014/main" id="{C0CC17F7-DF46-4EC3-80F1-14732E21EFA4}"/>
              </a:ext>
            </a:extLst>
          </p:cNvPr>
          <p:cNvSpPr txBox="1">
            <a:spLocks/>
          </p:cNvSpPr>
          <p:nvPr/>
        </p:nvSpPr>
        <p:spPr>
          <a:xfrm>
            <a:off x="3145855" y="4392766"/>
            <a:ext cx="1424539" cy="84177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s-MX" sz="1800" b="1" i="0" u="none" strike="noStrike" kern="1200" cap="none" spc="0" normalizeH="0" baseline="0" noProof="0" dirty="0">
                <a:ln>
                  <a:noFill/>
                </a:ln>
                <a:solidFill>
                  <a:prstClr val="black"/>
                </a:solidFill>
                <a:effectLst/>
                <a:uLnTx/>
                <a:uFillTx/>
                <a:latin typeface="Calibri Light" panose="020F0302020204030204"/>
                <a:ea typeface="+mn-ea"/>
                <a:cs typeface="+mn-cs"/>
              </a:rPr>
              <a:t>Análisis</a:t>
            </a:r>
            <a:r>
              <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rPr>
              <a:t>del portafolio actual</a:t>
            </a:r>
          </a:p>
        </p:txBody>
      </p:sp>
      <p:sp>
        <p:nvSpPr>
          <p:cNvPr id="11" name="Marcador de contenido 3">
            <a:extLst>
              <a:ext uri="{FF2B5EF4-FFF2-40B4-BE49-F238E27FC236}">
                <a16:creationId xmlns:a16="http://schemas.microsoft.com/office/drawing/2014/main" id="{48DBEA27-10B9-4AA5-9286-379087BADC69}"/>
              </a:ext>
            </a:extLst>
          </p:cNvPr>
          <p:cNvSpPr txBox="1">
            <a:spLocks/>
          </p:cNvSpPr>
          <p:nvPr/>
        </p:nvSpPr>
        <p:spPr>
          <a:xfrm>
            <a:off x="5091764" y="4391161"/>
            <a:ext cx="1655545" cy="84177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s-MX" sz="1800" b="1" i="0" u="none" strike="noStrike" kern="1200" cap="none" spc="0" normalizeH="0" baseline="0" noProof="0" dirty="0">
                <a:ln>
                  <a:noFill/>
                </a:ln>
                <a:solidFill>
                  <a:prstClr val="black"/>
                </a:solidFill>
                <a:effectLst/>
                <a:uLnTx/>
                <a:uFillTx/>
                <a:latin typeface="Calibri Light" panose="020F0302020204030204"/>
                <a:ea typeface="+mn-ea"/>
                <a:cs typeface="+mn-cs"/>
              </a:rPr>
              <a:t>Mapeo</a:t>
            </a:r>
            <a:r>
              <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rPr>
              <a:t>de soluciones       locales disruptivas</a:t>
            </a:r>
          </a:p>
        </p:txBody>
      </p:sp>
      <p:sp>
        <p:nvSpPr>
          <p:cNvPr id="12" name="Marcador de contenido 3">
            <a:extLst>
              <a:ext uri="{FF2B5EF4-FFF2-40B4-BE49-F238E27FC236}">
                <a16:creationId xmlns:a16="http://schemas.microsoft.com/office/drawing/2014/main" id="{F4B7882A-5107-4D86-9065-84A07E74658F}"/>
              </a:ext>
            </a:extLst>
          </p:cNvPr>
          <p:cNvSpPr txBox="1">
            <a:spLocks/>
          </p:cNvSpPr>
          <p:nvPr/>
        </p:nvSpPr>
        <p:spPr>
          <a:xfrm>
            <a:off x="7198091" y="4383140"/>
            <a:ext cx="1655544" cy="4583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s-MX" sz="1700" b="1" i="0" u="none" strike="noStrike" kern="1200" cap="none" spc="0" normalizeH="0" baseline="0" noProof="0" dirty="0">
                <a:ln>
                  <a:noFill/>
                </a:ln>
                <a:solidFill>
                  <a:prstClr val="black"/>
                </a:solidFill>
                <a:effectLst/>
                <a:uLnTx/>
                <a:uFillTx/>
                <a:latin typeface="Calibri Light" panose="020F0302020204030204"/>
                <a:ea typeface="+mn-ea"/>
                <a:cs typeface="+mn-cs"/>
              </a:rPr>
              <a:t>Experimentación</a:t>
            </a:r>
            <a:endParaRPr kumimoji="0" lang="es-MX" sz="17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3" name="Marcador de contenido 3">
            <a:extLst>
              <a:ext uri="{FF2B5EF4-FFF2-40B4-BE49-F238E27FC236}">
                <a16:creationId xmlns:a16="http://schemas.microsoft.com/office/drawing/2014/main" id="{FDAF4D6D-515D-46B1-B0F3-93A74D687B7B}"/>
              </a:ext>
            </a:extLst>
          </p:cNvPr>
          <p:cNvSpPr txBox="1">
            <a:spLocks/>
          </p:cNvSpPr>
          <p:nvPr/>
        </p:nvSpPr>
        <p:spPr>
          <a:xfrm>
            <a:off x="9439188" y="4381535"/>
            <a:ext cx="1424539" cy="841774"/>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s-MX" sz="1800" b="1" i="0" u="none" strike="noStrike" kern="1200" cap="none" spc="0" normalizeH="0" baseline="0" noProof="0" dirty="0">
                <a:ln>
                  <a:noFill/>
                </a:ln>
                <a:solidFill>
                  <a:prstClr val="black"/>
                </a:solidFill>
                <a:effectLst/>
                <a:uLnTx/>
                <a:uFillTx/>
                <a:latin typeface="Calibri Light" panose="020F0302020204030204"/>
                <a:ea typeface="+mn-ea"/>
                <a:cs typeface="+mn-cs"/>
              </a:rPr>
              <a:t>Inteligencia</a:t>
            </a:r>
            <a:r>
              <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s-MX" sz="1800" b="0" i="0" u="none" strike="noStrike" kern="1200" cap="none" spc="0" normalizeH="0" baseline="0" noProof="0" dirty="0">
                <a:ln>
                  <a:noFill/>
                </a:ln>
                <a:solidFill>
                  <a:prstClr val="black"/>
                </a:solidFill>
                <a:effectLst/>
                <a:uLnTx/>
                <a:uFillTx/>
                <a:latin typeface="Calibri Light" panose="020F0302020204030204"/>
                <a:ea typeface="+mn-ea"/>
                <a:cs typeface="+mn-cs"/>
              </a:rPr>
              <a:t>colectiva escalada</a:t>
            </a:r>
          </a:p>
        </p:txBody>
      </p:sp>
    </p:spTree>
    <p:extLst>
      <p:ext uri="{BB962C8B-B14F-4D97-AF65-F5344CB8AC3E}">
        <p14:creationId xmlns:p14="http://schemas.microsoft.com/office/powerpoint/2010/main" val="3126519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3">
            <a:extLst>
              <a:ext uri="{FF2B5EF4-FFF2-40B4-BE49-F238E27FC236}">
                <a16:creationId xmlns:a16="http://schemas.microsoft.com/office/drawing/2014/main" id="{54BE054A-71AE-4EFD-8CC2-433CE83A6704}"/>
              </a:ext>
            </a:extLst>
          </p:cNvPr>
          <p:cNvSpPr txBox="1">
            <a:spLocks/>
          </p:cNvSpPr>
          <p:nvPr/>
        </p:nvSpPr>
        <p:spPr>
          <a:xfrm>
            <a:off x="408470" y="3558049"/>
            <a:ext cx="11087098" cy="1623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b="1" i="0" u="none" strike="noStrike" kern="1200" cap="none" spc="0" normalizeH="0" baseline="0" noProof="0" dirty="0">
                <a:ln>
                  <a:noFill/>
                </a:ln>
                <a:solidFill>
                  <a:prstClr val="black"/>
                </a:solidFill>
                <a:effectLst/>
                <a:uLnTx/>
                <a:uFillTx/>
                <a:latin typeface="Calibri Light" panose="020F0302020204030204"/>
                <a:ea typeface="+mn-ea"/>
                <a:cs typeface="+mn-cs"/>
              </a:rPr>
              <a:t>Buscará soluciones para: </a:t>
            </a:r>
            <a:r>
              <a:rPr kumimoji="0" lang="es-ES" sz="1800" b="0" i="0" u="none" strike="noStrike" kern="1200" cap="none" spc="0" normalizeH="0" baseline="0" noProof="0" dirty="0">
                <a:ln>
                  <a:noFill/>
                </a:ln>
                <a:solidFill>
                  <a:prstClr val="black"/>
                </a:solidFill>
                <a:effectLst/>
                <a:uLnTx/>
                <a:uFillTx/>
                <a:latin typeface="Calibri Light" panose="020F0302020204030204"/>
                <a:ea typeface="+mn-ea"/>
                <a:cs typeface="+mn-cs"/>
              </a:rPr>
              <a:t>Hacer más eficiente la asignación de recursos y maximizar las inversiones en las tres dimensiones del desarrollo.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b="1" i="0" u="none" strike="noStrike" kern="1200" cap="none" spc="0" normalizeH="0" baseline="0" noProof="0" dirty="0">
                <a:ln>
                  <a:noFill/>
                </a:ln>
                <a:solidFill>
                  <a:prstClr val="black"/>
                </a:solidFill>
                <a:effectLst/>
                <a:uLnTx/>
                <a:uFillTx/>
                <a:latin typeface="Calibri Light" panose="020F0302020204030204"/>
                <a:ea typeface="+mn-ea"/>
                <a:cs typeface="+mn-cs"/>
              </a:rPr>
              <a:t>Medios: </a:t>
            </a:r>
            <a:r>
              <a:rPr kumimoji="0" lang="es-ES" sz="1800" b="0" i="0" u="none" strike="noStrike" kern="1200" cap="none" spc="0" normalizeH="0" baseline="0" noProof="0" dirty="0">
                <a:ln>
                  <a:noFill/>
                </a:ln>
                <a:solidFill>
                  <a:prstClr val="black"/>
                </a:solidFill>
                <a:effectLst/>
                <a:uLnTx/>
                <a:uFillTx/>
                <a:latin typeface="Calibri Light" panose="020F0302020204030204"/>
                <a:ea typeface="+mn-ea"/>
                <a:cs typeface="+mn-cs"/>
              </a:rPr>
              <a:t>Se experimentarán y crearán herramientas de comprensión y orientación del gasto, basadas en el uso de información heterodoxa y fuentes no tradicionales, tales cómo: </a:t>
            </a:r>
          </a:p>
        </p:txBody>
      </p:sp>
      <p:sp>
        <p:nvSpPr>
          <p:cNvPr id="3" name="Rectangle 2">
            <a:extLst>
              <a:ext uri="{FF2B5EF4-FFF2-40B4-BE49-F238E27FC236}">
                <a16:creationId xmlns:a16="http://schemas.microsoft.com/office/drawing/2014/main" id="{1677B831-E53F-4703-9DDE-E523445E2535}"/>
              </a:ext>
            </a:extLst>
          </p:cNvPr>
          <p:cNvSpPr/>
          <p:nvPr/>
        </p:nvSpPr>
        <p:spPr>
          <a:xfrm>
            <a:off x="2029999" y="468383"/>
            <a:ext cx="8898842" cy="4009165"/>
          </a:xfrm>
          <a:prstGeom prst="rect">
            <a:avLst/>
          </a:prstGeom>
          <a:noFill/>
        </p:spPr>
      </p:sp>
      <p:sp>
        <p:nvSpPr>
          <p:cNvPr id="5" name="Freeform: Shape 4">
            <a:extLst>
              <a:ext uri="{FF2B5EF4-FFF2-40B4-BE49-F238E27FC236}">
                <a16:creationId xmlns:a16="http://schemas.microsoft.com/office/drawing/2014/main" id="{5E28D186-C3B2-4739-8DEF-986167F51AB4}"/>
              </a:ext>
            </a:extLst>
          </p:cNvPr>
          <p:cNvSpPr/>
          <p:nvPr/>
        </p:nvSpPr>
        <p:spPr>
          <a:xfrm>
            <a:off x="1185267" y="1202285"/>
            <a:ext cx="1983555" cy="1983555"/>
          </a:xfrm>
          <a:custGeom>
            <a:avLst/>
            <a:gdLst>
              <a:gd name="connsiteX0" fmla="*/ 0 w 1983555"/>
              <a:gd name="connsiteY0" fmla="*/ 991778 h 1983555"/>
              <a:gd name="connsiteX1" fmla="*/ 991778 w 1983555"/>
              <a:gd name="connsiteY1" fmla="*/ 0 h 1983555"/>
              <a:gd name="connsiteX2" fmla="*/ 1983556 w 1983555"/>
              <a:gd name="connsiteY2" fmla="*/ 991778 h 1983555"/>
              <a:gd name="connsiteX3" fmla="*/ 991778 w 1983555"/>
              <a:gd name="connsiteY3" fmla="*/ 1983556 h 1983555"/>
              <a:gd name="connsiteX4" fmla="*/ 0 w 1983555"/>
              <a:gd name="connsiteY4" fmla="*/ 991778 h 1983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555" h="1983555">
                <a:moveTo>
                  <a:pt x="0" y="991778"/>
                </a:moveTo>
                <a:cubicBezTo>
                  <a:pt x="0" y="444034"/>
                  <a:pt x="444034" y="0"/>
                  <a:pt x="991778" y="0"/>
                </a:cubicBezTo>
                <a:cubicBezTo>
                  <a:pt x="1539522" y="0"/>
                  <a:pt x="1983556" y="444034"/>
                  <a:pt x="1983556" y="991778"/>
                </a:cubicBezTo>
                <a:cubicBezTo>
                  <a:pt x="1983556" y="1539522"/>
                  <a:pt x="1539522" y="1983556"/>
                  <a:pt x="991778" y="1983556"/>
                </a:cubicBezTo>
                <a:cubicBezTo>
                  <a:pt x="444034" y="1983556"/>
                  <a:pt x="0" y="1539522"/>
                  <a:pt x="0" y="991778"/>
                </a:cubicBezTo>
                <a:close/>
              </a:path>
            </a:pathLst>
          </a:custGeom>
          <a:solidFill>
            <a:srgbClr val="17507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3345" tIns="313345" rIns="313345" bIns="313345" numCol="1" spcCol="1270" anchor="ctr" anchorCtr="0">
            <a:noAutofit/>
          </a:bodyPr>
          <a:lstStyle/>
          <a:p>
            <a:pPr marL="0" lvl="0" indent="0" algn="ctr" defTabSz="800100">
              <a:lnSpc>
                <a:spcPct val="90000"/>
              </a:lnSpc>
              <a:spcBef>
                <a:spcPct val="0"/>
              </a:spcBef>
              <a:spcAft>
                <a:spcPct val="35000"/>
              </a:spcAft>
              <a:buClrTx/>
              <a:buSzTx/>
              <a:buFont typeface="Arial" panose="020B0604020202020204" pitchFamily="34" charset="0"/>
              <a:buNone/>
            </a:pPr>
            <a:r>
              <a:rPr lang="es-ES" sz="1800" b="1" kern="1200" dirty="0"/>
              <a:t>Baja capacidad de recaudación fiscal</a:t>
            </a:r>
            <a:endParaRPr lang="es-MX" sz="1800" b="1" kern="1200" dirty="0"/>
          </a:p>
        </p:txBody>
      </p:sp>
      <p:sp>
        <p:nvSpPr>
          <p:cNvPr id="8" name="Freeform: Shape 7">
            <a:extLst>
              <a:ext uri="{FF2B5EF4-FFF2-40B4-BE49-F238E27FC236}">
                <a16:creationId xmlns:a16="http://schemas.microsoft.com/office/drawing/2014/main" id="{E86CF42E-12D1-4C4C-8FC0-F53F131383CB}"/>
              </a:ext>
            </a:extLst>
          </p:cNvPr>
          <p:cNvSpPr/>
          <p:nvPr/>
        </p:nvSpPr>
        <p:spPr>
          <a:xfrm>
            <a:off x="3352755" y="1671310"/>
            <a:ext cx="1150462" cy="1150462"/>
          </a:xfrm>
          <a:custGeom>
            <a:avLst/>
            <a:gdLst>
              <a:gd name="connsiteX0" fmla="*/ 152494 w 1150462"/>
              <a:gd name="connsiteY0" fmla="*/ 439937 h 1150462"/>
              <a:gd name="connsiteX1" fmla="*/ 439937 w 1150462"/>
              <a:gd name="connsiteY1" fmla="*/ 439937 h 1150462"/>
              <a:gd name="connsiteX2" fmla="*/ 439937 w 1150462"/>
              <a:gd name="connsiteY2" fmla="*/ 152494 h 1150462"/>
              <a:gd name="connsiteX3" fmla="*/ 710525 w 1150462"/>
              <a:gd name="connsiteY3" fmla="*/ 152494 h 1150462"/>
              <a:gd name="connsiteX4" fmla="*/ 710525 w 1150462"/>
              <a:gd name="connsiteY4" fmla="*/ 439937 h 1150462"/>
              <a:gd name="connsiteX5" fmla="*/ 997968 w 1150462"/>
              <a:gd name="connsiteY5" fmla="*/ 439937 h 1150462"/>
              <a:gd name="connsiteX6" fmla="*/ 997968 w 1150462"/>
              <a:gd name="connsiteY6" fmla="*/ 710525 h 1150462"/>
              <a:gd name="connsiteX7" fmla="*/ 710525 w 1150462"/>
              <a:gd name="connsiteY7" fmla="*/ 710525 h 1150462"/>
              <a:gd name="connsiteX8" fmla="*/ 710525 w 1150462"/>
              <a:gd name="connsiteY8" fmla="*/ 997968 h 1150462"/>
              <a:gd name="connsiteX9" fmla="*/ 439937 w 1150462"/>
              <a:gd name="connsiteY9" fmla="*/ 997968 h 1150462"/>
              <a:gd name="connsiteX10" fmla="*/ 439937 w 1150462"/>
              <a:gd name="connsiteY10" fmla="*/ 710525 h 1150462"/>
              <a:gd name="connsiteX11" fmla="*/ 152494 w 1150462"/>
              <a:gd name="connsiteY11" fmla="*/ 710525 h 1150462"/>
              <a:gd name="connsiteX12" fmla="*/ 152494 w 1150462"/>
              <a:gd name="connsiteY12" fmla="*/ 439937 h 115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462" h="1150462">
                <a:moveTo>
                  <a:pt x="152494" y="439937"/>
                </a:moveTo>
                <a:lnTo>
                  <a:pt x="439937" y="439937"/>
                </a:lnTo>
                <a:lnTo>
                  <a:pt x="439937" y="152494"/>
                </a:lnTo>
                <a:lnTo>
                  <a:pt x="710525" y="152494"/>
                </a:lnTo>
                <a:lnTo>
                  <a:pt x="710525" y="439937"/>
                </a:lnTo>
                <a:lnTo>
                  <a:pt x="997968" y="439937"/>
                </a:lnTo>
                <a:lnTo>
                  <a:pt x="997968" y="710525"/>
                </a:lnTo>
                <a:lnTo>
                  <a:pt x="710525" y="710525"/>
                </a:lnTo>
                <a:lnTo>
                  <a:pt x="710525" y="997968"/>
                </a:lnTo>
                <a:lnTo>
                  <a:pt x="439937" y="997968"/>
                </a:lnTo>
                <a:lnTo>
                  <a:pt x="439937" y="710525"/>
                </a:lnTo>
                <a:lnTo>
                  <a:pt x="152494" y="710525"/>
                </a:lnTo>
                <a:lnTo>
                  <a:pt x="152494" y="439937"/>
                </a:lnTo>
                <a:close/>
              </a:path>
            </a:pathLst>
          </a:custGeom>
          <a:solidFill>
            <a:srgbClr val="FCBF1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52494" tIns="439937" rIns="152494" bIns="439937" numCol="1" spcCol="1270" anchor="ctr" anchorCtr="0">
            <a:noAutofit/>
          </a:bodyPr>
          <a:lstStyle/>
          <a:p>
            <a:pPr marL="0" lvl="0" indent="0" algn="ctr" defTabSz="666750">
              <a:lnSpc>
                <a:spcPct val="90000"/>
              </a:lnSpc>
              <a:spcBef>
                <a:spcPct val="0"/>
              </a:spcBef>
              <a:spcAft>
                <a:spcPct val="35000"/>
              </a:spcAft>
              <a:buNone/>
            </a:pPr>
            <a:endParaRPr lang="es-MX" sz="1500" kern="1200"/>
          </a:p>
        </p:txBody>
      </p:sp>
      <p:sp>
        <p:nvSpPr>
          <p:cNvPr id="9" name="Freeform: Shape 8">
            <a:extLst>
              <a:ext uri="{FF2B5EF4-FFF2-40B4-BE49-F238E27FC236}">
                <a16:creationId xmlns:a16="http://schemas.microsoft.com/office/drawing/2014/main" id="{85D66289-2300-4FB1-89A8-42AB06CAAD36}"/>
              </a:ext>
            </a:extLst>
          </p:cNvPr>
          <p:cNvSpPr/>
          <p:nvPr/>
        </p:nvSpPr>
        <p:spPr>
          <a:xfrm>
            <a:off x="4701475" y="1202285"/>
            <a:ext cx="1983555" cy="1983555"/>
          </a:xfrm>
          <a:custGeom>
            <a:avLst/>
            <a:gdLst>
              <a:gd name="connsiteX0" fmla="*/ 0 w 1983555"/>
              <a:gd name="connsiteY0" fmla="*/ 991778 h 1983555"/>
              <a:gd name="connsiteX1" fmla="*/ 991778 w 1983555"/>
              <a:gd name="connsiteY1" fmla="*/ 0 h 1983555"/>
              <a:gd name="connsiteX2" fmla="*/ 1983556 w 1983555"/>
              <a:gd name="connsiteY2" fmla="*/ 991778 h 1983555"/>
              <a:gd name="connsiteX3" fmla="*/ 991778 w 1983555"/>
              <a:gd name="connsiteY3" fmla="*/ 1983556 h 1983555"/>
              <a:gd name="connsiteX4" fmla="*/ 0 w 1983555"/>
              <a:gd name="connsiteY4" fmla="*/ 991778 h 1983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555" h="1983555">
                <a:moveTo>
                  <a:pt x="0" y="991778"/>
                </a:moveTo>
                <a:cubicBezTo>
                  <a:pt x="0" y="444034"/>
                  <a:pt x="444034" y="0"/>
                  <a:pt x="991778" y="0"/>
                </a:cubicBezTo>
                <a:cubicBezTo>
                  <a:pt x="1539522" y="0"/>
                  <a:pt x="1983556" y="444034"/>
                  <a:pt x="1983556" y="991778"/>
                </a:cubicBezTo>
                <a:cubicBezTo>
                  <a:pt x="1983556" y="1539522"/>
                  <a:pt x="1539522" y="1983556"/>
                  <a:pt x="991778" y="1983556"/>
                </a:cubicBezTo>
                <a:cubicBezTo>
                  <a:pt x="444034" y="1983556"/>
                  <a:pt x="0" y="1539522"/>
                  <a:pt x="0" y="991778"/>
                </a:cubicBezTo>
                <a:close/>
              </a:path>
            </a:pathLst>
          </a:custGeom>
          <a:solidFill>
            <a:srgbClr val="F27A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3345" tIns="313345" rIns="313345" bIns="313345" numCol="1" spcCol="1270" anchor="ctr" anchorCtr="0">
            <a:noAutofit/>
          </a:bodyPr>
          <a:lstStyle/>
          <a:p>
            <a:pPr marL="0" lvl="0" indent="0" algn="ctr" defTabSz="800100">
              <a:lnSpc>
                <a:spcPct val="90000"/>
              </a:lnSpc>
              <a:spcBef>
                <a:spcPct val="0"/>
              </a:spcBef>
              <a:spcAft>
                <a:spcPct val="35000"/>
              </a:spcAft>
              <a:buNone/>
            </a:pPr>
            <a:r>
              <a:rPr lang="es-ES" sz="1800" b="1" kern="1200" dirty="0"/>
              <a:t>Desconexión del sistema de evaluación del desempeño </a:t>
            </a:r>
            <a:endParaRPr lang="es-MX" sz="1800" b="1" kern="1200" dirty="0"/>
          </a:p>
        </p:txBody>
      </p:sp>
      <p:sp>
        <p:nvSpPr>
          <p:cNvPr id="10" name="Freeform: Shape 9">
            <a:extLst>
              <a:ext uri="{FF2B5EF4-FFF2-40B4-BE49-F238E27FC236}">
                <a16:creationId xmlns:a16="http://schemas.microsoft.com/office/drawing/2014/main" id="{D88194B8-8DA6-4E47-A30D-FD90968EDA82}"/>
              </a:ext>
            </a:extLst>
          </p:cNvPr>
          <p:cNvSpPr/>
          <p:nvPr/>
        </p:nvSpPr>
        <p:spPr>
          <a:xfrm>
            <a:off x="6883288" y="1671310"/>
            <a:ext cx="1150462" cy="1150462"/>
          </a:xfrm>
          <a:custGeom>
            <a:avLst/>
            <a:gdLst>
              <a:gd name="connsiteX0" fmla="*/ 152494 w 1150462"/>
              <a:gd name="connsiteY0" fmla="*/ 236995 h 1150462"/>
              <a:gd name="connsiteX1" fmla="*/ 997968 w 1150462"/>
              <a:gd name="connsiteY1" fmla="*/ 236995 h 1150462"/>
              <a:gd name="connsiteX2" fmla="*/ 997968 w 1150462"/>
              <a:gd name="connsiteY2" fmla="*/ 507584 h 1150462"/>
              <a:gd name="connsiteX3" fmla="*/ 152494 w 1150462"/>
              <a:gd name="connsiteY3" fmla="*/ 507584 h 1150462"/>
              <a:gd name="connsiteX4" fmla="*/ 152494 w 1150462"/>
              <a:gd name="connsiteY4" fmla="*/ 236995 h 1150462"/>
              <a:gd name="connsiteX5" fmla="*/ 152494 w 1150462"/>
              <a:gd name="connsiteY5" fmla="*/ 642878 h 1150462"/>
              <a:gd name="connsiteX6" fmla="*/ 997968 w 1150462"/>
              <a:gd name="connsiteY6" fmla="*/ 642878 h 1150462"/>
              <a:gd name="connsiteX7" fmla="*/ 997968 w 1150462"/>
              <a:gd name="connsiteY7" fmla="*/ 913467 h 1150462"/>
              <a:gd name="connsiteX8" fmla="*/ 152494 w 1150462"/>
              <a:gd name="connsiteY8" fmla="*/ 913467 h 1150462"/>
              <a:gd name="connsiteX9" fmla="*/ 152494 w 1150462"/>
              <a:gd name="connsiteY9" fmla="*/ 642878 h 115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0462" h="1150462">
                <a:moveTo>
                  <a:pt x="152494" y="236995"/>
                </a:moveTo>
                <a:lnTo>
                  <a:pt x="997968" y="236995"/>
                </a:lnTo>
                <a:lnTo>
                  <a:pt x="997968" y="507584"/>
                </a:lnTo>
                <a:lnTo>
                  <a:pt x="152494" y="507584"/>
                </a:lnTo>
                <a:lnTo>
                  <a:pt x="152494" y="236995"/>
                </a:lnTo>
                <a:close/>
                <a:moveTo>
                  <a:pt x="152494" y="642878"/>
                </a:moveTo>
                <a:lnTo>
                  <a:pt x="997968" y="642878"/>
                </a:lnTo>
                <a:lnTo>
                  <a:pt x="997968" y="913467"/>
                </a:lnTo>
                <a:lnTo>
                  <a:pt x="152494" y="913467"/>
                </a:lnTo>
                <a:lnTo>
                  <a:pt x="152494" y="642878"/>
                </a:lnTo>
                <a:close/>
              </a:path>
            </a:pathLst>
          </a:custGeom>
          <a:solidFill>
            <a:srgbClr val="FCBF1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52494" tIns="236995" rIns="152494" bIns="236995" numCol="1" spcCol="1270" anchor="ctr" anchorCtr="0">
            <a:noAutofit/>
          </a:bodyPr>
          <a:lstStyle/>
          <a:p>
            <a:pPr marL="0" lvl="0" indent="0" algn="ctr" defTabSz="666750">
              <a:lnSpc>
                <a:spcPct val="90000"/>
              </a:lnSpc>
              <a:spcBef>
                <a:spcPct val="0"/>
              </a:spcBef>
              <a:spcAft>
                <a:spcPct val="35000"/>
              </a:spcAft>
              <a:buNone/>
            </a:pPr>
            <a:endParaRPr lang="es-MX" sz="1500" kern="1200"/>
          </a:p>
        </p:txBody>
      </p:sp>
      <p:sp>
        <p:nvSpPr>
          <p:cNvPr id="11" name="Freeform: Shape 10">
            <a:extLst>
              <a:ext uri="{FF2B5EF4-FFF2-40B4-BE49-F238E27FC236}">
                <a16:creationId xmlns:a16="http://schemas.microsoft.com/office/drawing/2014/main" id="{A24E9E98-D228-49E3-B143-83A8B8F7F34B}"/>
              </a:ext>
            </a:extLst>
          </p:cNvPr>
          <p:cNvSpPr/>
          <p:nvPr/>
        </p:nvSpPr>
        <p:spPr>
          <a:xfrm>
            <a:off x="8306559" y="1202284"/>
            <a:ext cx="1983555" cy="1983555"/>
          </a:xfrm>
          <a:custGeom>
            <a:avLst/>
            <a:gdLst>
              <a:gd name="connsiteX0" fmla="*/ 0 w 1983555"/>
              <a:gd name="connsiteY0" fmla="*/ 991778 h 1983555"/>
              <a:gd name="connsiteX1" fmla="*/ 991778 w 1983555"/>
              <a:gd name="connsiteY1" fmla="*/ 0 h 1983555"/>
              <a:gd name="connsiteX2" fmla="*/ 1983556 w 1983555"/>
              <a:gd name="connsiteY2" fmla="*/ 991778 h 1983555"/>
              <a:gd name="connsiteX3" fmla="*/ 991778 w 1983555"/>
              <a:gd name="connsiteY3" fmla="*/ 1983556 h 1983555"/>
              <a:gd name="connsiteX4" fmla="*/ 0 w 1983555"/>
              <a:gd name="connsiteY4" fmla="*/ 991778 h 1983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555" h="1983555">
                <a:moveTo>
                  <a:pt x="0" y="991778"/>
                </a:moveTo>
                <a:cubicBezTo>
                  <a:pt x="0" y="444034"/>
                  <a:pt x="444034" y="0"/>
                  <a:pt x="991778" y="0"/>
                </a:cubicBezTo>
                <a:cubicBezTo>
                  <a:pt x="1539522" y="0"/>
                  <a:pt x="1983556" y="444034"/>
                  <a:pt x="1983556" y="991778"/>
                </a:cubicBezTo>
                <a:cubicBezTo>
                  <a:pt x="1983556" y="1539522"/>
                  <a:pt x="1539522" y="1983556"/>
                  <a:pt x="991778" y="1983556"/>
                </a:cubicBezTo>
                <a:cubicBezTo>
                  <a:pt x="444034" y="1983556"/>
                  <a:pt x="0" y="1539522"/>
                  <a:pt x="0" y="991778"/>
                </a:cubicBezTo>
                <a:close/>
              </a:path>
            </a:pathLst>
          </a:custGeom>
          <a:solidFill>
            <a:srgbClr val="4AC1C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3345" tIns="313345" rIns="313345" bIns="313345" numCol="1" spcCol="1270" anchor="ctr" anchorCtr="0">
            <a:noAutofit/>
          </a:bodyPr>
          <a:lstStyle/>
          <a:p>
            <a:pPr marL="0" lvl="0" indent="0" algn="ctr" defTabSz="800100">
              <a:lnSpc>
                <a:spcPct val="90000"/>
              </a:lnSpc>
              <a:spcBef>
                <a:spcPct val="0"/>
              </a:spcBef>
              <a:spcAft>
                <a:spcPct val="35000"/>
              </a:spcAft>
              <a:buNone/>
            </a:pPr>
            <a:r>
              <a:rPr lang="es-ES" sz="1800" b="1" kern="1200" dirty="0"/>
              <a:t>Políticas públicas poco eficientes y eficaces</a:t>
            </a:r>
            <a:endParaRPr lang="es-MX" sz="1800" b="1" kern="1200" dirty="0"/>
          </a:p>
        </p:txBody>
      </p:sp>
      <p:sp>
        <p:nvSpPr>
          <p:cNvPr id="13" name="Marcador de contenido 3">
            <a:extLst>
              <a:ext uri="{FF2B5EF4-FFF2-40B4-BE49-F238E27FC236}">
                <a16:creationId xmlns:a16="http://schemas.microsoft.com/office/drawing/2014/main" id="{85C1D675-7DD3-45B8-B5EC-39B3B427F302}"/>
              </a:ext>
            </a:extLst>
          </p:cNvPr>
          <p:cNvSpPr txBox="1">
            <a:spLocks/>
          </p:cNvSpPr>
          <p:nvPr/>
        </p:nvSpPr>
        <p:spPr>
          <a:xfrm>
            <a:off x="408470" y="614741"/>
            <a:ext cx="11087098" cy="3769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b="1" i="0" u="none" strike="noStrike" kern="1200" cap="none" spc="0" normalizeH="0" baseline="0" noProof="0" dirty="0">
                <a:ln>
                  <a:noFill/>
                </a:ln>
                <a:solidFill>
                  <a:prstClr val="black"/>
                </a:solidFill>
                <a:effectLst/>
                <a:uLnTx/>
                <a:uFillTx/>
                <a:latin typeface="Calibri Light" panose="020F0302020204030204"/>
                <a:ea typeface="+mn-ea"/>
                <a:cs typeface="+mn-cs"/>
              </a:rPr>
              <a:t>Contexto: </a:t>
            </a:r>
          </a:p>
        </p:txBody>
      </p:sp>
      <p:sp>
        <p:nvSpPr>
          <p:cNvPr id="14" name="Marcador de contenido 3">
            <a:extLst>
              <a:ext uri="{FF2B5EF4-FFF2-40B4-BE49-F238E27FC236}">
                <a16:creationId xmlns:a16="http://schemas.microsoft.com/office/drawing/2014/main" id="{E449EDB1-AD3E-4AAA-820B-965172208135}"/>
              </a:ext>
            </a:extLst>
          </p:cNvPr>
          <p:cNvSpPr txBox="1">
            <a:spLocks/>
          </p:cNvSpPr>
          <p:nvPr/>
        </p:nvSpPr>
        <p:spPr>
          <a:xfrm>
            <a:off x="942344" y="5666896"/>
            <a:ext cx="1030664" cy="4763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s-MX" sz="18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Big Data</a:t>
            </a:r>
            <a:endParaRPr kumimoji="0" lang="es-MX" sz="18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p:txBody>
      </p:sp>
      <p:sp>
        <p:nvSpPr>
          <p:cNvPr id="15" name="Marcador de contenido 3">
            <a:extLst>
              <a:ext uri="{FF2B5EF4-FFF2-40B4-BE49-F238E27FC236}">
                <a16:creationId xmlns:a16="http://schemas.microsoft.com/office/drawing/2014/main" id="{61617063-F100-407D-A33A-0D51572AC40F}"/>
              </a:ext>
            </a:extLst>
          </p:cNvPr>
          <p:cNvSpPr txBox="1">
            <a:spLocks/>
          </p:cNvSpPr>
          <p:nvPr/>
        </p:nvSpPr>
        <p:spPr>
          <a:xfrm>
            <a:off x="2508473" y="5548276"/>
            <a:ext cx="1609955" cy="6095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s-MX" sz="16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Datos generados por ciudadanos</a:t>
            </a:r>
            <a:endParaRPr kumimoji="0" lang="es-MX" sz="16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p:txBody>
      </p:sp>
      <p:sp>
        <p:nvSpPr>
          <p:cNvPr id="16" name="Marcador de contenido 3">
            <a:extLst>
              <a:ext uri="{FF2B5EF4-FFF2-40B4-BE49-F238E27FC236}">
                <a16:creationId xmlns:a16="http://schemas.microsoft.com/office/drawing/2014/main" id="{43C4B288-5431-4A92-B224-D9BA7778FB78}"/>
              </a:ext>
            </a:extLst>
          </p:cNvPr>
          <p:cNvSpPr txBox="1">
            <a:spLocks/>
          </p:cNvSpPr>
          <p:nvPr/>
        </p:nvSpPr>
        <p:spPr>
          <a:xfrm>
            <a:off x="4635405" y="5548276"/>
            <a:ext cx="1609955" cy="6095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s-MX" sz="16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Datos generados por empresas</a:t>
            </a:r>
            <a:endParaRPr kumimoji="0" lang="es-MX" sz="16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p:txBody>
      </p:sp>
      <p:sp>
        <p:nvSpPr>
          <p:cNvPr id="17" name="Marcador de contenido 3">
            <a:extLst>
              <a:ext uri="{FF2B5EF4-FFF2-40B4-BE49-F238E27FC236}">
                <a16:creationId xmlns:a16="http://schemas.microsoft.com/office/drawing/2014/main" id="{4B351232-AA82-457F-BEF8-2541FEBFC812}"/>
              </a:ext>
            </a:extLst>
          </p:cNvPr>
          <p:cNvSpPr txBox="1">
            <a:spLocks/>
          </p:cNvSpPr>
          <p:nvPr/>
        </p:nvSpPr>
        <p:spPr>
          <a:xfrm>
            <a:off x="6806833" y="5540485"/>
            <a:ext cx="1609955" cy="72812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s-MX" sz="16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Datos generados por organismos internacionales</a:t>
            </a:r>
            <a:endParaRPr kumimoji="0" lang="es-MX" sz="16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p:txBody>
      </p:sp>
      <p:sp>
        <p:nvSpPr>
          <p:cNvPr id="18" name="Marcador de contenido 3">
            <a:extLst>
              <a:ext uri="{FF2B5EF4-FFF2-40B4-BE49-F238E27FC236}">
                <a16:creationId xmlns:a16="http://schemas.microsoft.com/office/drawing/2014/main" id="{B719CD69-E252-4C2D-9000-578A9002F6C6}"/>
              </a:ext>
            </a:extLst>
          </p:cNvPr>
          <p:cNvSpPr txBox="1">
            <a:spLocks/>
          </p:cNvSpPr>
          <p:nvPr/>
        </p:nvSpPr>
        <p:spPr>
          <a:xfrm>
            <a:off x="9108371" y="5548276"/>
            <a:ext cx="1609955" cy="6095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s-ES" sz="1200" kern="1200" dirty="0" smtClean="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s-MX" sz="16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Imágenes satelitales y CCTV</a:t>
            </a:r>
            <a:endParaRPr kumimoji="0" lang="es-MX" sz="16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p:txBody>
      </p:sp>
      <p:cxnSp>
        <p:nvCxnSpPr>
          <p:cNvPr id="4" name="Straight Connector 3">
            <a:extLst>
              <a:ext uri="{FF2B5EF4-FFF2-40B4-BE49-F238E27FC236}">
                <a16:creationId xmlns:a16="http://schemas.microsoft.com/office/drawing/2014/main" id="{8C14C192-0C50-4FB9-A95B-8296346ABCAB}"/>
              </a:ext>
            </a:extLst>
          </p:cNvPr>
          <p:cNvCxnSpPr/>
          <p:nvPr/>
        </p:nvCxnSpPr>
        <p:spPr>
          <a:xfrm>
            <a:off x="856646" y="5674916"/>
            <a:ext cx="0" cy="39600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7B2AC33-4D3F-4E9E-A33B-6B533981CBDB}"/>
              </a:ext>
            </a:extLst>
          </p:cNvPr>
          <p:cNvCxnSpPr/>
          <p:nvPr/>
        </p:nvCxnSpPr>
        <p:spPr>
          <a:xfrm>
            <a:off x="2472086" y="5674916"/>
            <a:ext cx="0" cy="39600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2B16494-D2B1-4CC7-813D-07649887840F}"/>
              </a:ext>
            </a:extLst>
          </p:cNvPr>
          <p:cNvCxnSpPr/>
          <p:nvPr/>
        </p:nvCxnSpPr>
        <p:spPr>
          <a:xfrm>
            <a:off x="4541526" y="5674916"/>
            <a:ext cx="0" cy="39600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25EA7F7-E755-4AC1-9AE6-EADCF8053C9C}"/>
              </a:ext>
            </a:extLst>
          </p:cNvPr>
          <p:cNvCxnSpPr/>
          <p:nvPr/>
        </p:nvCxnSpPr>
        <p:spPr>
          <a:xfrm>
            <a:off x="6745718" y="5674916"/>
            <a:ext cx="0" cy="39600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07A9-B751-4671-8D46-26E717703FDC}"/>
              </a:ext>
            </a:extLst>
          </p:cNvPr>
          <p:cNvCxnSpPr/>
          <p:nvPr/>
        </p:nvCxnSpPr>
        <p:spPr>
          <a:xfrm>
            <a:off x="9063806" y="5674916"/>
            <a:ext cx="0" cy="39600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993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0EDBD-8D40-41E4-B4A3-90D1DEE81BB9}"/>
              </a:ext>
            </a:extLst>
          </p:cNvPr>
          <p:cNvSpPr>
            <a:spLocks noGrp="1"/>
          </p:cNvSpPr>
          <p:nvPr>
            <p:ph type="title"/>
          </p:nvPr>
        </p:nvSpPr>
        <p:spPr/>
        <p:txBody>
          <a:bodyPr/>
          <a:lstStyle/>
          <a:p>
            <a:r>
              <a:rPr lang="es-ES" dirty="0"/>
              <a:t>Otras posibles colaboraciones</a:t>
            </a:r>
            <a:endParaRPr lang="es-MX" dirty="0"/>
          </a:p>
        </p:txBody>
      </p:sp>
      <p:sp>
        <p:nvSpPr>
          <p:cNvPr id="4" name="Marcador de contenido 3">
            <a:extLst>
              <a:ext uri="{FF2B5EF4-FFF2-40B4-BE49-F238E27FC236}">
                <a16:creationId xmlns:a16="http://schemas.microsoft.com/office/drawing/2014/main" id="{D5C5A2B4-99F1-4F69-B22B-0895BFA28481}"/>
              </a:ext>
            </a:extLst>
          </p:cNvPr>
          <p:cNvSpPr>
            <a:spLocks noGrp="1"/>
          </p:cNvSpPr>
          <p:nvPr>
            <p:ph idx="13"/>
          </p:nvPr>
        </p:nvSpPr>
        <p:spPr>
          <a:xfrm>
            <a:off x="957942" y="1583030"/>
            <a:ext cx="10737670" cy="4379620"/>
          </a:xfrm>
        </p:spPr>
        <p:txBody>
          <a:bodyPr>
            <a:normAutofit fontScale="92500"/>
          </a:bodyPr>
          <a:lstStyle/>
          <a:p>
            <a:pPr algn="just">
              <a:lnSpc>
                <a:spcPct val="110000"/>
              </a:lnSpc>
              <a:spcBef>
                <a:spcPts val="0"/>
              </a:spcBef>
            </a:pPr>
            <a:r>
              <a:rPr lang="es-ES" sz="1800" dirty="0"/>
              <a:t>Implementación de la </a:t>
            </a:r>
            <a:r>
              <a:rPr lang="es-ES" sz="1800" b="1" dirty="0">
                <a:latin typeface="+mn-lt"/>
              </a:rPr>
              <a:t>metodología de combos </a:t>
            </a:r>
            <a:r>
              <a:rPr lang="es-ES" sz="1800" dirty="0"/>
              <a:t>para la aceleración de los ODS por medio del presupuesto, que implica: </a:t>
            </a:r>
          </a:p>
          <a:p>
            <a:pPr marL="800100" lvl="1" indent="-342900" algn="just">
              <a:lnSpc>
                <a:spcPct val="110000"/>
              </a:lnSpc>
              <a:spcBef>
                <a:spcPts val="0"/>
              </a:spcBef>
              <a:buFont typeface="+mj-lt"/>
              <a:buAutoNum type="alphaLcPeriod"/>
            </a:pPr>
            <a:r>
              <a:rPr lang="es-ES" sz="1800" dirty="0"/>
              <a:t>Un taller de capacitación sobre dicha metodología con el personal de la SHCP.</a:t>
            </a:r>
          </a:p>
          <a:p>
            <a:pPr marL="800100" lvl="1" indent="-342900" algn="just">
              <a:lnSpc>
                <a:spcPct val="110000"/>
              </a:lnSpc>
              <a:spcBef>
                <a:spcPts val="0"/>
              </a:spcBef>
              <a:buFont typeface="+mj-lt"/>
              <a:buAutoNum type="alphaLcPeriod"/>
            </a:pPr>
            <a:r>
              <a:rPr lang="es-ES" sz="1800" dirty="0"/>
              <a:t>Un reporte que contenga un análisis de los programas presupuestarios y los recursos asignados a ellos.</a:t>
            </a:r>
          </a:p>
          <a:p>
            <a:pPr marL="800100" lvl="1" indent="-342900" algn="just">
              <a:lnSpc>
                <a:spcPct val="110000"/>
              </a:lnSpc>
              <a:spcBef>
                <a:spcPts val="0"/>
              </a:spcBef>
              <a:buFont typeface="+mj-lt"/>
              <a:buAutoNum type="alphaLcPeriod"/>
            </a:pPr>
            <a:endParaRPr lang="es-ES" sz="1800" dirty="0"/>
          </a:p>
          <a:p>
            <a:pPr algn="just">
              <a:lnSpc>
                <a:spcPct val="110000"/>
              </a:lnSpc>
              <a:spcBef>
                <a:spcPts val="0"/>
              </a:spcBef>
            </a:pPr>
            <a:r>
              <a:rPr lang="es-ES" sz="1800" dirty="0"/>
              <a:t>Actualización de instrumentos estratégicos en materia de </a:t>
            </a:r>
            <a:r>
              <a:rPr lang="es-ES" sz="1800" b="1" dirty="0">
                <a:latin typeface="+mn-lt"/>
              </a:rPr>
              <a:t>planeación, </a:t>
            </a:r>
            <a:r>
              <a:rPr lang="es-ES" sz="1800" b="1" dirty="0" err="1">
                <a:latin typeface="+mn-lt"/>
              </a:rPr>
              <a:t>PbR</a:t>
            </a:r>
            <a:r>
              <a:rPr lang="es-ES" sz="1800" b="1" dirty="0">
                <a:latin typeface="+mn-lt"/>
              </a:rPr>
              <a:t> y SED</a:t>
            </a:r>
            <a:r>
              <a:rPr lang="es-ES" sz="1800" dirty="0"/>
              <a:t>, con base en la reforma a la Ley de Planeación y en el reconocimiento de la Agenda 2030. </a:t>
            </a:r>
          </a:p>
          <a:p>
            <a:pPr marL="800100" lvl="1" indent="-342900" algn="just">
              <a:lnSpc>
                <a:spcPct val="110000"/>
              </a:lnSpc>
              <a:spcBef>
                <a:spcPts val="0"/>
              </a:spcBef>
              <a:buFont typeface="+mj-lt"/>
              <a:buAutoNum type="alphaLcPeriod"/>
            </a:pPr>
            <a:r>
              <a:rPr lang="es-ES" sz="1800" dirty="0"/>
              <a:t>Guía técnica para la elaboración de los </a:t>
            </a:r>
            <a:r>
              <a:rPr lang="es-ES" sz="1800" dirty="0" err="1"/>
              <a:t>Pp</a:t>
            </a:r>
            <a:r>
              <a:rPr lang="es-ES" sz="1800" dirty="0"/>
              <a:t> derivados del PND.</a:t>
            </a:r>
          </a:p>
          <a:p>
            <a:pPr marL="800100" lvl="1" indent="-342900" algn="just">
              <a:lnSpc>
                <a:spcPct val="110000"/>
              </a:lnSpc>
              <a:spcBef>
                <a:spcPts val="0"/>
              </a:spcBef>
              <a:buFont typeface="+mj-lt"/>
              <a:buAutoNum type="alphaLcPeriod"/>
            </a:pPr>
            <a:r>
              <a:rPr lang="es-ES" sz="1800" dirty="0"/>
              <a:t>Lineamientos para la revisión y actualización de metas. </a:t>
            </a:r>
          </a:p>
          <a:p>
            <a:pPr marL="800100" lvl="1" indent="-342900" algn="just">
              <a:lnSpc>
                <a:spcPct val="110000"/>
              </a:lnSpc>
              <a:spcBef>
                <a:spcPts val="0"/>
              </a:spcBef>
              <a:buFont typeface="+mj-lt"/>
              <a:buAutoNum type="alphaLcPeriod"/>
            </a:pPr>
            <a:r>
              <a:rPr lang="es-ES" sz="1800" dirty="0"/>
              <a:t>Lineamientos para el seguimiento y actualización de la Matriz de Indicadores para Resultados de los </a:t>
            </a:r>
            <a:r>
              <a:rPr lang="es-ES" sz="1800" dirty="0" err="1"/>
              <a:t>Pp</a:t>
            </a:r>
            <a:r>
              <a:rPr lang="es-ES" sz="1800" dirty="0"/>
              <a:t> 2019. </a:t>
            </a:r>
          </a:p>
          <a:p>
            <a:pPr marL="800100" lvl="1" indent="-342900" algn="just">
              <a:lnSpc>
                <a:spcPct val="110000"/>
              </a:lnSpc>
              <a:spcBef>
                <a:spcPts val="0"/>
              </a:spcBef>
              <a:buFont typeface="+mj-lt"/>
              <a:buAutoNum type="alphaLcPeriod"/>
            </a:pPr>
            <a:r>
              <a:rPr lang="es-ES" sz="1800" dirty="0"/>
              <a:t>Guía para el diseño de indicadores estratégicos.</a:t>
            </a:r>
          </a:p>
          <a:p>
            <a:pPr marL="800100" lvl="1" indent="-342900" algn="just">
              <a:lnSpc>
                <a:spcPct val="110000"/>
              </a:lnSpc>
              <a:spcBef>
                <a:spcPts val="0"/>
              </a:spcBef>
              <a:buFont typeface="+mj-lt"/>
              <a:buAutoNum type="alphaLcPeriod"/>
            </a:pPr>
            <a:r>
              <a:rPr lang="es-ES" sz="1800" dirty="0"/>
              <a:t>Integración de perspectiva de género en todos los Pp. </a:t>
            </a:r>
          </a:p>
          <a:p>
            <a:pPr marL="800100" lvl="1" indent="-342900" algn="just">
              <a:lnSpc>
                <a:spcPct val="110000"/>
              </a:lnSpc>
              <a:spcBef>
                <a:spcPts val="0"/>
              </a:spcBef>
              <a:buFont typeface="+mj-lt"/>
              <a:buAutoNum type="alphaLcPeriod"/>
            </a:pPr>
            <a:r>
              <a:rPr lang="es-ES" sz="1800" dirty="0"/>
              <a:t>Identificación de resultados e impactos a largo plazo en las MIR, entre otras. </a:t>
            </a:r>
          </a:p>
          <a:p>
            <a:pPr marL="800100" lvl="1" indent="-342900" algn="just">
              <a:lnSpc>
                <a:spcPct val="110000"/>
              </a:lnSpc>
              <a:spcBef>
                <a:spcPts val="0"/>
              </a:spcBef>
              <a:buFont typeface="+mj-lt"/>
              <a:buAutoNum type="alphaLcPeriod"/>
            </a:pPr>
            <a:endParaRPr lang="es-ES" sz="1800" dirty="0"/>
          </a:p>
          <a:p>
            <a:pPr algn="just">
              <a:lnSpc>
                <a:spcPct val="110000"/>
              </a:lnSpc>
              <a:spcBef>
                <a:spcPts val="0"/>
              </a:spcBef>
            </a:pPr>
            <a:r>
              <a:rPr lang="es-ES" sz="1800" dirty="0"/>
              <a:t>En el marco de la iniciativa </a:t>
            </a:r>
            <a:r>
              <a:rPr lang="es-ES" sz="1800" b="1" i="1" dirty="0" err="1">
                <a:latin typeface="+mn-lt"/>
              </a:rPr>
              <a:t>Spotlight</a:t>
            </a:r>
            <a:r>
              <a:rPr lang="es-ES" sz="1800" i="1" dirty="0"/>
              <a:t>, </a:t>
            </a:r>
            <a:r>
              <a:rPr lang="es-ES" sz="1800" dirty="0"/>
              <a:t>creación de herramientas y guías para lograr una más eficiente y eficaz asignación y clasificación  de recursos con perspectiva de género, con el fin de erradicar la violencia contra mujeres y niñas. </a:t>
            </a:r>
            <a:endParaRPr lang="es-MX" sz="1800" dirty="0"/>
          </a:p>
        </p:txBody>
      </p:sp>
      <p:pic>
        <p:nvPicPr>
          <p:cNvPr id="3" name="Graphic 2">
            <a:extLst>
              <a:ext uri="{FF2B5EF4-FFF2-40B4-BE49-F238E27FC236}">
                <a16:creationId xmlns:a16="http://schemas.microsoft.com/office/drawing/2014/main" id="{62BFFFDB-8C64-4EE6-A9AD-278D747C4D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5958" y="1715515"/>
            <a:ext cx="137861" cy="137861"/>
          </a:xfrm>
          <a:prstGeom prst="rect">
            <a:avLst/>
          </a:prstGeom>
        </p:spPr>
      </p:pic>
      <p:pic>
        <p:nvPicPr>
          <p:cNvPr id="5" name="Graphic 4">
            <a:extLst>
              <a:ext uri="{FF2B5EF4-FFF2-40B4-BE49-F238E27FC236}">
                <a16:creationId xmlns:a16="http://schemas.microsoft.com/office/drawing/2014/main" id="{29E5840E-6CF4-4818-8271-B7BC5241B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5957" y="2842605"/>
            <a:ext cx="137861" cy="137861"/>
          </a:xfrm>
          <a:prstGeom prst="rect">
            <a:avLst/>
          </a:prstGeom>
        </p:spPr>
      </p:pic>
      <p:pic>
        <p:nvPicPr>
          <p:cNvPr id="6" name="Graphic 5">
            <a:extLst>
              <a:ext uri="{FF2B5EF4-FFF2-40B4-BE49-F238E27FC236}">
                <a16:creationId xmlns:a16="http://schemas.microsoft.com/office/drawing/2014/main" id="{8B063650-7169-4F70-BB22-D007A1091A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5956" y="5430056"/>
            <a:ext cx="137861" cy="137861"/>
          </a:xfrm>
          <a:prstGeom prst="rect">
            <a:avLst/>
          </a:prstGeom>
        </p:spPr>
      </p:pic>
    </p:spTree>
    <p:extLst>
      <p:ext uri="{BB962C8B-B14F-4D97-AF65-F5344CB8AC3E}">
        <p14:creationId xmlns:p14="http://schemas.microsoft.com/office/powerpoint/2010/main" val="45708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43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6702" y="245743"/>
            <a:ext cx="11005458" cy="946244"/>
          </a:xfrm>
        </p:spPr>
        <p:txBody>
          <a:bodyPr>
            <a:normAutofit/>
          </a:bodyPr>
          <a:lstStyle/>
          <a:p>
            <a:r>
              <a:rPr lang="es-ES" spc="0" dirty="0"/>
              <a:t>Actividades</a:t>
            </a:r>
            <a:endParaRPr lang="es-MX" spc="0" dirty="0"/>
          </a:p>
        </p:txBody>
      </p:sp>
      <p:sp>
        <p:nvSpPr>
          <p:cNvPr id="5" name="CuadroTexto 4">
            <a:extLst>
              <a:ext uri="{FF2B5EF4-FFF2-40B4-BE49-F238E27FC236}">
                <a16:creationId xmlns:a16="http://schemas.microsoft.com/office/drawing/2014/main" id="{E192AB34-FBE4-4A3E-B2AB-A12A8081C872}"/>
              </a:ext>
            </a:extLst>
          </p:cNvPr>
          <p:cNvSpPr txBox="1"/>
          <p:nvPr/>
        </p:nvSpPr>
        <p:spPr>
          <a:xfrm>
            <a:off x="2251371" y="1516668"/>
            <a:ext cx="64849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i="0" u="none" strike="noStrike" kern="1200" cap="none" spc="0" normalizeH="0" baseline="0" noProof="0" dirty="0">
                <a:ln>
                  <a:noFill/>
                </a:ln>
                <a:effectLst/>
                <a:uLnTx/>
                <a:uFillTx/>
                <a:latin typeface="+mj-lt"/>
                <a:ea typeface="+mn-ea"/>
                <a:cs typeface="+mn-cs"/>
              </a:rPr>
              <a:t>Trabajo previo con la SHCP</a:t>
            </a:r>
          </a:p>
        </p:txBody>
      </p:sp>
      <p:sp>
        <p:nvSpPr>
          <p:cNvPr id="10" name="CuadroTexto 9">
            <a:extLst>
              <a:ext uri="{FF2B5EF4-FFF2-40B4-BE49-F238E27FC236}">
                <a16:creationId xmlns:a16="http://schemas.microsoft.com/office/drawing/2014/main" id="{5A79EA58-3411-44B5-B9F5-21CE5A9AAE93}"/>
              </a:ext>
            </a:extLst>
          </p:cNvPr>
          <p:cNvSpPr txBox="1"/>
          <p:nvPr/>
        </p:nvSpPr>
        <p:spPr>
          <a:xfrm>
            <a:off x="2332865" y="2524138"/>
            <a:ext cx="56183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i="0" u="none" strike="noStrike" kern="1200" cap="none" spc="0" normalizeH="0" baseline="0" noProof="0" dirty="0">
                <a:ln>
                  <a:noFill/>
                </a:ln>
                <a:effectLst/>
                <a:uLnTx/>
                <a:uFillTx/>
                <a:latin typeface="+mj-lt"/>
                <a:ea typeface="+mn-ea"/>
                <a:cs typeface="+mn-cs"/>
              </a:rPr>
              <a:t>Análisis del PPEF 2019</a:t>
            </a:r>
          </a:p>
        </p:txBody>
      </p:sp>
      <p:sp>
        <p:nvSpPr>
          <p:cNvPr id="12" name="CuadroTexto 11">
            <a:extLst>
              <a:ext uri="{FF2B5EF4-FFF2-40B4-BE49-F238E27FC236}">
                <a16:creationId xmlns:a16="http://schemas.microsoft.com/office/drawing/2014/main" id="{243CB02D-860B-4836-9110-92C8B908A390}"/>
              </a:ext>
            </a:extLst>
          </p:cNvPr>
          <p:cNvSpPr txBox="1"/>
          <p:nvPr/>
        </p:nvSpPr>
        <p:spPr>
          <a:xfrm>
            <a:off x="2332865" y="3531391"/>
            <a:ext cx="70850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i="0" u="none" strike="noStrike" kern="1200" cap="none" spc="0" normalizeH="0" baseline="0" noProof="0" dirty="0">
                <a:ln>
                  <a:noFill/>
                </a:ln>
                <a:effectLst/>
                <a:uLnTx/>
                <a:uFillTx/>
                <a:latin typeface="+mj-lt"/>
                <a:ea typeface="+mn-ea"/>
                <a:cs typeface="+mn-cs"/>
              </a:rPr>
              <a:t>International </a:t>
            </a:r>
            <a:r>
              <a:rPr kumimoji="0" lang="es-MX" sz="2800" i="0" u="none" strike="noStrike" kern="1200" cap="none" spc="0" normalizeH="0" baseline="0" noProof="0" dirty="0" err="1">
                <a:ln>
                  <a:noFill/>
                </a:ln>
                <a:effectLst/>
                <a:uLnTx/>
                <a:uFillTx/>
                <a:latin typeface="+mj-lt"/>
                <a:ea typeface="+mn-ea"/>
                <a:cs typeface="+mn-cs"/>
              </a:rPr>
              <a:t>Futures</a:t>
            </a:r>
            <a:endParaRPr kumimoji="0" lang="es-MX" sz="2800" i="0" u="none" strike="noStrike" kern="1200" cap="none" spc="0" normalizeH="0" baseline="0" noProof="0" dirty="0">
              <a:ln>
                <a:noFill/>
              </a:ln>
              <a:effectLst/>
              <a:uLnTx/>
              <a:uFillTx/>
              <a:latin typeface="+mj-lt"/>
              <a:ea typeface="+mn-ea"/>
              <a:cs typeface="+mn-cs"/>
            </a:endParaRPr>
          </a:p>
        </p:txBody>
      </p:sp>
      <p:sp>
        <p:nvSpPr>
          <p:cNvPr id="23" name="CuadroTexto 22">
            <a:extLst>
              <a:ext uri="{FF2B5EF4-FFF2-40B4-BE49-F238E27FC236}">
                <a16:creationId xmlns:a16="http://schemas.microsoft.com/office/drawing/2014/main" id="{5B3FAD93-46DF-4A1C-98BC-162A58B659F3}"/>
              </a:ext>
            </a:extLst>
          </p:cNvPr>
          <p:cNvSpPr txBox="1"/>
          <p:nvPr/>
        </p:nvSpPr>
        <p:spPr>
          <a:xfrm>
            <a:off x="2332865" y="4547342"/>
            <a:ext cx="6523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i="0" u="none" strike="noStrike" kern="1200" cap="none" spc="0" normalizeH="0" baseline="0" noProof="0" dirty="0">
                <a:ln>
                  <a:noFill/>
                </a:ln>
                <a:effectLst/>
                <a:uLnTx/>
                <a:uFillTx/>
                <a:latin typeface="+mj-lt"/>
                <a:ea typeface="+mn-ea"/>
                <a:cs typeface="+mn-cs"/>
              </a:rPr>
              <a:t>Políticas públicas basadas en evidencia</a:t>
            </a:r>
          </a:p>
        </p:txBody>
      </p:sp>
      <p:sp>
        <p:nvSpPr>
          <p:cNvPr id="28" name="CuadroTexto 27">
            <a:extLst>
              <a:ext uri="{FF2B5EF4-FFF2-40B4-BE49-F238E27FC236}">
                <a16:creationId xmlns:a16="http://schemas.microsoft.com/office/drawing/2014/main" id="{E6ADEE5E-AE6A-43C5-9908-6DC550359DAD}"/>
              </a:ext>
            </a:extLst>
          </p:cNvPr>
          <p:cNvSpPr txBox="1"/>
          <p:nvPr/>
        </p:nvSpPr>
        <p:spPr>
          <a:xfrm>
            <a:off x="2332865" y="5510516"/>
            <a:ext cx="6523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i="0" u="none" strike="noStrike" kern="1200" cap="none" spc="0" normalizeH="0" baseline="0" noProof="0" dirty="0">
                <a:ln>
                  <a:noFill/>
                </a:ln>
                <a:effectLst/>
                <a:uLnTx/>
                <a:uFillTx/>
                <a:latin typeface="+mj-lt"/>
                <a:ea typeface="+mn-ea"/>
                <a:cs typeface="+mn-cs"/>
              </a:rPr>
              <a:t>Red de laboratorios aceleradores</a:t>
            </a:r>
            <a:endParaRPr kumimoji="0" lang="es-MX" sz="2800" i="0" u="none" strike="noStrike" kern="1200" cap="none" spc="0" normalizeH="0" baseline="0" noProof="0" dirty="0">
              <a:ln>
                <a:noFill/>
              </a:ln>
              <a:effectLst/>
              <a:uLnTx/>
              <a:uFillTx/>
              <a:latin typeface="+mj-lt"/>
              <a:ea typeface="+mn-ea"/>
              <a:cs typeface="+mn-cs"/>
            </a:endParaRPr>
          </a:p>
        </p:txBody>
      </p:sp>
      <p:pic>
        <p:nvPicPr>
          <p:cNvPr id="15" name="Graphic 14">
            <a:extLst>
              <a:ext uri="{FF2B5EF4-FFF2-40B4-BE49-F238E27FC236}">
                <a16:creationId xmlns:a16="http://schemas.microsoft.com/office/drawing/2014/main" id="{0C257B7F-637B-4D48-9863-4C1F92EE7F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4565" y="1552362"/>
            <a:ext cx="523220" cy="523220"/>
          </a:xfrm>
          <a:prstGeom prst="rect">
            <a:avLst/>
          </a:prstGeom>
        </p:spPr>
      </p:pic>
      <p:pic>
        <p:nvPicPr>
          <p:cNvPr id="16" name="Graphic 15">
            <a:extLst>
              <a:ext uri="{FF2B5EF4-FFF2-40B4-BE49-F238E27FC236}">
                <a16:creationId xmlns:a16="http://schemas.microsoft.com/office/drawing/2014/main" id="{CFF61A39-3D15-4FAD-8C9E-49A5B246D2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565" y="2524138"/>
            <a:ext cx="523220" cy="523220"/>
          </a:xfrm>
          <a:prstGeom prst="rect">
            <a:avLst/>
          </a:prstGeom>
        </p:spPr>
      </p:pic>
      <p:pic>
        <p:nvPicPr>
          <p:cNvPr id="17" name="Graphic 16">
            <a:extLst>
              <a:ext uri="{FF2B5EF4-FFF2-40B4-BE49-F238E27FC236}">
                <a16:creationId xmlns:a16="http://schemas.microsoft.com/office/drawing/2014/main" id="{222F5CA5-B9D7-4203-81AD-15DFFC02A2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565" y="3540627"/>
            <a:ext cx="523220" cy="523220"/>
          </a:xfrm>
          <a:prstGeom prst="rect">
            <a:avLst/>
          </a:prstGeom>
        </p:spPr>
      </p:pic>
      <p:pic>
        <p:nvPicPr>
          <p:cNvPr id="29" name="Graphic 28">
            <a:extLst>
              <a:ext uri="{FF2B5EF4-FFF2-40B4-BE49-F238E27FC236}">
                <a16:creationId xmlns:a16="http://schemas.microsoft.com/office/drawing/2014/main" id="{DD36661C-16DB-4D5C-BDB8-D83964348D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4565" y="4556578"/>
            <a:ext cx="523220" cy="523220"/>
          </a:xfrm>
          <a:prstGeom prst="rect">
            <a:avLst/>
          </a:prstGeom>
        </p:spPr>
      </p:pic>
      <p:pic>
        <p:nvPicPr>
          <p:cNvPr id="30" name="Graphic 29">
            <a:extLst>
              <a:ext uri="{FF2B5EF4-FFF2-40B4-BE49-F238E27FC236}">
                <a16:creationId xmlns:a16="http://schemas.microsoft.com/office/drawing/2014/main" id="{C84D1A7B-3730-4137-97EA-3377D79DB2B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14565" y="5527126"/>
            <a:ext cx="523220" cy="523220"/>
          </a:xfrm>
          <a:prstGeom prst="rect">
            <a:avLst/>
          </a:prstGeom>
        </p:spPr>
      </p:pic>
      <p:pic>
        <p:nvPicPr>
          <p:cNvPr id="31" name="Graphic 30">
            <a:extLst>
              <a:ext uri="{FF2B5EF4-FFF2-40B4-BE49-F238E27FC236}">
                <a16:creationId xmlns:a16="http://schemas.microsoft.com/office/drawing/2014/main" id="{9EBE0CB1-68A3-4F75-B4DE-C07D79BED47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37785" y="2017813"/>
            <a:ext cx="4866445" cy="57673"/>
          </a:xfrm>
          <a:prstGeom prst="rect">
            <a:avLst/>
          </a:prstGeom>
        </p:spPr>
      </p:pic>
      <p:pic>
        <p:nvPicPr>
          <p:cNvPr id="32" name="Graphic 31">
            <a:extLst>
              <a:ext uri="{FF2B5EF4-FFF2-40B4-BE49-F238E27FC236}">
                <a16:creationId xmlns:a16="http://schemas.microsoft.com/office/drawing/2014/main" id="{D6553750-6D04-4468-B280-262F81CB82B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629396" y="2999578"/>
            <a:ext cx="4125452" cy="47025"/>
          </a:xfrm>
          <a:prstGeom prst="rect">
            <a:avLst/>
          </a:prstGeom>
        </p:spPr>
      </p:pic>
      <p:pic>
        <p:nvPicPr>
          <p:cNvPr id="33" name="Graphic 32">
            <a:extLst>
              <a:ext uri="{FF2B5EF4-FFF2-40B4-BE49-F238E27FC236}">
                <a16:creationId xmlns:a16="http://schemas.microsoft.com/office/drawing/2014/main" id="{D923ABD6-A8ED-40D8-BFE8-544E7147EE2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637785" y="4010367"/>
            <a:ext cx="3855989" cy="53480"/>
          </a:xfrm>
          <a:prstGeom prst="rect">
            <a:avLst/>
          </a:prstGeom>
        </p:spPr>
      </p:pic>
      <p:pic>
        <p:nvPicPr>
          <p:cNvPr id="34" name="Graphic 33">
            <a:extLst>
              <a:ext uri="{FF2B5EF4-FFF2-40B4-BE49-F238E27FC236}">
                <a16:creationId xmlns:a16="http://schemas.microsoft.com/office/drawing/2014/main" id="{C9DB8817-2A4B-4AB6-9D13-FCC2F11FEF9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629395" y="5035553"/>
            <a:ext cx="6523269" cy="47239"/>
          </a:xfrm>
          <a:prstGeom prst="rect">
            <a:avLst/>
          </a:prstGeom>
        </p:spPr>
      </p:pic>
      <p:pic>
        <p:nvPicPr>
          <p:cNvPr id="35" name="Graphic 34">
            <a:extLst>
              <a:ext uri="{FF2B5EF4-FFF2-40B4-BE49-F238E27FC236}">
                <a16:creationId xmlns:a16="http://schemas.microsoft.com/office/drawing/2014/main" id="{C29A7861-6A84-41AF-B385-B39C72D4039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629396" y="6004626"/>
            <a:ext cx="5507809" cy="45720"/>
          </a:xfrm>
          <a:prstGeom prst="rect">
            <a:avLst/>
          </a:prstGeom>
        </p:spPr>
      </p:pic>
    </p:spTree>
    <p:extLst>
      <p:ext uri="{BB962C8B-B14F-4D97-AF65-F5344CB8AC3E}">
        <p14:creationId xmlns:p14="http://schemas.microsoft.com/office/powerpoint/2010/main" val="420758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84D256C-1CCB-4475-9EDE-7BEB8D92EF24}"/>
              </a:ext>
            </a:extLst>
          </p:cNvPr>
          <p:cNvSpPr>
            <a:spLocks noGrp="1"/>
          </p:cNvSpPr>
          <p:nvPr>
            <p:ph idx="1"/>
          </p:nvPr>
        </p:nvSpPr>
        <p:spPr>
          <a:xfrm>
            <a:off x="266702" y="1278850"/>
            <a:ext cx="11087098" cy="762484"/>
          </a:xfrm>
        </p:spPr>
        <p:txBody>
          <a:bodyPr>
            <a:normAutofit/>
          </a:bodyPr>
          <a:lstStyle/>
          <a:p>
            <a:r>
              <a:rPr lang="es-ES" sz="2000" b="0" dirty="0"/>
              <a:t>Vinculación del Presupuesto de Egresos de la Federación con las 169 metas de los 17 Objetivos de Desarrollo Sostenible (ODS) de la Agenda 2030. </a:t>
            </a:r>
          </a:p>
          <a:p>
            <a:endParaRPr lang="es-MX" sz="1400" b="0" dirty="0"/>
          </a:p>
        </p:txBody>
      </p:sp>
      <p:sp>
        <p:nvSpPr>
          <p:cNvPr id="4" name="Marcador de contenido 3">
            <a:extLst>
              <a:ext uri="{FF2B5EF4-FFF2-40B4-BE49-F238E27FC236}">
                <a16:creationId xmlns:a16="http://schemas.microsoft.com/office/drawing/2014/main" id="{46D54EA9-CA19-4BF7-A570-A83A9AF0C0A1}"/>
              </a:ext>
            </a:extLst>
          </p:cNvPr>
          <p:cNvSpPr>
            <a:spLocks noGrp="1"/>
          </p:cNvSpPr>
          <p:nvPr>
            <p:ph idx="13"/>
          </p:nvPr>
        </p:nvSpPr>
        <p:spPr>
          <a:xfrm>
            <a:off x="348211" y="2090608"/>
            <a:ext cx="11087098" cy="2194016"/>
          </a:xfrm>
        </p:spPr>
        <p:txBody>
          <a:bodyPr>
            <a:normAutofit/>
          </a:bodyPr>
          <a:lstStyle/>
          <a:p>
            <a:pPr lvl="0">
              <a:lnSpc>
                <a:spcPct val="170000"/>
              </a:lnSpc>
              <a:spcBef>
                <a:spcPts val="0"/>
              </a:spcBef>
            </a:pPr>
            <a:r>
              <a:rPr lang="es-ES" sz="2000" b="1" dirty="0">
                <a:solidFill>
                  <a:srgbClr val="0468B0"/>
                </a:solidFill>
              </a:rPr>
              <a:t>Objetivo</a:t>
            </a:r>
          </a:p>
          <a:p>
            <a:pPr marL="342900" lvl="0" indent="-342900">
              <a:lnSpc>
                <a:spcPct val="100000"/>
              </a:lnSpc>
              <a:spcBef>
                <a:spcPts val="0"/>
              </a:spcBef>
              <a:buClr>
                <a:srgbClr val="0468B0"/>
              </a:buClr>
              <a:buSzPct val="80000"/>
              <a:buFont typeface="Wingdings" panose="05000000000000000000" pitchFamily="2" charset="2"/>
              <a:buChar char="§"/>
            </a:pPr>
            <a:r>
              <a:rPr lang="es-ES" sz="2000" dirty="0"/>
              <a:t>Ampliar la información sobre la oportunidad y pertinencia de la inversión pública en materia de desarrollo, por medio de la identificación analítica del presupuesto público que contribuye a la consecución de los ODS. Se integra con la estructura programática</a:t>
            </a:r>
          </a:p>
          <a:p>
            <a:pPr marL="342900" lvl="0" indent="-342900">
              <a:lnSpc>
                <a:spcPct val="100000"/>
              </a:lnSpc>
              <a:spcBef>
                <a:spcPts val="0"/>
              </a:spcBef>
              <a:buClr>
                <a:srgbClr val="0468B0"/>
              </a:buClr>
              <a:buSzPct val="80000"/>
              <a:buFont typeface="Wingdings" panose="05000000000000000000" pitchFamily="2" charset="2"/>
              <a:buChar char="§"/>
            </a:pPr>
            <a:r>
              <a:rPr lang="es-ES" sz="2000" dirty="0"/>
              <a:t>También brinda elementos para una planeación estratégica a largo plazo. </a:t>
            </a:r>
          </a:p>
          <a:p>
            <a:pPr marL="342900" lvl="0" indent="-342900">
              <a:lnSpc>
                <a:spcPct val="100000"/>
              </a:lnSpc>
              <a:spcBef>
                <a:spcPts val="0"/>
              </a:spcBef>
              <a:buClr>
                <a:srgbClr val="0468B0"/>
              </a:buClr>
              <a:buSzPct val="80000"/>
              <a:buFont typeface="Wingdings" panose="05000000000000000000" pitchFamily="2" charset="2"/>
              <a:buChar char="§"/>
            </a:pPr>
            <a:r>
              <a:rPr lang="es-ES" sz="2000" dirty="0"/>
              <a:t>Proceso participativo con otras dependencias y entidades. </a:t>
            </a:r>
            <a:endParaRPr lang="es-MX" dirty="0"/>
          </a:p>
        </p:txBody>
      </p:sp>
      <p:sp>
        <p:nvSpPr>
          <p:cNvPr id="5" name="CuadroTexto 4">
            <a:extLst>
              <a:ext uri="{FF2B5EF4-FFF2-40B4-BE49-F238E27FC236}">
                <a16:creationId xmlns:a16="http://schemas.microsoft.com/office/drawing/2014/main" id="{D264BC81-4FAF-4D39-AD96-4DF16EAD30F4}"/>
              </a:ext>
            </a:extLst>
          </p:cNvPr>
          <p:cNvSpPr txBox="1"/>
          <p:nvPr/>
        </p:nvSpPr>
        <p:spPr>
          <a:xfrm>
            <a:off x="1384719" y="276580"/>
            <a:ext cx="64849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i="0" u="none" strike="noStrike" kern="1200" cap="none" spc="0" normalizeH="0" baseline="0" noProof="0" dirty="0">
                <a:ln>
                  <a:noFill/>
                </a:ln>
                <a:effectLst/>
                <a:uLnTx/>
                <a:uFillTx/>
                <a:latin typeface="+mj-lt"/>
                <a:ea typeface="+mn-ea"/>
                <a:cs typeface="+mn-cs"/>
              </a:rPr>
              <a:t>Trabajo previo con la SHCP</a:t>
            </a:r>
          </a:p>
        </p:txBody>
      </p:sp>
      <p:pic>
        <p:nvPicPr>
          <p:cNvPr id="9" name="Graphic 8">
            <a:extLst>
              <a:ext uri="{FF2B5EF4-FFF2-40B4-BE49-F238E27FC236}">
                <a16:creationId xmlns:a16="http://schemas.microsoft.com/office/drawing/2014/main" id="{CEE2BF0D-B8D5-418D-9D29-DE482AE367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8211" y="278184"/>
            <a:ext cx="714235" cy="714235"/>
          </a:xfrm>
          <a:prstGeom prst="rect">
            <a:avLst/>
          </a:prstGeom>
        </p:spPr>
      </p:pic>
      <p:pic>
        <p:nvPicPr>
          <p:cNvPr id="10" name="Graphic 9">
            <a:extLst>
              <a:ext uri="{FF2B5EF4-FFF2-40B4-BE49-F238E27FC236}">
                <a16:creationId xmlns:a16="http://schemas.microsoft.com/office/drawing/2014/main" id="{C4EC3508-1ECB-4E28-AE49-4044882A9C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446" y="923109"/>
            <a:ext cx="6122125" cy="69310"/>
          </a:xfrm>
          <a:prstGeom prst="rect">
            <a:avLst/>
          </a:prstGeom>
        </p:spPr>
      </p:pic>
      <p:sp>
        <p:nvSpPr>
          <p:cNvPr id="2" name="Rectangle 1">
            <a:extLst>
              <a:ext uri="{FF2B5EF4-FFF2-40B4-BE49-F238E27FC236}">
                <a16:creationId xmlns:a16="http://schemas.microsoft.com/office/drawing/2014/main" id="{EC2758E4-36C2-4577-948B-69FB88309A21}"/>
              </a:ext>
            </a:extLst>
          </p:cNvPr>
          <p:cNvSpPr/>
          <p:nvPr/>
        </p:nvSpPr>
        <p:spPr>
          <a:xfrm>
            <a:off x="0" y="4493631"/>
            <a:ext cx="12192000" cy="1759132"/>
          </a:xfrm>
          <a:prstGeom prst="rect">
            <a:avLst/>
          </a:prstGeom>
        </p:spPr>
        <p:txBody>
          <a:bodyPr/>
          <a:lstStyle/>
          <a:p>
            <a:endParaRPr lang="es-MX"/>
          </a:p>
        </p:txBody>
      </p:sp>
      <p:grpSp>
        <p:nvGrpSpPr>
          <p:cNvPr id="11" name="Group 10">
            <a:extLst>
              <a:ext uri="{FF2B5EF4-FFF2-40B4-BE49-F238E27FC236}">
                <a16:creationId xmlns:a16="http://schemas.microsoft.com/office/drawing/2014/main" id="{B7235308-4189-42D9-9936-06EA792359AC}"/>
              </a:ext>
            </a:extLst>
          </p:cNvPr>
          <p:cNvGrpSpPr/>
          <p:nvPr/>
        </p:nvGrpSpPr>
        <p:grpSpPr>
          <a:xfrm>
            <a:off x="446816" y="4598134"/>
            <a:ext cx="4012607" cy="1535735"/>
            <a:chOff x="0" y="1977275"/>
            <a:chExt cx="4685109" cy="1874043"/>
          </a:xfrm>
        </p:grpSpPr>
        <p:sp>
          <p:nvSpPr>
            <p:cNvPr id="18" name="Arrow: Pentagon 17">
              <a:extLst>
                <a:ext uri="{FF2B5EF4-FFF2-40B4-BE49-F238E27FC236}">
                  <a16:creationId xmlns:a16="http://schemas.microsoft.com/office/drawing/2014/main" id="{1A7D2652-57CA-4CCA-A90B-A0458F51CE09}"/>
                </a:ext>
              </a:extLst>
            </p:cNvPr>
            <p:cNvSpPr/>
            <p:nvPr/>
          </p:nvSpPr>
          <p:spPr>
            <a:xfrm>
              <a:off x="0" y="1977275"/>
              <a:ext cx="4685109" cy="1874043"/>
            </a:xfrm>
            <a:prstGeom prst="homePlate">
              <a:avLst/>
            </a:prstGeom>
            <a:solidFill>
              <a:srgbClr val="17507B"/>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9" name="Arrow: Pentagon 4">
              <a:extLst>
                <a:ext uri="{FF2B5EF4-FFF2-40B4-BE49-F238E27FC236}">
                  <a16:creationId xmlns:a16="http://schemas.microsoft.com/office/drawing/2014/main" id="{3154C04F-9C7B-45B9-A08B-FA5C4D1D4E3D}"/>
                </a:ext>
              </a:extLst>
            </p:cNvPr>
            <p:cNvSpPr txBox="1"/>
            <p:nvPr/>
          </p:nvSpPr>
          <p:spPr>
            <a:xfrm>
              <a:off x="0" y="1977275"/>
              <a:ext cx="4216598" cy="18740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s-ES" sz="1600" b="1" kern="1200" dirty="0"/>
                <a:t>Lineamientos de vinculación, que contienen la metodología</a:t>
              </a:r>
              <a:endParaRPr lang="es-MX" sz="1600" b="1" kern="1200" dirty="0"/>
            </a:p>
          </p:txBody>
        </p:sp>
      </p:grpSp>
      <p:grpSp>
        <p:nvGrpSpPr>
          <p:cNvPr id="12" name="Group 11">
            <a:extLst>
              <a:ext uri="{FF2B5EF4-FFF2-40B4-BE49-F238E27FC236}">
                <a16:creationId xmlns:a16="http://schemas.microsoft.com/office/drawing/2014/main" id="{720C95DF-CEB6-4C1D-A1EE-AD3A801055D9}"/>
              </a:ext>
            </a:extLst>
          </p:cNvPr>
          <p:cNvGrpSpPr/>
          <p:nvPr/>
        </p:nvGrpSpPr>
        <p:grpSpPr>
          <a:xfrm>
            <a:off x="4200261" y="4598134"/>
            <a:ext cx="4012607" cy="1535735"/>
            <a:chOff x="3753445" y="1977275"/>
            <a:chExt cx="4685109" cy="1874043"/>
          </a:xfrm>
        </p:grpSpPr>
        <p:sp>
          <p:nvSpPr>
            <p:cNvPr id="16" name="Arrow: Chevron 15">
              <a:extLst>
                <a:ext uri="{FF2B5EF4-FFF2-40B4-BE49-F238E27FC236}">
                  <a16:creationId xmlns:a16="http://schemas.microsoft.com/office/drawing/2014/main" id="{61F6ED32-FCED-48EA-8488-2E7EA24D4DF0}"/>
                </a:ext>
              </a:extLst>
            </p:cNvPr>
            <p:cNvSpPr/>
            <p:nvPr/>
          </p:nvSpPr>
          <p:spPr>
            <a:xfrm>
              <a:off x="3753445" y="1977275"/>
              <a:ext cx="4685109" cy="1874043"/>
            </a:xfrm>
            <a:prstGeom prst="chevron">
              <a:avLst/>
            </a:prstGeom>
            <a:solidFill>
              <a:srgbClr val="C3A2CC"/>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7" name="Arrow: Chevron 6">
              <a:extLst>
                <a:ext uri="{FF2B5EF4-FFF2-40B4-BE49-F238E27FC236}">
                  <a16:creationId xmlns:a16="http://schemas.microsoft.com/office/drawing/2014/main" id="{6564526E-6AC9-4A0F-8F2E-4E4C22C96CA3}"/>
                </a:ext>
              </a:extLst>
            </p:cNvPr>
            <p:cNvSpPr txBox="1"/>
            <p:nvPr/>
          </p:nvSpPr>
          <p:spPr>
            <a:xfrm>
              <a:off x="4690467" y="1977275"/>
              <a:ext cx="2811066" cy="18740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48006" rIns="24003" bIns="48006" numCol="1" spcCol="1270" anchor="ctr" anchorCtr="0">
              <a:noAutofit/>
            </a:bodyPr>
            <a:lstStyle/>
            <a:p>
              <a:pPr marL="0" lvl="0" indent="0" algn="ctr" defTabSz="800100">
                <a:spcBef>
                  <a:spcPct val="0"/>
                </a:spcBef>
                <a:buNone/>
              </a:pPr>
              <a:r>
                <a:rPr lang="es-ES" sz="1600" b="1" kern="1200" dirty="0"/>
                <a:t>FASE I</a:t>
              </a:r>
            </a:p>
            <a:p>
              <a:pPr marL="0" lvl="0" indent="0" algn="ctr" defTabSz="800100">
                <a:spcBef>
                  <a:spcPct val="0"/>
                </a:spcBef>
                <a:buNone/>
              </a:pPr>
              <a:r>
                <a:rPr lang="es-ES" sz="1600" b="1" kern="1200" dirty="0"/>
                <a:t>Identificación de las vinculaciones entre los </a:t>
              </a:r>
              <a:r>
                <a:rPr lang="es-ES" sz="1600" b="1" kern="1200" dirty="0" err="1"/>
                <a:t>Pp</a:t>
              </a:r>
              <a:r>
                <a:rPr lang="es-ES" sz="1600" b="1" kern="1200" dirty="0"/>
                <a:t> y los ODS</a:t>
              </a:r>
              <a:endParaRPr lang="es-MX" sz="1600" b="1" kern="1200" dirty="0"/>
            </a:p>
          </p:txBody>
        </p:sp>
      </p:grpSp>
      <p:grpSp>
        <p:nvGrpSpPr>
          <p:cNvPr id="13" name="Group 12">
            <a:extLst>
              <a:ext uri="{FF2B5EF4-FFF2-40B4-BE49-F238E27FC236}">
                <a16:creationId xmlns:a16="http://schemas.microsoft.com/office/drawing/2014/main" id="{ABB8F6D2-90A1-4CBC-AD05-F614221F5807}"/>
              </a:ext>
            </a:extLst>
          </p:cNvPr>
          <p:cNvGrpSpPr/>
          <p:nvPr/>
        </p:nvGrpSpPr>
        <p:grpSpPr>
          <a:xfrm>
            <a:off x="7948348" y="4598134"/>
            <a:ext cx="4012607" cy="1535735"/>
            <a:chOff x="7501532" y="1977275"/>
            <a:chExt cx="4685109" cy="1874043"/>
          </a:xfrm>
        </p:grpSpPr>
        <p:sp>
          <p:nvSpPr>
            <p:cNvPr id="14" name="Arrow: Chevron 13">
              <a:extLst>
                <a:ext uri="{FF2B5EF4-FFF2-40B4-BE49-F238E27FC236}">
                  <a16:creationId xmlns:a16="http://schemas.microsoft.com/office/drawing/2014/main" id="{A476DB65-30E4-4369-AA8D-A086F91D5814}"/>
                </a:ext>
              </a:extLst>
            </p:cNvPr>
            <p:cNvSpPr/>
            <p:nvPr/>
          </p:nvSpPr>
          <p:spPr>
            <a:xfrm>
              <a:off x="7501532" y="1977275"/>
              <a:ext cx="4685109" cy="1874043"/>
            </a:xfrm>
            <a:prstGeom prst="chevron">
              <a:avLst/>
            </a:prstGeom>
            <a:solidFill>
              <a:srgbClr val="4AC1C4"/>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5" name="Arrow: Chevron 8">
              <a:extLst>
                <a:ext uri="{FF2B5EF4-FFF2-40B4-BE49-F238E27FC236}">
                  <a16:creationId xmlns:a16="http://schemas.microsoft.com/office/drawing/2014/main" id="{471A6E6C-2BB8-420E-A3B6-58704D6BC16C}"/>
                </a:ext>
              </a:extLst>
            </p:cNvPr>
            <p:cNvSpPr txBox="1"/>
            <p:nvPr/>
          </p:nvSpPr>
          <p:spPr>
            <a:xfrm>
              <a:off x="8662258" y="1977275"/>
              <a:ext cx="2811066" cy="18740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48006" rIns="24003" bIns="48006" numCol="1" spcCol="1270" anchor="ctr" anchorCtr="0">
              <a:noAutofit/>
            </a:bodyPr>
            <a:lstStyle/>
            <a:p>
              <a:pPr marL="0" lvl="0" indent="0" defTabSz="800100">
                <a:spcBef>
                  <a:spcPct val="0"/>
                </a:spcBef>
                <a:buNone/>
              </a:pPr>
              <a:r>
                <a:rPr lang="es-ES" sz="1600" b="1" kern="1200" dirty="0"/>
                <a:t>FASE II</a:t>
              </a:r>
            </a:p>
            <a:p>
              <a:pPr marL="0" lvl="0" indent="0" defTabSz="800100">
                <a:spcBef>
                  <a:spcPct val="0"/>
                </a:spcBef>
                <a:buNone/>
              </a:pPr>
              <a:r>
                <a:rPr lang="es-ES" sz="1600" b="1" kern="1200" dirty="0"/>
                <a:t>Análisis más detallado:</a:t>
              </a:r>
              <a:r>
                <a:rPr lang="es-ES" sz="1600" kern="1200" dirty="0"/>
                <a:t> </a:t>
              </a:r>
            </a:p>
            <a:p>
              <a:pPr marL="0" lvl="0" indent="0" defTabSz="800100">
                <a:spcBef>
                  <a:spcPct val="0"/>
                </a:spcBef>
                <a:buNone/>
              </a:pPr>
              <a:r>
                <a:rPr lang="es-ES" sz="1600" kern="1200" dirty="0"/>
                <a:t>1</a:t>
              </a:r>
              <a:r>
                <a:rPr lang="es-ES" sz="1400" kern="1200" dirty="0"/>
                <a:t>. Definición de submetas;</a:t>
              </a:r>
            </a:p>
            <a:p>
              <a:pPr marL="0" lvl="0" indent="0" defTabSz="800100">
                <a:spcBef>
                  <a:spcPct val="0"/>
                </a:spcBef>
                <a:buNone/>
              </a:pPr>
              <a:r>
                <a:rPr lang="es-ES" sz="1400" kern="1200" dirty="0"/>
                <a:t>2. Población objetivo; </a:t>
              </a:r>
            </a:p>
            <a:p>
              <a:pPr marL="0" lvl="0" indent="0" defTabSz="800100">
                <a:spcBef>
                  <a:spcPct val="0"/>
                </a:spcBef>
                <a:buNone/>
              </a:pPr>
              <a:r>
                <a:rPr lang="es-ES" sz="1400" kern="1200" dirty="0"/>
                <a:t>3. Tipos de contribución (directa/indirecta).</a:t>
              </a:r>
              <a:endParaRPr lang="es-MX" sz="1400" kern="1200" dirty="0"/>
            </a:p>
          </p:txBody>
        </p:sp>
      </p:grpSp>
    </p:spTree>
    <p:extLst>
      <p:ext uri="{BB962C8B-B14F-4D97-AF65-F5344CB8AC3E}">
        <p14:creationId xmlns:p14="http://schemas.microsoft.com/office/powerpoint/2010/main" val="4091834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A9E67A7-BF0D-4EEB-ABE7-DA7F64E44D51}"/>
              </a:ext>
            </a:extLst>
          </p:cNvPr>
          <p:cNvSpPr>
            <a:spLocks noGrp="1"/>
          </p:cNvSpPr>
          <p:nvPr>
            <p:ph idx="1"/>
          </p:nvPr>
        </p:nvSpPr>
        <p:spPr>
          <a:xfrm>
            <a:off x="266702" y="424976"/>
            <a:ext cx="11087098" cy="352880"/>
          </a:xfrm>
        </p:spPr>
        <p:txBody>
          <a:bodyPr>
            <a:normAutofit lnSpcReduction="10000"/>
          </a:bodyPr>
          <a:lstStyle/>
          <a:p>
            <a:r>
              <a:rPr lang="es-ES" sz="2000" b="0" dirty="0"/>
              <a:t>Porcentaje de metas vinculadas a </a:t>
            </a:r>
            <a:r>
              <a:rPr lang="es-ES" sz="2000" b="0" dirty="0" err="1"/>
              <a:t>Pp</a:t>
            </a:r>
            <a:endParaRPr lang="es-MX" sz="2000" b="0" dirty="0"/>
          </a:p>
        </p:txBody>
      </p:sp>
      <p:pic>
        <p:nvPicPr>
          <p:cNvPr id="10" name="Graphic 9">
            <a:extLst>
              <a:ext uri="{FF2B5EF4-FFF2-40B4-BE49-F238E27FC236}">
                <a16:creationId xmlns:a16="http://schemas.microsoft.com/office/drawing/2014/main" id="{7525303E-CA64-4796-9534-A403E37C1B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4602" y="1019133"/>
            <a:ext cx="5359448" cy="5345079"/>
          </a:xfrm>
          <a:prstGeom prst="rect">
            <a:avLst/>
          </a:prstGeom>
        </p:spPr>
      </p:pic>
      <p:sp>
        <p:nvSpPr>
          <p:cNvPr id="11" name="Content Placeholder 2">
            <a:extLst>
              <a:ext uri="{FF2B5EF4-FFF2-40B4-BE49-F238E27FC236}">
                <a16:creationId xmlns:a16="http://schemas.microsoft.com/office/drawing/2014/main" id="{06DE15DC-086F-4EBB-9289-9CFA29AD6BDC}"/>
              </a:ext>
            </a:extLst>
          </p:cNvPr>
          <p:cNvSpPr txBox="1">
            <a:spLocks/>
          </p:cNvSpPr>
          <p:nvPr/>
        </p:nvSpPr>
        <p:spPr>
          <a:xfrm>
            <a:off x="5486401" y="5669280"/>
            <a:ext cx="6514010" cy="76374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pPr>
            <a:r>
              <a:rPr lang="es-MX" sz="1400" b="0" spc="0" dirty="0">
                <a:solidFill>
                  <a:srgbClr val="0468B0"/>
                </a:solidFill>
                <a:latin typeface="+mj-lt"/>
                <a:ea typeface="+mj-ea"/>
                <a:cs typeface="+mj-cs"/>
              </a:rPr>
              <a:t>* Los datos corresponden al ejercicio de vinculación de los ODS con los Programas presupuestarios con asignación propuesta para el Proyecto de Presupuesto de Egresos de la Federación 2018, cuyos resultados se detallan en la Exposición de Motivos.</a:t>
            </a:r>
            <a:endParaRPr lang="es-MX" sz="2400" b="0" spc="0" dirty="0">
              <a:solidFill>
                <a:srgbClr val="0468B0"/>
              </a:solidFill>
              <a:latin typeface="+mj-lt"/>
              <a:ea typeface="+mj-ea"/>
              <a:cs typeface="+mj-cs"/>
            </a:endParaRPr>
          </a:p>
        </p:txBody>
      </p:sp>
      <p:pic>
        <p:nvPicPr>
          <p:cNvPr id="15" name="Graphic 14">
            <a:extLst>
              <a:ext uri="{FF2B5EF4-FFF2-40B4-BE49-F238E27FC236}">
                <a16:creationId xmlns:a16="http://schemas.microsoft.com/office/drawing/2014/main" id="{870D4AAD-19AC-4A86-A076-4D497CBB9BC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7083" t="21528" r="27084" b="21806"/>
          <a:stretch/>
        </p:blipFill>
        <p:spPr>
          <a:xfrm>
            <a:off x="7258049" y="1213759"/>
            <a:ext cx="3143251" cy="3886201"/>
          </a:xfrm>
          <a:prstGeom prst="rect">
            <a:avLst/>
          </a:prstGeom>
        </p:spPr>
      </p:pic>
    </p:spTree>
    <p:extLst>
      <p:ext uri="{BB962C8B-B14F-4D97-AF65-F5344CB8AC3E}">
        <p14:creationId xmlns:p14="http://schemas.microsoft.com/office/powerpoint/2010/main" val="4099335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A8B880F-123F-45BB-9D3F-E40363651549}"/>
              </a:ext>
            </a:extLst>
          </p:cNvPr>
          <p:cNvPicPr>
            <a:picLocks noChangeAspect="1"/>
          </p:cNvPicPr>
          <p:nvPr/>
        </p:nvPicPr>
        <p:blipFill>
          <a:blip r:embed="rId2"/>
          <a:stretch>
            <a:fillRect/>
          </a:stretch>
        </p:blipFill>
        <p:spPr>
          <a:xfrm>
            <a:off x="3717303" y="2393004"/>
            <a:ext cx="480309" cy="480309"/>
          </a:xfrm>
          <a:prstGeom prst="rect">
            <a:avLst/>
          </a:prstGeom>
        </p:spPr>
      </p:pic>
      <p:pic>
        <p:nvPicPr>
          <p:cNvPr id="13" name="Imagen 12">
            <a:extLst>
              <a:ext uri="{FF2B5EF4-FFF2-40B4-BE49-F238E27FC236}">
                <a16:creationId xmlns:a16="http://schemas.microsoft.com/office/drawing/2014/main" id="{6ADF7D75-0A14-4BF3-871A-F746C498BDA4}"/>
              </a:ext>
            </a:extLst>
          </p:cNvPr>
          <p:cNvPicPr>
            <a:picLocks noChangeAspect="1"/>
          </p:cNvPicPr>
          <p:nvPr/>
        </p:nvPicPr>
        <p:blipFill>
          <a:blip r:embed="rId3"/>
          <a:stretch>
            <a:fillRect/>
          </a:stretch>
        </p:blipFill>
        <p:spPr>
          <a:xfrm>
            <a:off x="3730814" y="3385507"/>
            <a:ext cx="480310" cy="480310"/>
          </a:xfrm>
          <a:prstGeom prst="rect">
            <a:avLst/>
          </a:prstGeom>
        </p:spPr>
      </p:pic>
      <p:pic>
        <p:nvPicPr>
          <p:cNvPr id="14" name="Imagen 13">
            <a:extLst>
              <a:ext uri="{FF2B5EF4-FFF2-40B4-BE49-F238E27FC236}">
                <a16:creationId xmlns:a16="http://schemas.microsoft.com/office/drawing/2014/main" id="{F6776DC1-0571-4A63-8323-ADAF42ECFA78}"/>
              </a:ext>
            </a:extLst>
          </p:cNvPr>
          <p:cNvPicPr>
            <a:picLocks noChangeAspect="1"/>
          </p:cNvPicPr>
          <p:nvPr/>
        </p:nvPicPr>
        <p:blipFill>
          <a:blip r:embed="rId4"/>
          <a:stretch>
            <a:fillRect/>
          </a:stretch>
        </p:blipFill>
        <p:spPr>
          <a:xfrm>
            <a:off x="3730814" y="3867814"/>
            <a:ext cx="480309" cy="480309"/>
          </a:xfrm>
          <a:prstGeom prst="rect">
            <a:avLst/>
          </a:prstGeom>
        </p:spPr>
      </p:pic>
      <p:pic>
        <p:nvPicPr>
          <p:cNvPr id="15" name="Imagen 14">
            <a:extLst>
              <a:ext uri="{FF2B5EF4-FFF2-40B4-BE49-F238E27FC236}">
                <a16:creationId xmlns:a16="http://schemas.microsoft.com/office/drawing/2014/main" id="{4912B7D3-7947-49A5-8058-A2890ABF0A49}"/>
              </a:ext>
            </a:extLst>
          </p:cNvPr>
          <p:cNvPicPr>
            <a:picLocks noChangeAspect="1"/>
          </p:cNvPicPr>
          <p:nvPr/>
        </p:nvPicPr>
        <p:blipFill>
          <a:blip r:embed="rId5"/>
          <a:stretch>
            <a:fillRect/>
          </a:stretch>
        </p:blipFill>
        <p:spPr>
          <a:xfrm>
            <a:off x="3730814" y="4348123"/>
            <a:ext cx="480309" cy="480309"/>
          </a:xfrm>
          <a:prstGeom prst="rect">
            <a:avLst/>
          </a:prstGeom>
        </p:spPr>
      </p:pic>
      <p:pic>
        <p:nvPicPr>
          <p:cNvPr id="16" name="Imagen 15">
            <a:extLst>
              <a:ext uri="{FF2B5EF4-FFF2-40B4-BE49-F238E27FC236}">
                <a16:creationId xmlns:a16="http://schemas.microsoft.com/office/drawing/2014/main" id="{F7F3BA12-8ABD-40D7-AE24-7691FA1F2099}"/>
              </a:ext>
            </a:extLst>
          </p:cNvPr>
          <p:cNvPicPr>
            <a:picLocks noChangeAspect="1"/>
          </p:cNvPicPr>
          <p:nvPr/>
        </p:nvPicPr>
        <p:blipFill>
          <a:blip r:embed="rId6"/>
          <a:stretch>
            <a:fillRect/>
          </a:stretch>
        </p:blipFill>
        <p:spPr>
          <a:xfrm>
            <a:off x="3730814" y="4815986"/>
            <a:ext cx="480309" cy="480309"/>
          </a:xfrm>
          <a:prstGeom prst="rect">
            <a:avLst/>
          </a:prstGeom>
        </p:spPr>
      </p:pic>
      <p:pic>
        <p:nvPicPr>
          <p:cNvPr id="19" name="Imagen 18">
            <a:extLst>
              <a:ext uri="{FF2B5EF4-FFF2-40B4-BE49-F238E27FC236}">
                <a16:creationId xmlns:a16="http://schemas.microsoft.com/office/drawing/2014/main" id="{AC5E86A4-D47D-431D-BF20-DBD358741962}"/>
              </a:ext>
            </a:extLst>
          </p:cNvPr>
          <p:cNvPicPr>
            <a:picLocks noChangeAspect="1"/>
          </p:cNvPicPr>
          <p:nvPr/>
        </p:nvPicPr>
        <p:blipFill>
          <a:blip r:embed="rId7"/>
          <a:stretch>
            <a:fillRect/>
          </a:stretch>
        </p:blipFill>
        <p:spPr>
          <a:xfrm>
            <a:off x="3717303" y="2883941"/>
            <a:ext cx="480310" cy="480310"/>
          </a:xfrm>
          <a:prstGeom prst="rect">
            <a:avLst/>
          </a:prstGeom>
        </p:spPr>
      </p:pic>
      <p:pic>
        <p:nvPicPr>
          <p:cNvPr id="20" name="Imagen 19">
            <a:extLst>
              <a:ext uri="{FF2B5EF4-FFF2-40B4-BE49-F238E27FC236}">
                <a16:creationId xmlns:a16="http://schemas.microsoft.com/office/drawing/2014/main" id="{9F140030-4F17-4BDF-B04C-6B4063272FD6}"/>
              </a:ext>
            </a:extLst>
          </p:cNvPr>
          <p:cNvPicPr>
            <a:picLocks noChangeAspect="1"/>
          </p:cNvPicPr>
          <p:nvPr/>
        </p:nvPicPr>
        <p:blipFill>
          <a:blip r:embed="rId8"/>
          <a:stretch>
            <a:fillRect/>
          </a:stretch>
        </p:blipFill>
        <p:spPr>
          <a:xfrm>
            <a:off x="3717304" y="5308743"/>
            <a:ext cx="480309" cy="480309"/>
          </a:xfrm>
          <a:prstGeom prst="rect">
            <a:avLst/>
          </a:prstGeom>
        </p:spPr>
      </p:pic>
      <p:pic>
        <p:nvPicPr>
          <p:cNvPr id="21" name="Imagen 20">
            <a:extLst>
              <a:ext uri="{FF2B5EF4-FFF2-40B4-BE49-F238E27FC236}">
                <a16:creationId xmlns:a16="http://schemas.microsoft.com/office/drawing/2014/main" id="{A0D3ECAA-5055-489F-A01C-BE1A1D6F2FC7}"/>
              </a:ext>
            </a:extLst>
          </p:cNvPr>
          <p:cNvPicPr>
            <a:picLocks noChangeAspect="1"/>
          </p:cNvPicPr>
          <p:nvPr/>
        </p:nvPicPr>
        <p:blipFill>
          <a:blip r:embed="rId9"/>
          <a:stretch>
            <a:fillRect/>
          </a:stretch>
        </p:blipFill>
        <p:spPr>
          <a:xfrm>
            <a:off x="3717305" y="5806595"/>
            <a:ext cx="480309" cy="480309"/>
          </a:xfrm>
          <a:prstGeom prst="rect">
            <a:avLst/>
          </a:prstGeom>
        </p:spPr>
      </p:pic>
      <p:pic>
        <p:nvPicPr>
          <p:cNvPr id="25" name="Imagen 24">
            <a:extLst>
              <a:ext uri="{FF2B5EF4-FFF2-40B4-BE49-F238E27FC236}">
                <a16:creationId xmlns:a16="http://schemas.microsoft.com/office/drawing/2014/main" id="{E4D1CC07-414F-43ED-B95A-F5C50D218398}"/>
              </a:ext>
            </a:extLst>
          </p:cNvPr>
          <p:cNvPicPr>
            <a:picLocks noChangeAspect="1"/>
          </p:cNvPicPr>
          <p:nvPr/>
        </p:nvPicPr>
        <p:blipFill>
          <a:blip r:embed="rId10"/>
          <a:stretch>
            <a:fillRect/>
          </a:stretch>
        </p:blipFill>
        <p:spPr>
          <a:xfrm>
            <a:off x="7733413" y="1874165"/>
            <a:ext cx="480309" cy="480309"/>
          </a:xfrm>
          <a:prstGeom prst="rect">
            <a:avLst/>
          </a:prstGeom>
        </p:spPr>
      </p:pic>
      <p:pic>
        <p:nvPicPr>
          <p:cNvPr id="26" name="Imagen 25">
            <a:extLst>
              <a:ext uri="{FF2B5EF4-FFF2-40B4-BE49-F238E27FC236}">
                <a16:creationId xmlns:a16="http://schemas.microsoft.com/office/drawing/2014/main" id="{EB80FD50-4570-4EEB-8E8E-A56977DCDDBF}"/>
              </a:ext>
            </a:extLst>
          </p:cNvPr>
          <p:cNvPicPr>
            <a:picLocks noChangeAspect="1"/>
          </p:cNvPicPr>
          <p:nvPr/>
        </p:nvPicPr>
        <p:blipFill>
          <a:blip r:embed="rId11"/>
          <a:stretch>
            <a:fillRect/>
          </a:stretch>
        </p:blipFill>
        <p:spPr>
          <a:xfrm>
            <a:off x="7733413" y="2364097"/>
            <a:ext cx="480309" cy="480309"/>
          </a:xfrm>
          <a:prstGeom prst="rect">
            <a:avLst/>
          </a:prstGeom>
        </p:spPr>
      </p:pic>
      <p:pic>
        <p:nvPicPr>
          <p:cNvPr id="27" name="Imagen 26">
            <a:extLst>
              <a:ext uri="{FF2B5EF4-FFF2-40B4-BE49-F238E27FC236}">
                <a16:creationId xmlns:a16="http://schemas.microsoft.com/office/drawing/2014/main" id="{654B664C-653A-4651-8075-D8B6F4FCDED2}"/>
              </a:ext>
            </a:extLst>
          </p:cNvPr>
          <p:cNvPicPr>
            <a:picLocks noChangeAspect="1"/>
          </p:cNvPicPr>
          <p:nvPr/>
        </p:nvPicPr>
        <p:blipFill>
          <a:blip r:embed="rId12"/>
          <a:stretch>
            <a:fillRect/>
          </a:stretch>
        </p:blipFill>
        <p:spPr>
          <a:xfrm>
            <a:off x="7733413" y="2852989"/>
            <a:ext cx="480309" cy="480309"/>
          </a:xfrm>
          <a:prstGeom prst="rect">
            <a:avLst/>
          </a:prstGeom>
        </p:spPr>
      </p:pic>
      <p:pic>
        <p:nvPicPr>
          <p:cNvPr id="28" name="Imagen 27">
            <a:extLst>
              <a:ext uri="{FF2B5EF4-FFF2-40B4-BE49-F238E27FC236}">
                <a16:creationId xmlns:a16="http://schemas.microsoft.com/office/drawing/2014/main" id="{89918276-18C3-45D9-9332-CD35409A558A}"/>
              </a:ext>
            </a:extLst>
          </p:cNvPr>
          <p:cNvPicPr>
            <a:picLocks noChangeAspect="1"/>
          </p:cNvPicPr>
          <p:nvPr/>
        </p:nvPicPr>
        <p:blipFill>
          <a:blip r:embed="rId13"/>
          <a:stretch>
            <a:fillRect/>
          </a:stretch>
        </p:blipFill>
        <p:spPr>
          <a:xfrm>
            <a:off x="7733413" y="3334533"/>
            <a:ext cx="480309" cy="480309"/>
          </a:xfrm>
          <a:prstGeom prst="rect">
            <a:avLst/>
          </a:prstGeom>
        </p:spPr>
      </p:pic>
      <p:pic>
        <p:nvPicPr>
          <p:cNvPr id="29" name="Imagen 28">
            <a:extLst>
              <a:ext uri="{FF2B5EF4-FFF2-40B4-BE49-F238E27FC236}">
                <a16:creationId xmlns:a16="http://schemas.microsoft.com/office/drawing/2014/main" id="{EFA9EDE5-4946-4AC1-948B-B18D160B2562}"/>
              </a:ext>
            </a:extLst>
          </p:cNvPr>
          <p:cNvPicPr>
            <a:picLocks noChangeAspect="1"/>
          </p:cNvPicPr>
          <p:nvPr/>
        </p:nvPicPr>
        <p:blipFill>
          <a:blip r:embed="rId14"/>
          <a:stretch>
            <a:fillRect/>
          </a:stretch>
        </p:blipFill>
        <p:spPr>
          <a:xfrm>
            <a:off x="7724185" y="3967323"/>
            <a:ext cx="480309" cy="480309"/>
          </a:xfrm>
          <a:prstGeom prst="rect">
            <a:avLst/>
          </a:prstGeom>
        </p:spPr>
      </p:pic>
      <p:pic>
        <p:nvPicPr>
          <p:cNvPr id="30" name="Imagen 29">
            <a:extLst>
              <a:ext uri="{FF2B5EF4-FFF2-40B4-BE49-F238E27FC236}">
                <a16:creationId xmlns:a16="http://schemas.microsoft.com/office/drawing/2014/main" id="{D6D077B9-5B41-4B81-8D58-D677C6B9B57B}"/>
              </a:ext>
            </a:extLst>
          </p:cNvPr>
          <p:cNvPicPr>
            <a:picLocks noChangeAspect="1"/>
          </p:cNvPicPr>
          <p:nvPr/>
        </p:nvPicPr>
        <p:blipFill>
          <a:blip r:embed="rId15"/>
          <a:stretch>
            <a:fillRect/>
          </a:stretch>
        </p:blipFill>
        <p:spPr>
          <a:xfrm>
            <a:off x="7733413" y="4299182"/>
            <a:ext cx="480309" cy="480309"/>
          </a:xfrm>
          <a:prstGeom prst="rect">
            <a:avLst/>
          </a:prstGeom>
        </p:spPr>
      </p:pic>
      <p:pic>
        <p:nvPicPr>
          <p:cNvPr id="31" name="Imagen 30">
            <a:extLst>
              <a:ext uri="{FF2B5EF4-FFF2-40B4-BE49-F238E27FC236}">
                <a16:creationId xmlns:a16="http://schemas.microsoft.com/office/drawing/2014/main" id="{A8085013-5D40-4A51-A45B-884544B3EFF5}"/>
              </a:ext>
            </a:extLst>
          </p:cNvPr>
          <p:cNvPicPr>
            <a:picLocks noChangeAspect="1"/>
          </p:cNvPicPr>
          <p:nvPr/>
        </p:nvPicPr>
        <p:blipFill>
          <a:blip r:embed="rId16"/>
          <a:stretch>
            <a:fillRect/>
          </a:stretch>
        </p:blipFill>
        <p:spPr>
          <a:xfrm>
            <a:off x="7733413" y="4792584"/>
            <a:ext cx="480309" cy="480309"/>
          </a:xfrm>
          <a:prstGeom prst="rect">
            <a:avLst/>
          </a:prstGeom>
        </p:spPr>
      </p:pic>
      <p:pic>
        <p:nvPicPr>
          <p:cNvPr id="32" name="Imagen 31">
            <a:extLst>
              <a:ext uri="{FF2B5EF4-FFF2-40B4-BE49-F238E27FC236}">
                <a16:creationId xmlns:a16="http://schemas.microsoft.com/office/drawing/2014/main" id="{A089D468-81B0-40E5-B832-A5E9E18C7FEF}"/>
              </a:ext>
            </a:extLst>
          </p:cNvPr>
          <p:cNvPicPr>
            <a:picLocks noChangeAspect="1"/>
          </p:cNvPicPr>
          <p:nvPr/>
        </p:nvPicPr>
        <p:blipFill>
          <a:blip r:embed="rId17"/>
          <a:stretch>
            <a:fillRect/>
          </a:stretch>
        </p:blipFill>
        <p:spPr>
          <a:xfrm>
            <a:off x="7733413" y="5275879"/>
            <a:ext cx="480309" cy="480309"/>
          </a:xfrm>
          <a:prstGeom prst="rect">
            <a:avLst/>
          </a:prstGeom>
        </p:spPr>
      </p:pic>
      <p:pic>
        <p:nvPicPr>
          <p:cNvPr id="33" name="Imagen 32">
            <a:extLst>
              <a:ext uri="{FF2B5EF4-FFF2-40B4-BE49-F238E27FC236}">
                <a16:creationId xmlns:a16="http://schemas.microsoft.com/office/drawing/2014/main" id="{98462F29-EC35-4C75-B195-F230A2F7B161}"/>
              </a:ext>
            </a:extLst>
          </p:cNvPr>
          <p:cNvPicPr>
            <a:picLocks noChangeAspect="1"/>
          </p:cNvPicPr>
          <p:nvPr/>
        </p:nvPicPr>
        <p:blipFill>
          <a:blip r:embed="rId18"/>
          <a:stretch>
            <a:fillRect/>
          </a:stretch>
        </p:blipFill>
        <p:spPr>
          <a:xfrm>
            <a:off x="7733413" y="5788613"/>
            <a:ext cx="480309" cy="480309"/>
          </a:xfrm>
          <a:prstGeom prst="rect">
            <a:avLst/>
          </a:prstGeom>
        </p:spPr>
      </p:pic>
      <p:pic>
        <p:nvPicPr>
          <p:cNvPr id="55" name="Imagen 54">
            <a:extLst>
              <a:ext uri="{FF2B5EF4-FFF2-40B4-BE49-F238E27FC236}">
                <a16:creationId xmlns:a16="http://schemas.microsoft.com/office/drawing/2014/main" id="{17B44B55-3780-4479-9AC2-240EB4D52E70}"/>
              </a:ext>
            </a:extLst>
          </p:cNvPr>
          <p:cNvPicPr>
            <a:picLocks noChangeAspect="1"/>
          </p:cNvPicPr>
          <p:nvPr/>
        </p:nvPicPr>
        <p:blipFill>
          <a:blip r:embed="rId14"/>
          <a:stretch>
            <a:fillRect/>
          </a:stretch>
        </p:blipFill>
        <p:spPr>
          <a:xfrm>
            <a:off x="7736582" y="3816240"/>
            <a:ext cx="480309" cy="480309"/>
          </a:xfrm>
          <a:prstGeom prst="rect">
            <a:avLst/>
          </a:prstGeom>
        </p:spPr>
      </p:pic>
      <p:sp>
        <p:nvSpPr>
          <p:cNvPr id="59" name="Marcador de contenido 3">
            <a:extLst>
              <a:ext uri="{FF2B5EF4-FFF2-40B4-BE49-F238E27FC236}">
                <a16:creationId xmlns:a16="http://schemas.microsoft.com/office/drawing/2014/main" id="{8ECFC036-1A60-448A-B0E9-ACBB63940F21}"/>
              </a:ext>
            </a:extLst>
          </p:cNvPr>
          <p:cNvSpPr>
            <a:spLocks noGrp="1"/>
          </p:cNvSpPr>
          <p:nvPr>
            <p:ph idx="13"/>
          </p:nvPr>
        </p:nvSpPr>
        <p:spPr>
          <a:xfrm>
            <a:off x="263206" y="4325281"/>
            <a:ext cx="3004026" cy="1972542"/>
          </a:xfrm>
        </p:spPr>
        <p:txBody>
          <a:bodyPr>
            <a:normAutofit fontScale="77500" lnSpcReduction="20000"/>
          </a:bodyPr>
          <a:lstStyle/>
          <a:p>
            <a:pPr algn="just">
              <a:spcAft>
                <a:spcPts val="1200"/>
              </a:spcAft>
            </a:pPr>
            <a:r>
              <a:rPr lang="es-ES" sz="1800" dirty="0"/>
              <a:t>La mayor parte de las vinculaciones son con el ODS 16 </a:t>
            </a:r>
            <a:r>
              <a:rPr lang="es-ES" sz="1800" b="1" i="1" dirty="0"/>
              <a:t>Paz, justicia e instituciones sólidas </a:t>
            </a:r>
            <a:r>
              <a:rPr lang="es-ES" sz="1800" dirty="0"/>
              <a:t>(15.1%); seguido por el ODS 4 </a:t>
            </a:r>
            <a:r>
              <a:rPr lang="es-ES" sz="1800" b="1" i="1" dirty="0"/>
              <a:t>Educación de calidad</a:t>
            </a:r>
            <a:r>
              <a:rPr lang="es-ES" sz="1800" dirty="0"/>
              <a:t> (10.2%). </a:t>
            </a:r>
          </a:p>
          <a:p>
            <a:pPr algn="just">
              <a:spcAft>
                <a:spcPts val="600"/>
              </a:spcAft>
            </a:pPr>
            <a:endParaRPr lang="es-ES" sz="1400" dirty="0"/>
          </a:p>
          <a:p>
            <a:pPr algn="just">
              <a:spcAft>
                <a:spcPts val="600"/>
              </a:spcAft>
            </a:pPr>
            <a:r>
              <a:rPr lang="es-ES" sz="1400" dirty="0"/>
              <a:t>El análisis deberá actualizarse con la información del PEF 2019 aprobado, una vez que se encuentre disponible en el portal de Transparencia Presupuestaria. </a:t>
            </a:r>
          </a:p>
        </p:txBody>
      </p:sp>
      <p:sp>
        <p:nvSpPr>
          <p:cNvPr id="2" name="CuadroTexto 1">
            <a:extLst>
              <a:ext uri="{FF2B5EF4-FFF2-40B4-BE49-F238E27FC236}">
                <a16:creationId xmlns:a16="http://schemas.microsoft.com/office/drawing/2014/main" id="{676C3412-17BA-4F16-B6FF-F78A2C9ACE40}"/>
              </a:ext>
            </a:extLst>
          </p:cNvPr>
          <p:cNvSpPr txBox="1"/>
          <p:nvPr/>
        </p:nvSpPr>
        <p:spPr>
          <a:xfrm>
            <a:off x="347797" y="1653031"/>
            <a:ext cx="699160" cy="400110"/>
          </a:xfrm>
          <a:prstGeom prst="rect">
            <a:avLst/>
          </a:prstGeom>
          <a:noFill/>
        </p:spPr>
        <p:txBody>
          <a:bodyPr wrap="square" rtlCol="0">
            <a:spAutoFit/>
          </a:bodyPr>
          <a:lstStyle/>
          <a:p>
            <a:r>
              <a:rPr lang="es-ES" sz="2000" b="1" dirty="0">
                <a:latin typeface="+mj-lt"/>
              </a:rPr>
              <a:t>2018</a:t>
            </a:r>
            <a:endParaRPr lang="es-MX" sz="2000" b="1" dirty="0">
              <a:latin typeface="+mj-lt"/>
            </a:endParaRPr>
          </a:p>
        </p:txBody>
      </p:sp>
      <p:sp>
        <p:nvSpPr>
          <p:cNvPr id="34" name="CuadroTexto 33">
            <a:extLst>
              <a:ext uri="{FF2B5EF4-FFF2-40B4-BE49-F238E27FC236}">
                <a16:creationId xmlns:a16="http://schemas.microsoft.com/office/drawing/2014/main" id="{F7D957E0-140A-4839-9465-65DEC4DD6490}"/>
              </a:ext>
            </a:extLst>
          </p:cNvPr>
          <p:cNvSpPr txBox="1"/>
          <p:nvPr/>
        </p:nvSpPr>
        <p:spPr>
          <a:xfrm>
            <a:off x="1050036" y="1632030"/>
            <a:ext cx="2217195" cy="523220"/>
          </a:xfrm>
          <a:prstGeom prst="rect">
            <a:avLst/>
          </a:prstGeom>
          <a:noFill/>
        </p:spPr>
        <p:txBody>
          <a:bodyPr wrap="square" rtlCol="0">
            <a:spAutoFit/>
          </a:bodyPr>
          <a:lstStyle/>
          <a:p>
            <a:r>
              <a:rPr lang="es-ES" sz="1400" dirty="0">
                <a:latin typeface="+mj-lt"/>
              </a:rPr>
              <a:t>- 529 Programas presupuestarios</a:t>
            </a:r>
            <a:endParaRPr lang="es-MX" sz="1400" dirty="0">
              <a:latin typeface="+mj-lt"/>
            </a:endParaRPr>
          </a:p>
        </p:txBody>
      </p:sp>
      <p:sp>
        <p:nvSpPr>
          <p:cNvPr id="35" name="CuadroTexto 34">
            <a:extLst>
              <a:ext uri="{FF2B5EF4-FFF2-40B4-BE49-F238E27FC236}">
                <a16:creationId xmlns:a16="http://schemas.microsoft.com/office/drawing/2014/main" id="{2E445972-82A2-4281-A450-89554FB1765E}"/>
              </a:ext>
            </a:extLst>
          </p:cNvPr>
          <p:cNvSpPr txBox="1"/>
          <p:nvPr/>
        </p:nvSpPr>
        <p:spPr>
          <a:xfrm>
            <a:off x="1084328" y="2213440"/>
            <a:ext cx="2217195" cy="523220"/>
          </a:xfrm>
          <a:prstGeom prst="rect">
            <a:avLst/>
          </a:prstGeom>
          <a:noFill/>
        </p:spPr>
        <p:txBody>
          <a:bodyPr wrap="square" rtlCol="0">
            <a:spAutoFit/>
          </a:bodyPr>
          <a:lstStyle/>
          <a:p>
            <a:r>
              <a:rPr lang="es-ES" sz="1400" dirty="0">
                <a:latin typeface="+mj-lt"/>
              </a:rPr>
              <a:t>- 1,589 vinculaciones con la Agenda 2030. </a:t>
            </a:r>
            <a:endParaRPr lang="es-MX" sz="1400" dirty="0">
              <a:latin typeface="+mj-lt"/>
            </a:endParaRPr>
          </a:p>
        </p:txBody>
      </p:sp>
      <p:sp>
        <p:nvSpPr>
          <p:cNvPr id="36" name="CuadroTexto 35">
            <a:extLst>
              <a:ext uri="{FF2B5EF4-FFF2-40B4-BE49-F238E27FC236}">
                <a16:creationId xmlns:a16="http://schemas.microsoft.com/office/drawing/2014/main" id="{D1C149F0-3C0D-4D38-AE3F-2DEACCDBC0A1}"/>
              </a:ext>
            </a:extLst>
          </p:cNvPr>
          <p:cNvSpPr txBox="1"/>
          <p:nvPr/>
        </p:nvSpPr>
        <p:spPr>
          <a:xfrm>
            <a:off x="306709" y="3078358"/>
            <a:ext cx="699160" cy="400110"/>
          </a:xfrm>
          <a:prstGeom prst="rect">
            <a:avLst/>
          </a:prstGeom>
          <a:noFill/>
        </p:spPr>
        <p:txBody>
          <a:bodyPr wrap="square" rtlCol="0">
            <a:spAutoFit/>
          </a:bodyPr>
          <a:lstStyle/>
          <a:p>
            <a:r>
              <a:rPr lang="es-ES" sz="2000" b="1" dirty="0">
                <a:latin typeface="+mj-lt"/>
              </a:rPr>
              <a:t>2019</a:t>
            </a:r>
            <a:endParaRPr lang="es-MX" sz="2000" b="1" dirty="0">
              <a:latin typeface="+mj-lt"/>
            </a:endParaRPr>
          </a:p>
        </p:txBody>
      </p:sp>
      <p:sp>
        <p:nvSpPr>
          <p:cNvPr id="37" name="CuadroTexto 36">
            <a:extLst>
              <a:ext uri="{FF2B5EF4-FFF2-40B4-BE49-F238E27FC236}">
                <a16:creationId xmlns:a16="http://schemas.microsoft.com/office/drawing/2014/main" id="{DE8DAC58-EDB6-499A-8523-085D424AEAFF}"/>
              </a:ext>
            </a:extLst>
          </p:cNvPr>
          <p:cNvSpPr txBox="1"/>
          <p:nvPr/>
        </p:nvSpPr>
        <p:spPr>
          <a:xfrm>
            <a:off x="1038423" y="3028143"/>
            <a:ext cx="2217195" cy="523220"/>
          </a:xfrm>
          <a:prstGeom prst="rect">
            <a:avLst/>
          </a:prstGeom>
          <a:noFill/>
        </p:spPr>
        <p:txBody>
          <a:bodyPr wrap="square" rtlCol="0">
            <a:spAutoFit/>
          </a:bodyPr>
          <a:lstStyle/>
          <a:p>
            <a:r>
              <a:rPr lang="es-ES" sz="1400" dirty="0">
                <a:latin typeface="+mj-lt"/>
              </a:rPr>
              <a:t>- 564 Programas presupuestarios</a:t>
            </a:r>
            <a:endParaRPr lang="es-MX" sz="1400" dirty="0">
              <a:latin typeface="+mj-lt"/>
            </a:endParaRPr>
          </a:p>
        </p:txBody>
      </p:sp>
      <p:sp>
        <p:nvSpPr>
          <p:cNvPr id="38" name="CuadroTexto 37">
            <a:extLst>
              <a:ext uri="{FF2B5EF4-FFF2-40B4-BE49-F238E27FC236}">
                <a16:creationId xmlns:a16="http://schemas.microsoft.com/office/drawing/2014/main" id="{F87DB93D-191A-483F-A0E2-85D47FD335C7}"/>
              </a:ext>
            </a:extLst>
          </p:cNvPr>
          <p:cNvSpPr txBox="1"/>
          <p:nvPr/>
        </p:nvSpPr>
        <p:spPr>
          <a:xfrm>
            <a:off x="1038424" y="3511592"/>
            <a:ext cx="2217195" cy="523220"/>
          </a:xfrm>
          <a:prstGeom prst="rect">
            <a:avLst/>
          </a:prstGeom>
          <a:noFill/>
        </p:spPr>
        <p:txBody>
          <a:bodyPr wrap="square" rtlCol="0">
            <a:spAutoFit/>
          </a:bodyPr>
          <a:lstStyle/>
          <a:p>
            <a:r>
              <a:rPr lang="es-ES" sz="1400" dirty="0">
                <a:latin typeface="+mj-lt"/>
              </a:rPr>
              <a:t>- 1,704 vinculaciones con la Agenda 2030. </a:t>
            </a:r>
            <a:endParaRPr lang="es-MX" sz="1400" dirty="0">
              <a:latin typeface="+mj-lt"/>
            </a:endParaRPr>
          </a:p>
        </p:txBody>
      </p:sp>
      <p:sp>
        <p:nvSpPr>
          <p:cNvPr id="39" name="CuadroTexto 4">
            <a:extLst>
              <a:ext uri="{FF2B5EF4-FFF2-40B4-BE49-F238E27FC236}">
                <a16:creationId xmlns:a16="http://schemas.microsoft.com/office/drawing/2014/main" id="{B8E9E1D4-7981-4AB3-A976-8F29BCA0F800}"/>
              </a:ext>
            </a:extLst>
          </p:cNvPr>
          <p:cNvSpPr txBox="1"/>
          <p:nvPr/>
        </p:nvSpPr>
        <p:spPr>
          <a:xfrm>
            <a:off x="1384719" y="276580"/>
            <a:ext cx="64849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i="0" u="none" strike="noStrike" kern="1200" cap="none" spc="0" normalizeH="0" baseline="0" noProof="0" dirty="0">
                <a:ln>
                  <a:noFill/>
                </a:ln>
                <a:effectLst/>
                <a:uLnTx/>
                <a:uFillTx/>
                <a:latin typeface="+mj-lt"/>
                <a:ea typeface="+mn-ea"/>
                <a:cs typeface="+mn-cs"/>
              </a:rPr>
              <a:t>Análisis del PPEF 2019</a:t>
            </a:r>
          </a:p>
        </p:txBody>
      </p:sp>
      <p:pic>
        <p:nvPicPr>
          <p:cNvPr id="42" name="Graphic 41">
            <a:extLst>
              <a:ext uri="{FF2B5EF4-FFF2-40B4-BE49-F238E27FC236}">
                <a16:creationId xmlns:a16="http://schemas.microsoft.com/office/drawing/2014/main" id="{695A7A69-910D-4E15-BCF6-F6748A90EE3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47797" y="267749"/>
            <a:ext cx="714234" cy="714234"/>
          </a:xfrm>
          <a:prstGeom prst="rect">
            <a:avLst/>
          </a:prstGeom>
        </p:spPr>
      </p:pic>
      <p:pic>
        <p:nvPicPr>
          <p:cNvPr id="44" name="Graphic 43">
            <a:extLst>
              <a:ext uri="{FF2B5EF4-FFF2-40B4-BE49-F238E27FC236}">
                <a16:creationId xmlns:a16="http://schemas.microsoft.com/office/drawing/2014/main" id="{0BA72583-04F6-4DAD-969C-8FF9693B3A7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62031" y="908112"/>
            <a:ext cx="6100243" cy="69310"/>
          </a:xfrm>
          <a:prstGeom prst="rect">
            <a:avLst/>
          </a:prstGeom>
        </p:spPr>
      </p:pic>
      <p:graphicFrame>
        <p:nvGraphicFramePr>
          <p:cNvPr id="23" name="Table 22">
            <a:extLst>
              <a:ext uri="{FF2B5EF4-FFF2-40B4-BE49-F238E27FC236}">
                <a16:creationId xmlns:a16="http://schemas.microsoft.com/office/drawing/2014/main" id="{E05A7595-ADA9-4660-8412-1A863CE15BB8}"/>
              </a:ext>
            </a:extLst>
          </p:cNvPr>
          <p:cNvGraphicFramePr>
            <a:graphicFrameLocks noGrp="1"/>
          </p:cNvGraphicFramePr>
          <p:nvPr>
            <p:extLst>
              <p:ext uri="{D42A27DB-BD31-4B8C-83A1-F6EECF244321}">
                <p14:modId xmlns:p14="http://schemas.microsoft.com/office/powerpoint/2010/main" val="3993993927"/>
              </p:ext>
            </p:extLst>
          </p:nvPr>
        </p:nvGraphicFramePr>
        <p:xfrm>
          <a:off x="4287518" y="1505057"/>
          <a:ext cx="3108496" cy="4792765"/>
        </p:xfrm>
        <a:graphic>
          <a:graphicData uri="http://schemas.openxmlformats.org/drawingml/2006/table">
            <a:tbl>
              <a:tblPr firstRow="1" bandRow="1">
                <a:tableStyleId>{5C22544A-7EE6-4342-B048-85BDC9FD1C3A}</a:tableStyleId>
              </a:tblPr>
              <a:tblGrid>
                <a:gridCol w="1554248">
                  <a:extLst>
                    <a:ext uri="{9D8B030D-6E8A-4147-A177-3AD203B41FA5}">
                      <a16:colId xmlns:a16="http://schemas.microsoft.com/office/drawing/2014/main" val="3715235714"/>
                    </a:ext>
                  </a:extLst>
                </a:gridCol>
                <a:gridCol w="1554248">
                  <a:extLst>
                    <a:ext uri="{9D8B030D-6E8A-4147-A177-3AD203B41FA5}">
                      <a16:colId xmlns:a16="http://schemas.microsoft.com/office/drawing/2014/main" val="1650389744"/>
                    </a:ext>
                  </a:extLst>
                </a:gridCol>
              </a:tblGrid>
              <a:tr h="389366">
                <a:tc gridSpan="2">
                  <a:txBody>
                    <a:bodyPr/>
                    <a:lstStyle/>
                    <a:p>
                      <a:pPr algn="ctr"/>
                      <a:r>
                        <a:rPr lang="es-MX" dirty="0">
                          <a:solidFill>
                            <a:srgbClr val="0468B0"/>
                          </a:solidFill>
                          <a:latin typeface="+mj-lt"/>
                        </a:rPr>
                        <a:t>Vinculaciones</a:t>
                      </a:r>
                    </a:p>
                  </a:txBody>
                  <a:tcPr>
                    <a:noFill/>
                  </a:tcPr>
                </a:tc>
                <a:tc hMerge="1">
                  <a:txBody>
                    <a:bodyPr/>
                    <a:lstStyle/>
                    <a:p>
                      <a:endParaRPr lang="es-MX" dirty="0"/>
                    </a:p>
                  </a:txBody>
                  <a:tcPr/>
                </a:tc>
                <a:extLst>
                  <a:ext uri="{0D108BD9-81ED-4DB2-BD59-A6C34878D82A}">
                    <a16:rowId xmlns:a16="http://schemas.microsoft.com/office/drawing/2014/main" val="349244986"/>
                  </a:ext>
                </a:extLst>
              </a:tr>
              <a:tr h="504917">
                <a:tc>
                  <a:txBody>
                    <a:bodyPr/>
                    <a:lstStyle/>
                    <a:p>
                      <a:pPr algn="ctr"/>
                      <a:r>
                        <a:rPr lang="es-MX" sz="1600" b="1" dirty="0">
                          <a:latin typeface="+mj-lt"/>
                        </a:rPr>
                        <a:t>2018</a:t>
                      </a:r>
                    </a:p>
                  </a:txBody>
                  <a:tcPr anchor="ctr">
                    <a:solidFill>
                      <a:schemeClr val="accent5">
                        <a:lumMod val="20000"/>
                        <a:lumOff val="80000"/>
                      </a:schemeClr>
                    </a:solidFill>
                  </a:tcPr>
                </a:tc>
                <a:tc>
                  <a:txBody>
                    <a:bodyPr/>
                    <a:lstStyle/>
                    <a:p>
                      <a:pPr algn="ctr"/>
                      <a:r>
                        <a:rPr lang="es-MX" sz="1600" b="1" dirty="0">
                          <a:latin typeface="+mj-lt"/>
                        </a:rPr>
                        <a:t>2019</a:t>
                      </a:r>
                    </a:p>
                  </a:txBody>
                  <a:tcPr anchor="ctr">
                    <a:solidFill>
                      <a:schemeClr val="accent5">
                        <a:lumMod val="20000"/>
                        <a:lumOff val="80000"/>
                      </a:schemeClr>
                    </a:solidFill>
                  </a:tcPr>
                </a:tc>
                <a:extLst>
                  <a:ext uri="{0D108BD9-81ED-4DB2-BD59-A6C34878D82A}">
                    <a16:rowId xmlns:a16="http://schemas.microsoft.com/office/drawing/2014/main" val="1129131300"/>
                  </a:ext>
                </a:extLst>
              </a:tr>
              <a:tr h="513933">
                <a:tc>
                  <a:txBody>
                    <a:bodyPr/>
                    <a:lstStyle/>
                    <a:p>
                      <a:pPr algn="ctr"/>
                      <a:r>
                        <a:rPr lang="es-ES" sz="1800" dirty="0">
                          <a:latin typeface="+mj-lt"/>
                        </a:rPr>
                        <a:t>92</a:t>
                      </a:r>
                      <a:endParaRPr lang="es-MX" sz="1800" dirty="0">
                        <a:latin typeface="+mj-lt"/>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s-ES" sz="1800" dirty="0">
                          <a:latin typeface="+mj-lt"/>
                        </a:rPr>
                        <a:t>98</a:t>
                      </a:r>
                      <a:endParaRPr lang="es-MX" sz="1800" dirty="0">
                        <a:latin typeface="+mj-lt"/>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4204795"/>
                  </a:ext>
                </a:extLst>
              </a:tr>
              <a:tr h="522950">
                <a:tc>
                  <a:txBody>
                    <a:bodyPr/>
                    <a:lstStyle/>
                    <a:p>
                      <a:pPr algn="ctr"/>
                      <a:r>
                        <a:rPr lang="es-ES" sz="1800" dirty="0">
                          <a:latin typeface="+mj-lt"/>
                        </a:rPr>
                        <a:t>81</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dirty="0">
                          <a:latin typeface="+mj-lt"/>
                        </a:rPr>
                        <a:t>122</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231669"/>
                  </a:ext>
                </a:extLst>
              </a:tr>
              <a:tr h="486885">
                <a:tc>
                  <a:txBody>
                    <a:bodyPr/>
                    <a:lstStyle/>
                    <a:p>
                      <a:pPr algn="ctr"/>
                      <a:r>
                        <a:rPr lang="es-ES" sz="1800" dirty="0">
                          <a:latin typeface="+mj-lt"/>
                        </a:rPr>
                        <a:t>132</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dirty="0">
                          <a:latin typeface="+mj-lt"/>
                        </a:rPr>
                        <a:t>136</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062530"/>
                  </a:ext>
                </a:extLst>
              </a:tr>
              <a:tr h="477868">
                <a:tc>
                  <a:txBody>
                    <a:bodyPr/>
                    <a:lstStyle/>
                    <a:p>
                      <a:pPr algn="ctr"/>
                      <a:r>
                        <a:rPr lang="es-ES" sz="1800" dirty="0">
                          <a:latin typeface="+mj-lt"/>
                        </a:rPr>
                        <a:t>160</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dirty="0">
                          <a:latin typeface="+mj-lt"/>
                        </a:rPr>
                        <a:t>174</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9992556"/>
                  </a:ext>
                </a:extLst>
              </a:tr>
              <a:tr h="443189">
                <a:tc>
                  <a:txBody>
                    <a:bodyPr/>
                    <a:lstStyle/>
                    <a:p>
                      <a:pPr algn="ctr"/>
                      <a:r>
                        <a:rPr lang="es-ES" sz="1800" dirty="0">
                          <a:latin typeface="+mj-lt"/>
                        </a:rPr>
                        <a:t>54</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dirty="0">
                          <a:latin typeface="+mj-lt"/>
                        </a:rPr>
                        <a:t>53</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1252983"/>
                  </a:ext>
                </a:extLst>
              </a:tr>
              <a:tr h="513819">
                <a:tc>
                  <a:txBody>
                    <a:bodyPr/>
                    <a:lstStyle/>
                    <a:p>
                      <a:pPr algn="ctr"/>
                      <a:r>
                        <a:rPr lang="es-ES" sz="1800" dirty="0">
                          <a:latin typeface="+mj-lt"/>
                        </a:rPr>
                        <a:t>48</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dirty="0">
                          <a:latin typeface="+mj-lt"/>
                        </a:rPr>
                        <a:t>51</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0791161"/>
                  </a:ext>
                </a:extLst>
              </a:tr>
              <a:tr h="498900">
                <a:tc>
                  <a:txBody>
                    <a:bodyPr/>
                    <a:lstStyle/>
                    <a:p>
                      <a:pPr algn="ctr"/>
                      <a:r>
                        <a:rPr lang="es-ES" sz="1800" dirty="0">
                          <a:latin typeface="+mj-lt"/>
                        </a:rPr>
                        <a:t>106</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dirty="0">
                          <a:latin typeface="+mj-lt"/>
                        </a:rPr>
                        <a:t>106</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6006830"/>
                  </a:ext>
                </a:extLst>
              </a:tr>
              <a:tr h="440938">
                <a:tc>
                  <a:txBody>
                    <a:bodyPr/>
                    <a:lstStyle/>
                    <a:p>
                      <a:pPr algn="ctr"/>
                      <a:r>
                        <a:rPr lang="es-ES" sz="1800" dirty="0">
                          <a:latin typeface="+mj-lt"/>
                        </a:rPr>
                        <a:t>89</a:t>
                      </a:r>
                      <a:endParaRPr lang="es-MX" sz="1800" dirty="0">
                        <a:latin typeface="+mj-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s-ES" sz="1800" dirty="0">
                          <a:latin typeface="+mj-lt"/>
                        </a:rPr>
                        <a:t>106</a:t>
                      </a:r>
                      <a:endParaRPr lang="es-MX" sz="1800" dirty="0">
                        <a:latin typeface="+mj-lt"/>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12833075"/>
                  </a:ext>
                </a:extLst>
              </a:tr>
            </a:tbl>
          </a:graphicData>
        </a:graphic>
      </p:graphicFrame>
      <p:graphicFrame>
        <p:nvGraphicFramePr>
          <p:cNvPr id="52" name="Table 51">
            <a:extLst>
              <a:ext uri="{FF2B5EF4-FFF2-40B4-BE49-F238E27FC236}">
                <a16:creationId xmlns:a16="http://schemas.microsoft.com/office/drawing/2014/main" id="{A4085178-4195-48B9-964E-03CE0223CFBD}"/>
              </a:ext>
            </a:extLst>
          </p:cNvPr>
          <p:cNvGraphicFramePr>
            <a:graphicFrameLocks noGrp="1"/>
          </p:cNvGraphicFramePr>
          <p:nvPr>
            <p:extLst>
              <p:ext uri="{D42A27DB-BD31-4B8C-83A1-F6EECF244321}">
                <p14:modId xmlns:p14="http://schemas.microsoft.com/office/powerpoint/2010/main" val="1396744110"/>
              </p:ext>
            </p:extLst>
          </p:nvPr>
        </p:nvGraphicFramePr>
        <p:xfrm>
          <a:off x="8382008" y="916062"/>
          <a:ext cx="3034164" cy="5352853"/>
        </p:xfrm>
        <a:graphic>
          <a:graphicData uri="http://schemas.openxmlformats.org/drawingml/2006/table">
            <a:tbl>
              <a:tblPr firstRow="1" bandRow="1">
                <a:tableStyleId>{5C22544A-7EE6-4342-B048-85BDC9FD1C3A}</a:tableStyleId>
              </a:tblPr>
              <a:tblGrid>
                <a:gridCol w="1517082">
                  <a:extLst>
                    <a:ext uri="{9D8B030D-6E8A-4147-A177-3AD203B41FA5}">
                      <a16:colId xmlns:a16="http://schemas.microsoft.com/office/drawing/2014/main" val="1357318510"/>
                    </a:ext>
                  </a:extLst>
                </a:gridCol>
                <a:gridCol w="1517082">
                  <a:extLst>
                    <a:ext uri="{9D8B030D-6E8A-4147-A177-3AD203B41FA5}">
                      <a16:colId xmlns:a16="http://schemas.microsoft.com/office/drawing/2014/main" val="224930408"/>
                    </a:ext>
                  </a:extLst>
                </a:gridCol>
              </a:tblGrid>
              <a:tr h="486623">
                <a:tc gridSpan="2">
                  <a:txBody>
                    <a:bodyPr/>
                    <a:lstStyle/>
                    <a:p>
                      <a:pPr algn="ctr"/>
                      <a:r>
                        <a:rPr lang="es-MX" dirty="0">
                          <a:solidFill>
                            <a:srgbClr val="0468B0"/>
                          </a:solidFill>
                          <a:latin typeface="+mj-lt"/>
                        </a:rPr>
                        <a:t>Vinculaciones</a:t>
                      </a:r>
                    </a:p>
                  </a:txBody>
                  <a:tcPr>
                    <a:noFill/>
                  </a:tcPr>
                </a:tc>
                <a:tc hMerge="1">
                  <a:txBody>
                    <a:bodyPr/>
                    <a:lstStyle/>
                    <a:p>
                      <a:endParaRPr lang="es-MX" dirty="0"/>
                    </a:p>
                  </a:txBody>
                  <a:tcPr/>
                </a:tc>
                <a:extLst>
                  <a:ext uri="{0D108BD9-81ED-4DB2-BD59-A6C34878D82A}">
                    <a16:rowId xmlns:a16="http://schemas.microsoft.com/office/drawing/2014/main" val="912030341"/>
                  </a:ext>
                </a:extLst>
              </a:tr>
              <a:tr h="486623">
                <a:tc>
                  <a:txBody>
                    <a:bodyPr/>
                    <a:lstStyle/>
                    <a:p>
                      <a:pPr algn="ctr"/>
                      <a:r>
                        <a:rPr lang="es-MX" sz="1600" b="1" dirty="0">
                          <a:latin typeface="+mj-lt"/>
                        </a:rPr>
                        <a:t>2018</a:t>
                      </a:r>
                    </a:p>
                  </a:txBody>
                  <a:tcPr anchor="ctr"/>
                </a:tc>
                <a:tc>
                  <a:txBody>
                    <a:bodyPr/>
                    <a:lstStyle/>
                    <a:p>
                      <a:pPr algn="ctr"/>
                      <a:r>
                        <a:rPr lang="es-MX" sz="1600" b="1" dirty="0">
                          <a:latin typeface="+mj-lt"/>
                        </a:rPr>
                        <a:t>2019</a:t>
                      </a:r>
                    </a:p>
                  </a:txBody>
                  <a:tcPr anchor="ctr"/>
                </a:tc>
                <a:extLst>
                  <a:ext uri="{0D108BD9-81ED-4DB2-BD59-A6C34878D82A}">
                    <a16:rowId xmlns:a16="http://schemas.microsoft.com/office/drawing/2014/main" val="2892657345"/>
                  </a:ext>
                </a:extLst>
              </a:tr>
              <a:tr h="486623">
                <a:tc>
                  <a:txBody>
                    <a:bodyPr/>
                    <a:lstStyle/>
                    <a:p>
                      <a:pPr algn="ctr"/>
                      <a:r>
                        <a:rPr lang="es-ES" sz="1800" dirty="0">
                          <a:latin typeface="+mj-lt"/>
                        </a:rPr>
                        <a:t>141</a:t>
                      </a:r>
                      <a:endParaRPr lang="es-MX" sz="1800" dirty="0">
                        <a:latin typeface="+mj-lt"/>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s-ES" sz="1800" dirty="0">
                          <a:latin typeface="+mj-lt"/>
                        </a:rPr>
                        <a:t>141</a:t>
                      </a:r>
                      <a:endParaRPr lang="es-MX" sz="1800" dirty="0">
                        <a:latin typeface="+mj-lt"/>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472209"/>
                  </a:ext>
                </a:extLst>
              </a:tr>
              <a:tr h="486623">
                <a:tc>
                  <a:txBody>
                    <a:bodyPr/>
                    <a:lstStyle/>
                    <a:p>
                      <a:pPr algn="ctr"/>
                      <a:r>
                        <a:rPr lang="es-ES" sz="1800" dirty="0">
                          <a:latin typeface="+mj-lt"/>
                        </a:rPr>
                        <a:t>34</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dirty="0">
                          <a:latin typeface="+mj-lt"/>
                        </a:rPr>
                        <a:t>36</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084827"/>
                  </a:ext>
                </a:extLst>
              </a:tr>
              <a:tr h="486623">
                <a:tc>
                  <a:txBody>
                    <a:bodyPr/>
                    <a:lstStyle/>
                    <a:p>
                      <a:pPr algn="ctr"/>
                      <a:r>
                        <a:rPr lang="es-ES" sz="1800" dirty="0">
                          <a:latin typeface="+mj-lt"/>
                        </a:rPr>
                        <a:t>115</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dirty="0">
                          <a:latin typeface="+mj-lt"/>
                        </a:rPr>
                        <a:t>131</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4322521"/>
                  </a:ext>
                </a:extLst>
              </a:tr>
              <a:tr h="486623">
                <a:tc>
                  <a:txBody>
                    <a:bodyPr/>
                    <a:lstStyle/>
                    <a:p>
                      <a:pPr algn="ctr"/>
                      <a:r>
                        <a:rPr lang="es-ES" sz="1800" dirty="0">
                          <a:latin typeface="+mj-lt"/>
                        </a:rPr>
                        <a:t>70</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dirty="0">
                          <a:latin typeface="+mj-lt"/>
                        </a:rPr>
                        <a:t>64</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1763996"/>
                  </a:ext>
                </a:extLst>
              </a:tr>
              <a:tr h="486623">
                <a:tc>
                  <a:txBody>
                    <a:bodyPr/>
                    <a:lstStyle/>
                    <a:p>
                      <a:pPr algn="ctr"/>
                      <a:r>
                        <a:rPr lang="es-ES" sz="1800" dirty="0">
                          <a:latin typeface="+mj-lt"/>
                        </a:rPr>
                        <a:t>32</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dirty="0">
                          <a:latin typeface="+mj-lt"/>
                        </a:rPr>
                        <a:t>33</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1490172"/>
                  </a:ext>
                </a:extLst>
              </a:tr>
              <a:tr h="486623">
                <a:tc>
                  <a:txBody>
                    <a:bodyPr/>
                    <a:lstStyle/>
                    <a:p>
                      <a:pPr algn="ctr"/>
                      <a:r>
                        <a:rPr lang="es-ES" sz="1800" dirty="0">
                          <a:latin typeface="+mj-lt"/>
                        </a:rPr>
                        <a:t>46</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dirty="0">
                          <a:latin typeface="+mj-lt"/>
                        </a:rPr>
                        <a:t>41</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1403178"/>
                  </a:ext>
                </a:extLst>
              </a:tr>
              <a:tr h="486623">
                <a:tc>
                  <a:txBody>
                    <a:bodyPr/>
                    <a:lstStyle/>
                    <a:p>
                      <a:pPr algn="ctr"/>
                      <a:r>
                        <a:rPr lang="es-ES" sz="1800" dirty="0">
                          <a:latin typeface="+mj-lt"/>
                        </a:rPr>
                        <a:t>87</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dirty="0">
                          <a:latin typeface="+mj-lt"/>
                        </a:rPr>
                        <a:t>92</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1524764"/>
                  </a:ext>
                </a:extLst>
              </a:tr>
              <a:tr h="486623">
                <a:tc>
                  <a:txBody>
                    <a:bodyPr/>
                    <a:lstStyle/>
                    <a:p>
                      <a:pPr algn="ctr"/>
                      <a:r>
                        <a:rPr lang="es-ES" sz="1800" dirty="0">
                          <a:latin typeface="+mj-lt"/>
                        </a:rPr>
                        <a:t>242</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dirty="0">
                          <a:latin typeface="+mj-lt"/>
                        </a:rPr>
                        <a:t>257</a:t>
                      </a:r>
                      <a:endParaRPr lang="es-MX" sz="1800" dirty="0">
                        <a:latin typeface="+mj-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667481"/>
                  </a:ext>
                </a:extLst>
              </a:tr>
              <a:tr h="486623">
                <a:tc>
                  <a:txBody>
                    <a:bodyPr/>
                    <a:lstStyle/>
                    <a:p>
                      <a:pPr algn="ctr"/>
                      <a:r>
                        <a:rPr lang="es-ES" sz="1800" dirty="0">
                          <a:latin typeface="+mj-lt"/>
                        </a:rPr>
                        <a:t>60</a:t>
                      </a:r>
                      <a:endParaRPr lang="es-MX" sz="1800" dirty="0">
                        <a:latin typeface="+mj-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s-ES" sz="1800" dirty="0">
                          <a:latin typeface="+mj-lt"/>
                        </a:rPr>
                        <a:t>63</a:t>
                      </a:r>
                      <a:endParaRPr lang="es-MX" sz="1800" dirty="0">
                        <a:latin typeface="+mj-lt"/>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92691293"/>
                  </a:ext>
                </a:extLst>
              </a:tr>
            </a:tbl>
          </a:graphicData>
        </a:graphic>
      </p:graphicFrame>
    </p:spTree>
    <p:extLst>
      <p:ext uri="{BB962C8B-B14F-4D97-AF65-F5344CB8AC3E}">
        <p14:creationId xmlns:p14="http://schemas.microsoft.com/office/powerpoint/2010/main" val="312784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C702FBDB-26E6-4116-AC2D-303CCBC18EF8}"/>
              </a:ext>
            </a:extLst>
          </p:cNvPr>
          <p:cNvSpPr>
            <a:spLocks noGrp="1"/>
          </p:cNvSpPr>
          <p:nvPr>
            <p:ph idx="13"/>
          </p:nvPr>
        </p:nvSpPr>
        <p:spPr>
          <a:xfrm>
            <a:off x="779589" y="1396714"/>
            <a:ext cx="5030662" cy="4908292"/>
          </a:xfrm>
        </p:spPr>
        <p:txBody>
          <a:bodyPr>
            <a:normAutofit/>
          </a:bodyPr>
          <a:lstStyle/>
          <a:p>
            <a:pPr>
              <a:lnSpc>
                <a:spcPct val="150000"/>
              </a:lnSpc>
              <a:spcBef>
                <a:spcPts val="0"/>
              </a:spcBef>
            </a:pPr>
            <a:r>
              <a:rPr lang="es-ES" sz="2000" dirty="0"/>
              <a:t>Se detectaron </a:t>
            </a:r>
            <a:r>
              <a:rPr lang="es-ES" sz="2000" b="1" dirty="0">
                <a:solidFill>
                  <a:srgbClr val="F27A80"/>
                </a:solidFill>
              </a:rPr>
              <a:t>149 vinculaciones nuevas </a:t>
            </a:r>
            <a:r>
              <a:rPr lang="es-ES" sz="2000" dirty="0"/>
              <a:t>con respecto al PEF 2018.</a:t>
            </a:r>
          </a:p>
          <a:p>
            <a:pPr>
              <a:lnSpc>
                <a:spcPct val="150000"/>
              </a:lnSpc>
              <a:spcBef>
                <a:spcPts val="0"/>
              </a:spcBef>
            </a:pPr>
            <a:r>
              <a:rPr lang="es-ES" sz="2000" dirty="0"/>
              <a:t> </a:t>
            </a:r>
          </a:p>
          <a:p>
            <a:pPr>
              <a:lnSpc>
                <a:spcPct val="150000"/>
              </a:lnSpc>
              <a:spcBef>
                <a:spcPts val="0"/>
              </a:spcBef>
            </a:pPr>
            <a:r>
              <a:rPr lang="es-ES" sz="2000" b="1" dirty="0"/>
              <a:t>La mayor parte de las nuevas vinculaciones (27%) correspondieron al ODS 2 Hambre cero</a:t>
            </a:r>
            <a:r>
              <a:rPr lang="es-ES" sz="2000" dirty="0"/>
              <a:t>. </a:t>
            </a:r>
          </a:p>
          <a:p>
            <a:pPr>
              <a:lnSpc>
                <a:spcPct val="150000"/>
              </a:lnSpc>
              <a:spcBef>
                <a:spcPts val="0"/>
              </a:spcBef>
            </a:pPr>
            <a:endParaRPr lang="es-ES" sz="2000" dirty="0"/>
          </a:p>
          <a:p>
            <a:pPr>
              <a:lnSpc>
                <a:spcPct val="150000"/>
              </a:lnSpc>
              <a:spcBef>
                <a:spcPts val="0"/>
              </a:spcBef>
            </a:pPr>
            <a:r>
              <a:rPr lang="es-ES" sz="2000" dirty="0"/>
              <a:t>Por otro lado, se encontró que, al igual que en 2018, el </a:t>
            </a:r>
            <a:r>
              <a:rPr lang="es-ES" sz="2000" b="1" dirty="0">
                <a:solidFill>
                  <a:srgbClr val="F27A80"/>
                </a:solidFill>
              </a:rPr>
              <a:t>55.6% de las contribuciones de los </a:t>
            </a:r>
            <a:r>
              <a:rPr lang="es-ES" sz="2000" b="1" dirty="0" err="1">
                <a:solidFill>
                  <a:srgbClr val="F27A80"/>
                </a:solidFill>
              </a:rPr>
              <a:t>Pp</a:t>
            </a:r>
            <a:r>
              <a:rPr lang="es-ES" sz="2000" b="1" dirty="0">
                <a:solidFill>
                  <a:srgbClr val="F27A80"/>
                </a:solidFill>
              </a:rPr>
              <a:t> a los ODS son directas. </a:t>
            </a:r>
            <a:endParaRPr lang="es-MX" sz="2000" b="1" dirty="0">
              <a:solidFill>
                <a:srgbClr val="F27A80"/>
              </a:solidFill>
            </a:endParaRPr>
          </a:p>
        </p:txBody>
      </p:sp>
      <p:graphicFrame>
        <p:nvGraphicFramePr>
          <p:cNvPr id="6" name="Gráfico 5">
            <a:extLst>
              <a:ext uri="{FF2B5EF4-FFF2-40B4-BE49-F238E27FC236}">
                <a16:creationId xmlns:a16="http://schemas.microsoft.com/office/drawing/2014/main" id="{B061207F-2D3F-4663-8365-F0136B92785C}"/>
              </a:ext>
            </a:extLst>
          </p:cNvPr>
          <p:cNvGraphicFramePr>
            <a:graphicFrameLocks/>
          </p:cNvGraphicFramePr>
          <p:nvPr>
            <p:extLst>
              <p:ext uri="{D42A27DB-BD31-4B8C-83A1-F6EECF244321}">
                <p14:modId xmlns:p14="http://schemas.microsoft.com/office/powerpoint/2010/main" val="471305586"/>
              </p:ext>
            </p:extLst>
          </p:nvPr>
        </p:nvGraphicFramePr>
        <p:xfrm>
          <a:off x="6496594" y="2057400"/>
          <a:ext cx="5147718" cy="3489960"/>
        </p:xfrm>
        <a:graphic>
          <a:graphicData uri="http://schemas.openxmlformats.org/drawingml/2006/chart">
            <c:chart xmlns:c="http://schemas.openxmlformats.org/drawingml/2006/chart" xmlns:r="http://schemas.openxmlformats.org/officeDocument/2006/relationships" r:id="rId2"/>
          </a:graphicData>
        </a:graphic>
      </p:graphicFrame>
      <p:sp>
        <p:nvSpPr>
          <p:cNvPr id="12" name="Marcador de contenido 2">
            <a:extLst>
              <a:ext uri="{FF2B5EF4-FFF2-40B4-BE49-F238E27FC236}">
                <a16:creationId xmlns:a16="http://schemas.microsoft.com/office/drawing/2014/main" id="{B1EF9EFC-D355-4A3E-9003-B6EED2276217}"/>
              </a:ext>
            </a:extLst>
          </p:cNvPr>
          <p:cNvSpPr txBox="1">
            <a:spLocks/>
          </p:cNvSpPr>
          <p:nvPr/>
        </p:nvSpPr>
        <p:spPr>
          <a:xfrm>
            <a:off x="266702" y="424976"/>
            <a:ext cx="11087098" cy="35288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b="0" dirty="0"/>
              <a:t>Nuevas vinculaciones y tipo de contribución</a:t>
            </a:r>
          </a:p>
        </p:txBody>
      </p:sp>
      <p:pic>
        <p:nvPicPr>
          <p:cNvPr id="14" name="Graphic 13">
            <a:extLst>
              <a:ext uri="{FF2B5EF4-FFF2-40B4-BE49-F238E27FC236}">
                <a16:creationId xmlns:a16="http://schemas.microsoft.com/office/drawing/2014/main" id="{6E7FD81D-7F84-4C7B-A332-9FEBCE8D3D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8183" y="5473686"/>
            <a:ext cx="4807132" cy="228064"/>
          </a:xfrm>
          <a:prstGeom prst="rect">
            <a:avLst/>
          </a:prstGeom>
        </p:spPr>
      </p:pic>
      <p:sp>
        <p:nvSpPr>
          <p:cNvPr id="19" name="Marcador de contenido 2">
            <a:extLst>
              <a:ext uri="{FF2B5EF4-FFF2-40B4-BE49-F238E27FC236}">
                <a16:creationId xmlns:a16="http://schemas.microsoft.com/office/drawing/2014/main" id="{EC21317C-4A5C-47A6-8E78-6DA0F5304AA9}"/>
              </a:ext>
            </a:extLst>
          </p:cNvPr>
          <p:cNvSpPr txBox="1">
            <a:spLocks/>
          </p:cNvSpPr>
          <p:nvPr/>
        </p:nvSpPr>
        <p:spPr>
          <a:xfrm>
            <a:off x="6753498" y="1658730"/>
            <a:ext cx="4665617" cy="35288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spc="0" dirty="0">
                <a:solidFill>
                  <a:schemeClr val="tx1"/>
                </a:solidFill>
                <a:latin typeface="+mj-lt"/>
              </a:rPr>
              <a:t>Nuevas vinculaciones con los ODS</a:t>
            </a:r>
          </a:p>
        </p:txBody>
      </p:sp>
      <p:pic>
        <p:nvPicPr>
          <p:cNvPr id="21" name="Graphic 20">
            <a:extLst>
              <a:ext uri="{FF2B5EF4-FFF2-40B4-BE49-F238E27FC236}">
                <a16:creationId xmlns:a16="http://schemas.microsoft.com/office/drawing/2014/main" id="{86B937DF-74DD-4290-A073-000CAD0A35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23726" y="1670995"/>
            <a:ext cx="45719" cy="232016"/>
          </a:xfrm>
          <a:prstGeom prst="rect">
            <a:avLst/>
          </a:prstGeom>
        </p:spPr>
      </p:pic>
      <p:pic>
        <p:nvPicPr>
          <p:cNvPr id="22" name="Graphic 21">
            <a:extLst>
              <a:ext uri="{FF2B5EF4-FFF2-40B4-BE49-F238E27FC236}">
                <a16:creationId xmlns:a16="http://schemas.microsoft.com/office/drawing/2014/main" id="{E1ED5831-399A-412A-92D6-13F6070400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4089" y="1658730"/>
            <a:ext cx="110453" cy="110453"/>
          </a:xfrm>
          <a:prstGeom prst="rect">
            <a:avLst/>
          </a:prstGeom>
        </p:spPr>
      </p:pic>
      <p:pic>
        <p:nvPicPr>
          <p:cNvPr id="23" name="Graphic 22">
            <a:extLst>
              <a:ext uri="{FF2B5EF4-FFF2-40B4-BE49-F238E27FC236}">
                <a16:creationId xmlns:a16="http://schemas.microsoft.com/office/drawing/2014/main" id="{02458FE3-3AE0-48FB-9E05-D36BCA9E69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719" y="3036462"/>
            <a:ext cx="110453" cy="110453"/>
          </a:xfrm>
          <a:prstGeom prst="rect">
            <a:avLst/>
          </a:prstGeom>
        </p:spPr>
      </p:pic>
      <p:pic>
        <p:nvPicPr>
          <p:cNvPr id="24" name="Graphic 23">
            <a:extLst>
              <a:ext uri="{FF2B5EF4-FFF2-40B4-BE49-F238E27FC236}">
                <a16:creationId xmlns:a16="http://schemas.microsoft.com/office/drawing/2014/main" id="{ED74BBCD-EEFF-406F-9AD1-3E3EA833E9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5103" y="4399362"/>
            <a:ext cx="110453" cy="110453"/>
          </a:xfrm>
          <a:prstGeom prst="rect">
            <a:avLst/>
          </a:prstGeom>
        </p:spPr>
      </p:pic>
    </p:spTree>
    <p:extLst>
      <p:ext uri="{BB962C8B-B14F-4D97-AF65-F5344CB8AC3E}">
        <p14:creationId xmlns:p14="http://schemas.microsoft.com/office/powerpoint/2010/main" val="2594054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38409AA-EB92-4653-BD4D-ECE1DFBF62BF}"/>
              </a:ext>
            </a:extLst>
          </p:cNvPr>
          <p:cNvSpPr/>
          <p:nvPr/>
        </p:nvSpPr>
        <p:spPr>
          <a:xfrm>
            <a:off x="586630" y="2339734"/>
            <a:ext cx="10870838" cy="1089266"/>
          </a:xfrm>
          <a:custGeom>
            <a:avLst/>
            <a:gdLst>
              <a:gd name="connsiteX0" fmla="*/ 0 w 7165479"/>
              <a:gd name="connsiteY0" fmla="*/ 260797 h 1043186"/>
              <a:gd name="connsiteX1" fmla="*/ 6643886 w 7165479"/>
              <a:gd name="connsiteY1" fmla="*/ 260797 h 1043186"/>
              <a:gd name="connsiteX2" fmla="*/ 6643886 w 7165479"/>
              <a:gd name="connsiteY2" fmla="*/ 0 h 1043186"/>
              <a:gd name="connsiteX3" fmla="*/ 7165479 w 7165479"/>
              <a:gd name="connsiteY3" fmla="*/ 521593 h 1043186"/>
              <a:gd name="connsiteX4" fmla="*/ 6643886 w 7165479"/>
              <a:gd name="connsiteY4" fmla="*/ 1043186 h 1043186"/>
              <a:gd name="connsiteX5" fmla="*/ 6643886 w 7165479"/>
              <a:gd name="connsiteY5" fmla="*/ 782390 h 1043186"/>
              <a:gd name="connsiteX6" fmla="*/ 0 w 7165479"/>
              <a:gd name="connsiteY6" fmla="*/ 782390 h 1043186"/>
              <a:gd name="connsiteX7" fmla="*/ 0 w 7165479"/>
              <a:gd name="connsiteY7" fmla="*/ 260797 h 104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5479" h="1043186">
                <a:moveTo>
                  <a:pt x="0" y="260797"/>
                </a:moveTo>
                <a:lnTo>
                  <a:pt x="6643886" y="260797"/>
                </a:lnTo>
                <a:lnTo>
                  <a:pt x="6643886" y="0"/>
                </a:lnTo>
                <a:lnTo>
                  <a:pt x="7165479" y="521593"/>
                </a:lnTo>
                <a:lnTo>
                  <a:pt x="6643886" y="1043186"/>
                </a:lnTo>
                <a:lnTo>
                  <a:pt x="6643886" y="782390"/>
                </a:lnTo>
                <a:lnTo>
                  <a:pt x="0" y="782390"/>
                </a:lnTo>
                <a:lnTo>
                  <a:pt x="0" y="260797"/>
                </a:lnTo>
                <a:close/>
              </a:path>
            </a:pathLst>
          </a:custGeom>
          <a:solidFill>
            <a:srgbClr val="FCBF12"/>
          </a:solidFill>
          <a:ln>
            <a:noFill/>
          </a:ln>
        </p:spPr>
        <p:style>
          <a:lnRef idx="2">
            <a:schemeClr val="lt1">
              <a:hueOff val="0"/>
              <a:satOff val="0"/>
              <a:lumOff val="0"/>
              <a:alphaOff val="0"/>
            </a:schemeClr>
          </a:lnRef>
          <a:fillRef idx="1">
            <a:scrgbClr r="0" g="0" b="0"/>
          </a:fillRef>
          <a:effectRef idx="0">
            <a:schemeClr val="accent4">
              <a:shade val="80000"/>
              <a:hueOff val="0"/>
              <a:satOff val="0"/>
              <a:lumOff val="0"/>
              <a:alphaOff val="0"/>
            </a:schemeClr>
          </a:effectRef>
          <a:fontRef idx="minor">
            <a:schemeClr val="lt1"/>
          </a:fontRef>
        </p:style>
        <p:txBody>
          <a:bodyPr spcFirstLastPara="0" vert="horz" wrap="square" lIns="91440" tIns="352237" rIns="514796" bIns="426402" numCol="1" spcCol="1270" anchor="ctr" anchorCtr="0">
            <a:noAutofit/>
          </a:bodyPr>
          <a:lstStyle/>
          <a:p>
            <a:pPr marL="0" lvl="0" indent="0" algn="just" defTabSz="1066800">
              <a:spcBef>
                <a:spcPct val="0"/>
              </a:spcBef>
              <a:buNone/>
            </a:pPr>
            <a:r>
              <a:rPr lang="es-ES" sz="2400" kern="1200" spc="-150" dirty="0">
                <a:latin typeface="+mj-lt"/>
              </a:rPr>
              <a:t>Datos duros</a:t>
            </a:r>
            <a:endParaRPr lang="es-MX" sz="2400" kern="1200" spc="-150" dirty="0">
              <a:latin typeface="+mj-lt"/>
            </a:endParaRPr>
          </a:p>
        </p:txBody>
      </p:sp>
      <p:sp>
        <p:nvSpPr>
          <p:cNvPr id="18" name="Freeform: Shape 17">
            <a:extLst>
              <a:ext uri="{FF2B5EF4-FFF2-40B4-BE49-F238E27FC236}">
                <a16:creationId xmlns:a16="http://schemas.microsoft.com/office/drawing/2014/main" id="{733A50D1-46F7-4B7D-AD70-6661A80D0C6A}"/>
              </a:ext>
            </a:extLst>
          </p:cNvPr>
          <p:cNvSpPr/>
          <p:nvPr/>
        </p:nvSpPr>
        <p:spPr>
          <a:xfrm>
            <a:off x="586630" y="3120844"/>
            <a:ext cx="1957140" cy="3109707"/>
          </a:xfrm>
          <a:custGeom>
            <a:avLst/>
            <a:gdLst>
              <a:gd name="connsiteX0" fmla="*/ 0 w 1651643"/>
              <a:gd name="connsiteY0" fmla="*/ 0 h 1929580"/>
              <a:gd name="connsiteX1" fmla="*/ 1651643 w 1651643"/>
              <a:gd name="connsiteY1" fmla="*/ 0 h 1929580"/>
              <a:gd name="connsiteX2" fmla="*/ 1651643 w 1651643"/>
              <a:gd name="connsiteY2" fmla="*/ 1929580 h 1929580"/>
              <a:gd name="connsiteX3" fmla="*/ 0 w 1651643"/>
              <a:gd name="connsiteY3" fmla="*/ 1929580 h 1929580"/>
              <a:gd name="connsiteX4" fmla="*/ 0 w 1651643"/>
              <a:gd name="connsiteY4" fmla="*/ 0 h 1929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643" h="1929580">
                <a:moveTo>
                  <a:pt x="0" y="0"/>
                </a:moveTo>
                <a:lnTo>
                  <a:pt x="1651643" y="0"/>
                </a:lnTo>
                <a:lnTo>
                  <a:pt x="1651643" y="1929580"/>
                </a:lnTo>
                <a:lnTo>
                  <a:pt x="0" y="1929580"/>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150000"/>
              </a:lnSpc>
              <a:spcBef>
                <a:spcPct val="0"/>
              </a:spcBef>
              <a:buNone/>
            </a:pPr>
            <a:r>
              <a:rPr lang="es-ES" sz="1600" kern="1200" dirty="0">
                <a:latin typeface="+mj-lt"/>
              </a:rPr>
              <a:t>Uso de datos agrupados en 12 sistemas temáticos con parametrización de interrelaciones.</a:t>
            </a:r>
            <a:endParaRPr lang="es-MX" sz="1600" kern="1200" dirty="0">
              <a:latin typeface="+mj-lt"/>
            </a:endParaRPr>
          </a:p>
        </p:txBody>
      </p:sp>
      <p:sp>
        <p:nvSpPr>
          <p:cNvPr id="19" name="Freeform: Shape 18">
            <a:extLst>
              <a:ext uri="{FF2B5EF4-FFF2-40B4-BE49-F238E27FC236}">
                <a16:creationId xmlns:a16="http://schemas.microsoft.com/office/drawing/2014/main" id="{82CDCB41-C570-4EB4-8EA1-D9A28F5C7721}"/>
              </a:ext>
            </a:extLst>
          </p:cNvPr>
          <p:cNvSpPr/>
          <p:nvPr/>
        </p:nvSpPr>
        <p:spPr>
          <a:xfrm>
            <a:off x="2527869" y="2886322"/>
            <a:ext cx="8929598" cy="1023242"/>
          </a:xfrm>
          <a:custGeom>
            <a:avLst/>
            <a:gdLst>
              <a:gd name="connsiteX0" fmla="*/ 0 w 5513836"/>
              <a:gd name="connsiteY0" fmla="*/ 260797 h 1043186"/>
              <a:gd name="connsiteX1" fmla="*/ 4992243 w 5513836"/>
              <a:gd name="connsiteY1" fmla="*/ 260797 h 1043186"/>
              <a:gd name="connsiteX2" fmla="*/ 4992243 w 5513836"/>
              <a:gd name="connsiteY2" fmla="*/ 0 h 1043186"/>
              <a:gd name="connsiteX3" fmla="*/ 5513836 w 5513836"/>
              <a:gd name="connsiteY3" fmla="*/ 521593 h 1043186"/>
              <a:gd name="connsiteX4" fmla="*/ 4992243 w 5513836"/>
              <a:gd name="connsiteY4" fmla="*/ 1043186 h 1043186"/>
              <a:gd name="connsiteX5" fmla="*/ 4992243 w 5513836"/>
              <a:gd name="connsiteY5" fmla="*/ 782390 h 1043186"/>
              <a:gd name="connsiteX6" fmla="*/ 0 w 5513836"/>
              <a:gd name="connsiteY6" fmla="*/ 782390 h 1043186"/>
              <a:gd name="connsiteX7" fmla="*/ 0 w 5513836"/>
              <a:gd name="connsiteY7" fmla="*/ 260797 h 104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836" h="1043186">
                <a:moveTo>
                  <a:pt x="0" y="260797"/>
                </a:moveTo>
                <a:lnTo>
                  <a:pt x="4992243" y="260797"/>
                </a:lnTo>
                <a:lnTo>
                  <a:pt x="4992243" y="0"/>
                </a:lnTo>
                <a:lnTo>
                  <a:pt x="5513836" y="521593"/>
                </a:lnTo>
                <a:lnTo>
                  <a:pt x="4992243" y="1043186"/>
                </a:lnTo>
                <a:lnTo>
                  <a:pt x="4992243" y="782390"/>
                </a:lnTo>
                <a:lnTo>
                  <a:pt x="0" y="782390"/>
                </a:lnTo>
                <a:lnTo>
                  <a:pt x="0" y="260797"/>
                </a:lnTo>
                <a:close/>
              </a:path>
            </a:pathLst>
          </a:custGeom>
          <a:solidFill>
            <a:srgbClr val="FCBF12"/>
          </a:solidFill>
        </p:spPr>
        <p:style>
          <a:lnRef idx="2">
            <a:schemeClr val="lt1">
              <a:hueOff val="0"/>
              <a:satOff val="0"/>
              <a:lumOff val="0"/>
              <a:alphaOff val="0"/>
            </a:schemeClr>
          </a:lnRef>
          <a:fillRef idx="1">
            <a:scrgbClr r="0" g="0" b="0"/>
          </a:fillRef>
          <a:effectRef idx="0">
            <a:schemeClr val="accent4">
              <a:shade val="80000"/>
              <a:hueOff val="-171094"/>
              <a:satOff val="0"/>
              <a:lumOff val="11292"/>
              <a:alphaOff val="0"/>
            </a:schemeClr>
          </a:effectRef>
          <a:fontRef idx="minor">
            <a:schemeClr val="lt1"/>
          </a:fontRef>
        </p:style>
        <p:txBody>
          <a:bodyPr spcFirstLastPara="0" vert="horz" wrap="square" lIns="91440" tIns="352237" rIns="514796" bIns="426402" numCol="1" spcCol="1270" anchor="ctr" anchorCtr="0">
            <a:noAutofit/>
          </a:bodyPr>
          <a:lstStyle/>
          <a:p>
            <a:pPr marL="0" lvl="0" indent="0" algn="just" defTabSz="1066800">
              <a:spcBef>
                <a:spcPct val="0"/>
              </a:spcBef>
              <a:buNone/>
            </a:pPr>
            <a:r>
              <a:rPr lang="es-ES" sz="2400" kern="1200" spc="-150" dirty="0">
                <a:latin typeface="+mj-lt"/>
              </a:rPr>
              <a:t>Trayectoria vigente</a:t>
            </a:r>
            <a:endParaRPr lang="es-MX" sz="2400" kern="1200" spc="-150" dirty="0">
              <a:latin typeface="+mj-lt"/>
            </a:endParaRPr>
          </a:p>
        </p:txBody>
      </p:sp>
      <p:sp>
        <p:nvSpPr>
          <p:cNvPr id="20" name="Freeform: Shape 19">
            <a:extLst>
              <a:ext uri="{FF2B5EF4-FFF2-40B4-BE49-F238E27FC236}">
                <a16:creationId xmlns:a16="http://schemas.microsoft.com/office/drawing/2014/main" id="{7168618F-B59E-4CF3-81EB-52A642EB3B81}"/>
              </a:ext>
            </a:extLst>
          </p:cNvPr>
          <p:cNvSpPr/>
          <p:nvPr/>
        </p:nvSpPr>
        <p:spPr>
          <a:xfrm>
            <a:off x="2543770" y="3599455"/>
            <a:ext cx="2576869" cy="2631096"/>
          </a:xfrm>
          <a:custGeom>
            <a:avLst/>
            <a:gdLst>
              <a:gd name="connsiteX0" fmla="*/ 0 w 1651643"/>
              <a:gd name="connsiteY0" fmla="*/ 0 h 1880397"/>
              <a:gd name="connsiteX1" fmla="*/ 1651643 w 1651643"/>
              <a:gd name="connsiteY1" fmla="*/ 0 h 1880397"/>
              <a:gd name="connsiteX2" fmla="*/ 1651643 w 1651643"/>
              <a:gd name="connsiteY2" fmla="*/ 1880397 h 1880397"/>
              <a:gd name="connsiteX3" fmla="*/ 0 w 1651643"/>
              <a:gd name="connsiteY3" fmla="*/ 1880397 h 1880397"/>
              <a:gd name="connsiteX4" fmla="*/ 0 w 1651643"/>
              <a:gd name="connsiteY4" fmla="*/ 0 h 188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643" h="1880397">
                <a:moveTo>
                  <a:pt x="0" y="0"/>
                </a:moveTo>
                <a:lnTo>
                  <a:pt x="1651643" y="0"/>
                </a:lnTo>
                <a:lnTo>
                  <a:pt x="1651643" y="1880397"/>
                </a:lnTo>
                <a:lnTo>
                  <a:pt x="0" y="1880397"/>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150000"/>
              </a:lnSpc>
              <a:spcBef>
                <a:spcPct val="0"/>
              </a:spcBef>
              <a:buNone/>
            </a:pPr>
            <a:r>
              <a:rPr lang="es-ES" sz="1600" kern="1200" dirty="0">
                <a:latin typeface="+mj-lt"/>
              </a:rPr>
              <a:t>Proyecciones siguiendo tendencia actual de desarrollo a 2030 y 2050.</a:t>
            </a:r>
            <a:endParaRPr lang="es-MX" sz="1600" kern="1200" dirty="0">
              <a:latin typeface="+mj-lt"/>
            </a:endParaRPr>
          </a:p>
        </p:txBody>
      </p:sp>
      <p:sp>
        <p:nvSpPr>
          <p:cNvPr id="21" name="Freeform: Shape 20">
            <a:extLst>
              <a:ext uri="{FF2B5EF4-FFF2-40B4-BE49-F238E27FC236}">
                <a16:creationId xmlns:a16="http://schemas.microsoft.com/office/drawing/2014/main" id="{389B93B1-4CA8-4853-A163-B70214FF909C}"/>
              </a:ext>
            </a:extLst>
          </p:cNvPr>
          <p:cNvSpPr/>
          <p:nvPr/>
        </p:nvSpPr>
        <p:spPr>
          <a:xfrm>
            <a:off x="5104737" y="3359067"/>
            <a:ext cx="6352730" cy="1089266"/>
          </a:xfrm>
          <a:custGeom>
            <a:avLst/>
            <a:gdLst>
              <a:gd name="connsiteX0" fmla="*/ 0 w 3862193"/>
              <a:gd name="connsiteY0" fmla="*/ 260797 h 1043186"/>
              <a:gd name="connsiteX1" fmla="*/ 3340600 w 3862193"/>
              <a:gd name="connsiteY1" fmla="*/ 260797 h 1043186"/>
              <a:gd name="connsiteX2" fmla="*/ 3340600 w 3862193"/>
              <a:gd name="connsiteY2" fmla="*/ 0 h 1043186"/>
              <a:gd name="connsiteX3" fmla="*/ 3862193 w 3862193"/>
              <a:gd name="connsiteY3" fmla="*/ 521593 h 1043186"/>
              <a:gd name="connsiteX4" fmla="*/ 3340600 w 3862193"/>
              <a:gd name="connsiteY4" fmla="*/ 1043186 h 1043186"/>
              <a:gd name="connsiteX5" fmla="*/ 3340600 w 3862193"/>
              <a:gd name="connsiteY5" fmla="*/ 782390 h 1043186"/>
              <a:gd name="connsiteX6" fmla="*/ 0 w 3862193"/>
              <a:gd name="connsiteY6" fmla="*/ 782390 h 1043186"/>
              <a:gd name="connsiteX7" fmla="*/ 0 w 3862193"/>
              <a:gd name="connsiteY7" fmla="*/ 260797 h 104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2193" h="1043186">
                <a:moveTo>
                  <a:pt x="0" y="260797"/>
                </a:moveTo>
                <a:lnTo>
                  <a:pt x="3340600" y="260797"/>
                </a:lnTo>
                <a:lnTo>
                  <a:pt x="3340600" y="0"/>
                </a:lnTo>
                <a:lnTo>
                  <a:pt x="3862193" y="521593"/>
                </a:lnTo>
                <a:lnTo>
                  <a:pt x="3340600" y="1043186"/>
                </a:lnTo>
                <a:lnTo>
                  <a:pt x="3340600" y="782390"/>
                </a:lnTo>
                <a:lnTo>
                  <a:pt x="0" y="782390"/>
                </a:lnTo>
                <a:lnTo>
                  <a:pt x="0" y="260797"/>
                </a:lnTo>
                <a:close/>
              </a:path>
            </a:pathLst>
          </a:custGeom>
          <a:solidFill>
            <a:srgbClr val="FCBF12"/>
          </a:solidFill>
          <a:ln w="12700"/>
        </p:spPr>
        <p:style>
          <a:lnRef idx="2">
            <a:schemeClr val="lt1">
              <a:hueOff val="0"/>
              <a:satOff val="0"/>
              <a:lumOff val="0"/>
              <a:alphaOff val="0"/>
            </a:schemeClr>
          </a:lnRef>
          <a:fillRef idx="1">
            <a:scrgbClr r="0" g="0" b="0"/>
          </a:fillRef>
          <a:effectRef idx="0">
            <a:schemeClr val="accent4">
              <a:shade val="80000"/>
              <a:hueOff val="-342189"/>
              <a:satOff val="0"/>
              <a:lumOff val="22583"/>
              <a:alphaOff val="0"/>
            </a:schemeClr>
          </a:effectRef>
          <a:fontRef idx="minor">
            <a:schemeClr val="lt1"/>
          </a:fontRef>
        </p:style>
        <p:txBody>
          <a:bodyPr spcFirstLastPara="0" vert="horz" wrap="square" lIns="91440" tIns="352237" rIns="514796" bIns="426402" numCol="1" spcCol="1270" anchor="ctr" anchorCtr="0">
            <a:noAutofit/>
          </a:bodyPr>
          <a:lstStyle/>
          <a:p>
            <a:pPr marL="0" lvl="0" indent="0" algn="just" defTabSz="1066800">
              <a:spcBef>
                <a:spcPct val="0"/>
              </a:spcBef>
              <a:buNone/>
            </a:pPr>
            <a:r>
              <a:rPr lang="es-ES" sz="2400" kern="1200" spc="-150" dirty="0">
                <a:latin typeface="+mj-lt"/>
              </a:rPr>
              <a:t>Escenarios hipotéticos</a:t>
            </a:r>
            <a:endParaRPr lang="es-MX" sz="2400" kern="1200" spc="-150" dirty="0">
              <a:latin typeface="+mj-lt"/>
            </a:endParaRPr>
          </a:p>
        </p:txBody>
      </p:sp>
      <p:sp>
        <p:nvSpPr>
          <p:cNvPr id="22" name="Freeform: Shape 21">
            <a:extLst>
              <a:ext uri="{FF2B5EF4-FFF2-40B4-BE49-F238E27FC236}">
                <a16:creationId xmlns:a16="http://schemas.microsoft.com/office/drawing/2014/main" id="{B154412B-5D19-4278-9BA9-21E58B637ADB}"/>
              </a:ext>
            </a:extLst>
          </p:cNvPr>
          <p:cNvSpPr/>
          <p:nvPr/>
        </p:nvSpPr>
        <p:spPr>
          <a:xfrm>
            <a:off x="5120639" y="4121048"/>
            <a:ext cx="2491410" cy="2116560"/>
          </a:xfrm>
          <a:custGeom>
            <a:avLst/>
            <a:gdLst>
              <a:gd name="connsiteX0" fmla="*/ 0 w 1651643"/>
              <a:gd name="connsiteY0" fmla="*/ 0 h 1892970"/>
              <a:gd name="connsiteX1" fmla="*/ 1651643 w 1651643"/>
              <a:gd name="connsiteY1" fmla="*/ 0 h 1892970"/>
              <a:gd name="connsiteX2" fmla="*/ 1651643 w 1651643"/>
              <a:gd name="connsiteY2" fmla="*/ 1892970 h 1892970"/>
              <a:gd name="connsiteX3" fmla="*/ 0 w 1651643"/>
              <a:gd name="connsiteY3" fmla="*/ 1892970 h 1892970"/>
              <a:gd name="connsiteX4" fmla="*/ 0 w 1651643"/>
              <a:gd name="connsiteY4" fmla="*/ 0 h 1892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643" h="1892970">
                <a:moveTo>
                  <a:pt x="0" y="0"/>
                </a:moveTo>
                <a:lnTo>
                  <a:pt x="1651643" y="0"/>
                </a:lnTo>
                <a:lnTo>
                  <a:pt x="1651643" y="1892970"/>
                </a:lnTo>
                <a:lnTo>
                  <a:pt x="0" y="1892970"/>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150000"/>
              </a:lnSpc>
              <a:spcBef>
                <a:spcPct val="0"/>
              </a:spcBef>
              <a:buNone/>
            </a:pPr>
            <a:r>
              <a:rPr lang="es-ES" sz="1600" kern="1200" dirty="0">
                <a:latin typeface="+mj-lt"/>
              </a:rPr>
              <a:t>Proyecciones a partir de la definición de intervenciones específicas</a:t>
            </a:r>
          </a:p>
        </p:txBody>
      </p:sp>
      <p:sp>
        <p:nvSpPr>
          <p:cNvPr id="23" name="Freeform: Shape 22">
            <a:extLst>
              <a:ext uri="{FF2B5EF4-FFF2-40B4-BE49-F238E27FC236}">
                <a16:creationId xmlns:a16="http://schemas.microsoft.com/office/drawing/2014/main" id="{62792CB0-D992-4642-BCF1-E83838028396}"/>
              </a:ext>
            </a:extLst>
          </p:cNvPr>
          <p:cNvSpPr/>
          <p:nvPr/>
        </p:nvSpPr>
        <p:spPr>
          <a:xfrm>
            <a:off x="7596145" y="3866277"/>
            <a:ext cx="3861322" cy="1089266"/>
          </a:xfrm>
          <a:custGeom>
            <a:avLst/>
            <a:gdLst>
              <a:gd name="connsiteX0" fmla="*/ 0 w 2210550"/>
              <a:gd name="connsiteY0" fmla="*/ 260797 h 1043186"/>
              <a:gd name="connsiteX1" fmla="*/ 1688957 w 2210550"/>
              <a:gd name="connsiteY1" fmla="*/ 260797 h 1043186"/>
              <a:gd name="connsiteX2" fmla="*/ 1688957 w 2210550"/>
              <a:gd name="connsiteY2" fmla="*/ 0 h 1043186"/>
              <a:gd name="connsiteX3" fmla="*/ 2210550 w 2210550"/>
              <a:gd name="connsiteY3" fmla="*/ 521593 h 1043186"/>
              <a:gd name="connsiteX4" fmla="*/ 1688957 w 2210550"/>
              <a:gd name="connsiteY4" fmla="*/ 1043186 h 1043186"/>
              <a:gd name="connsiteX5" fmla="*/ 1688957 w 2210550"/>
              <a:gd name="connsiteY5" fmla="*/ 782390 h 1043186"/>
              <a:gd name="connsiteX6" fmla="*/ 0 w 2210550"/>
              <a:gd name="connsiteY6" fmla="*/ 782390 h 1043186"/>
              <a:gd name="connsiteX7" fmla="*/ 0 w 2210550"/>
              <a:gd name="connsiteY7" fmla="*/ 260797 h 104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0550" h="1043186">
                <a:moveTo>
                  <a:pt x="0" y="260797"/>
                </a:moveTo>
                <a:lnTo>
                  <a:pt x="1688957" y="260797"/>
                </a:lnTo>
                <a:lnTo>
                  <a:pt x="1688957" y="0"/>
                </a:lnTo>
                <a:lnTo>
                  <a:pt x="2210550" y="521593"/>
                </a:lnTo>
                <a:lnTo>
                  <a:pt x="1688957" y="1043186"/>
                </a:lnTo>
                <a:lnTo>
                  <a:pt x="1688957" y="782390"/>
                </a:lnTo>
                <a:lnTo>
                  <a:pt x="0" y="782390"/>
                </a:lnTo>
                <a:lnTo>
                  <a:pt x="0" y="260797"/>
                </a:lnTo>
                <a:close/>
              </a:path>
            </a:pathLst>
          </a:custGeom>
          <a:solidFill>
            <a:srgbClr val="FFC000"/>
          </a:solidFill>
        </p:spPr>
        <p:style>
          <a:lnRef idx="2">
            <a:schemeClr val="lt1">
              <a:hueOff val="0"/>
              <a:satOff val="0"/>
              <a:lumOff val="0"/>
              <a:alphaOff val="0"/>
            </a:schemeClr>
          </a:lnRef>
          <a:fillRef idx="1">
            <a:scrgbClr r="0" g="0" b="0"/>
          </a:fillRef>
          <a:effectRef idx="0">
            <a:schemeClr val="accent4">
              <a:shade val="80000"/>
              <a:hueOff val="-513283"/>
              <a:satOff val="0"/>
              <a:lumOff val="33875"/>
              <a:alphaOff val="0"/>
            </a:schemeClr>
          </a:effectRef>
          <a:fontRef idx="minor">
            <a:schemeClr val="lt1"/>
          </a:fontRef>
        </p:style>
        <p:txBody>
          <a:bodyPr spcFirstLastPara="0" vert="horz" wrap="square" lIns="91440" tIns="352237" rIns="514796" bIns="426402" numCol="1" spcCol="1270" anchor="ctr" anchorCtr="0">
            <a:noAutofit/>
          </a:bodyPr>
          <a:lstStyle/>
          <a:p>
            <a:pPr marL="0" lvl="0" indent="0" algn="just" defTabSz="1066800">
              <a:spcBef>
                <a:spcPct val="0"/>
              </a:spcBef>
              <a:buNone/>
            </a:pPr>
            <a:r>
              <a:rPr lang="es-ES" sz="2400" kern="1200" spc="-150" dirty="0">
                <a:latin typeface="+mj-lt"/>
              </a:rPr>
              <a:t>Resultados</a:t>
            </a:r>
            <a:endParaRPr lang="es-MX" sz="2400" kern="1200" spc="-150" dirty="0">
              <a:latin typeface="+mj-lt"/>
            </a:endParaRPr>
          </a:p>
        </p:txBody>
      </p:sp>
      <p:sp>
        <p:nvSpPr>
          <p:cNvPr id="24" name="Freeform: Shape 23">
            <a:extLst>
              <a:ext uri="{FF2B5EF4-FFF2-40B4-BE49-F238E27FC236}">
                <a16:creationId xmlns:a16="http://schemas.microsoft.com/office/drawing/2014/main" id="{07C25BD7-DED2-4419-8D5E-502FA9E1129F}"/>
              </a:ext>
            </a:extLst>
          </p:cNvPr>
          <p:cNvSpPr/>
          <p:nvPr/>
        </p:nvSpPr>
        <p:spPr>
          <a:xfrm>
            <a:off x="7612048" y="4657024"/>
            <a:ext cx="2931380" cy="1580584"/>
          </a:xfrm>
          <a:custGeom>
            <a:avLst/>
            <a:gdLst>
              <a:gd name="connsiteX0" fmla="*/ 0 w 1666690"/>
              <a:gd name="connsiteY0" fmla="*/ 0 h 2259522"/>
              <a:gd name="connsiteX1" fmla="*/ 1666690 w 1666690"/>
              <a:gd name="connsiteY1" fmla="*/ 0 h 2259522"/>
              <a:gd name="connsiteX2" fmla="*/ 1666690 w 1666690"/>
              <a:gd name="connsiteY2" fmla="*/ 2259522 h 2259522"/>
              <a:gd name="connsiteX3" fmla="*/ 0 w 1666690"/>
              <a:gd name="connsiteY3" fmla="*/ 2259522 h 2259522"/>
              <a:gd name="connsiteX4" fmla="*/ 0 w 1666690"/>
              <a:gd name="connsiteY4" fmla="*/ 0 h 2259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690" h="2259522">
                <a:moveTo>
                  <a:pt x="0" y="0"/>
                </a:moveTo>
                <a:lnTo>
                  <a:pt x="1666690" y="0"/>
                </a:lnTo>
                <a:lnTo>
                  <a:pt x="1666690" y="2259522"/>
                </a:lnTo>
                <a:lnTo>
                  <a:pt x="0" y="2259522"/>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0" lvl="0" indent="0" algn="ctr" defTabSz="711200">
              <a:lnSpc>
                <a:spcPct val="130000"/>
              </a:lnSpc>
              <a:spcBef>
                <a:spcPct val="0"/>
              </a:spcBef>
              <a:buNone/>
            </a:pPr>
            <a:r>
              <a:rPr lang="es-MX" sz="1600" kern="1200" dirty="0">
                <a:latin typeface="+mj-lt"/>
              </a:rPr>
              <a:t>Comparaciones entre escenarios: ¿Cuál tiene mayor </a:t>
            </a:r>
            <a:r>
              <a:rPr lang="es-ES" sz="1600" kern="1200" dirty="0">
                <a:latin typeface="+mj-lt"/>
              </a:rPr>
              <a:t>capacidad de acelerar el progreso de México hacia la consecución de los ODS?</a:t>
            </a:r>
            <a:endParaRPr lang="es-MX" sz="1500" kern="1200" dirty="0"/>
          </a:p>
        </p:txBody>
      </p:sp>
      <p:sp>
        <p:nvSpPr>
          <p:cNvPr id="9" name="CuadroTexto 4">
            <a:extLst>
              <a:ext uri="{FF2B5EF4-FFF2-40B4-BE49-F238E27FC236}">
                <a16:creationId xmlns:a16="http://schemas.microsoft.com/office/drawing/2014/main" id="{95F2CE1D-48F3-4D44-99B7-EF3E42899E82}"/>
              </a:ext>
            </a:extLst>
          </p:cNvPr>
          <p:cNvSpPr txBox="1"/>
          <p:nvPr/>
        </p:nvSpPr>
        <p:spPr>
          <a:xfrm>
            <a:off x="1384719" y="276580"/>
            <a:ext cx="64849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i="0" u="none" strike="noStrike" kern="1200" cap="none" spc="0" normalizeH="0" baseline="0" noProof="0" dirty="0">
                <a:ln>
                  <a:noFill/>
                </a:ln>
                <a:effectLst/>
                <a:uLnTx/>
                <a:uFillTx/>
                <a:latin typeface="+mj-lt"/>
                <a:ea typeface="+mn-ea"/>
                <a:cs typeface="+mn-cs"/>
              </a:rPr>
              <a:t>International </a:t>
            </a:r>
            <a:r>
              <a:rPr kumimoji="0" lang="es-MX" sz="4000" i="0" u="none" strike="noStrike" kern="1200" cap="none" spc="0" normalizeH="0" baseline="0" noProof="0" dirty="0" err="1">
                <a:ln>
                  <a:noFill/>
                </a:ln>
                <a:effectLst/>
                <a:uLnTx/>
                <a:uFillTx/>
                <a:latin typeface="+mj-lt"/>
                <a:ea typeface="+mn-ea"/>
                <a:cs typeface="+mn-cs"/>
              </a:rPr>
              <a:t>Futures</a:t>
            </a:r>
            <a:endParaRPr kumimoji="0" lang="es-MX" sz="4000" i="0" u="none" strike="noStrike" kern="1200" cap="none" spc="0" normalizeH="0" baseline="0" noProof="0" dirty="0">
              <a:ln>
                <a:noFill/>
              </a:ln>
              <a:effectLst/>
              <a:uLnTx/>
              <a:uFillTx/>
              <a:latin typeface="+mj-lt"/>
              <a:ea typeface="+mn-ea"/>
              <a:cs typeface="+mn-cs"/>
            </a:endParaRPr>
          </a:p>
        </p:txBody>
      </p:sp>
      <p:pic>
        <p:nvPicPr>
          <p:cNvPr id="13" name="Graphic 12">
            <a:extLst>
              <a:ext uri="{FF2B5EF4-FFF2-40B4-BE49-F238E27FC236}">
                <a16:creationId xmlns:a16="http://schemas.microsoft.com/office/drawing/2014/main" id="{099CE94B-C73A-407D-8883-CBCC26A105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7796" y="264358"/>
            <a:ext cx="714233" cy="714233"/>
          </a:xfrm>
          <a:prstGeom prst="rect">
            <a:avLst/>
          </a:prstGeom>
        </p:spPr>
      </p:pic>
      <p:pic>
        <p:nvPicPr>
          <p:cNvPr id="14" name="Graphic 13">
            <a:extLst>
              <a:ext uri="{FF2B5EF4-FFF2-40B4-BE49-F238E27FC236}">
                <a16:creationId xmlns:a16="http://schemas.microsoft.com/office/drawing/2014/main" id="{DA03305B-C966-4D58-96EB-B337E74F2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029" y="909281"/>
            <a:ext cx="4925303" cy="69310"/>
          </a:xfrm>
          <a:prstGeom prst="rect">
            <a:avLst/>
          </a:prstGeom>
        </p:spPr>
      </p:pic>
      <p:sp>
        <p:nvSpPr>
          <p:cNvPr id="15" name="Marcador de contenido 2">
            <a:extLst>
              <a:ext uri="{FF2B5EF4-FFF2-40B4-BE49-F238E27FC236}">
                <a16:creationId xmlns:a16="http://schemas.microsoft.com/office/drawing/2014/main" id="{9065C2CC-52D4-40AD-A4D1-8D47D0156C46}"/>
              </a:ext>
            </a:extLst>
          </p:cNvPr>
          <p:cNvSpPr txBox="1">
            <a:spLocks/>
          </p:cNvSpPr>
          <p:nvPr/>
        </p:nvSpPr>
        <p:spPr>
          <a:xfrm>
            <a:off x="266702" y="1160890"/>
            <a:ext cx="11692060" cy="6356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800" b="0" dirty="0"/>
              <a:t>Iniciativa conjunta del Centro Pardee de la Universidad de Denver y del PNUD México, con la colaboración del Laboratorio Nacional de Políticas Públicas del CIDE. </a:t>
            </a:r>
          </a:p>
        </p:txBody>
      </p:sp>
      <p:sp>
        <p:nvSpPr>
          <p:cNvPr id="25" name="TextBox 24">
            <a:extLst>
              <a:ext uri="{FF2B5EF4-FFF2-40B4-BE49-F238E27FC236}">
                <a16:creationId xmlns:a16="http://schemas.microsoft.com/office/drawing/2014/main" id="{A1A41787-8860-4E20-9E40-FC11880B3CA0}"/>
              </a:ext>
            </a:extLst>
          </p:cNvPr>
          <p:cNvSpPr txBox="1"/>
          <p:nvPr/>
        </p:nvSpPr>
        <p:spPr>
          <a:xfrm>
            <a:off x="537045" y="2089336"/>
            <a:ext cx="1407116" cy="369332"/>
          </a:xfrm>
          <a:prstGeom prst="rect">
            <a:avLst/>
          </a:prstGeom>
          <a:noFill/>
        </p:spPr>
        <p:txBody>
          <a:bodyPr wrap="none" rtlCol="0">
            <a:spAutoFit/>
          </a:bodyPr>
          <a:lstStyle/>
          <a:p>
            <a:r>
              <a:rPr lang="es-ES" b="1" dirty="0">
                <a:solidFill>
                  <a:srgbClr val="0468B0"/>
                </a:solidFill>
              </a:rPr>
              <a:t>Metodología</a:t>
            </a:r>
          </a:p>
        </p:txBody>
      </p:sp>
    </p:spTree>
    <p:extLst>
      <p:ext uri="{BB962C8B-B14F-4D97-AF65-F5344CB8AC3E}">
        <p14:creationId xmlns:p14="http://schemas.microsoft.com/office/powerpoint/2010/main" val="4002932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AC1D04C3-B5FD-4079-892D-BE50856CBAF3}"/>
              </a:ext>
            </a:extLst>
          </p:cNvPr>
          <p:cNvSpPr>
            <a:spLocks noGrp="1"/>
          </p:cNvSpPr>
          <p:nvPr>
            <p:ph idx="13"/>
          </p:nvPr>
        </p:nvSpPr>
        <p:spPr>
          <a:xfrm>
            <a:off x="266702" y="4898004"/>
            <a:ext cx="11628449" cy="1240943"/>
          </a:xfrm>
        </p:spPr>
        <p:txBody>
          <a:bodyPr>
            <a:normAutofit fontScale="92500"/>
          </a:bodyPr>
          <a:lstStyle/>
          <a:p>
            <a:r>
              <a:rPr lang="es-ES" sz="1850" dirty="0"/>
              <a:t>Escenarios hipotéticos con base en: </a:t>
            </a:r>
          </a:p>
          <a:p>
            <a:endParaRPr lang="es-ES" sz="100" dirty="0"/>
          </a:p>
          <a:p>
            <a:pPr marL="914400" lvl="1" indent="-457200">
              <a:lnSpc>
                <a:spcPct val="130000"/>
              </a:lnSpc>
              <a:spcBef>
                <a:spcPts val="0"/>
              </a:spcBef>
              <a:buFont typeface="+mj-lt"/>
              <a:buAutoNum type="alphaLcPeriod"/>
            </a:pPr>
            <a:r>
              <a:rPr lang="es-ES" sz="1700" b="1" dirty="0"/>
              <a:t>Proyecto de Nación 2018-2024 </a:t>
            </a:r>
            <a:r>
              <a:rPr lang="es-ES" sz="1700" dirty="0"/>
              <a:t>+ consultas con representantes de dependencias de gobierno e instituciones de investigación.</a:t>
            </a:r>
          </a:p>
          <a:p>
            <a:pPr marL="914400" lvl="1" indent="-457200">
              <a:buFont typeface="+mj-lt"/>
              <a:buAutoNum type="alphaLcPeriod"/>
            </a:pPr>
            <a:r>
              <a:rPr lang="es-ES" sz="1700" dirty="0"/>
              <a:t>Datos de países con perfil similar o de la región.</a:t>
            </a:r>
          </a:p>
          <a:p>
            <a:endParaRPr lang="es-MX" dirty="0"/>
          </a:p>
        </p:txBody>
      </p:sp>
      <p:graphicFrame>
        <p:nvGraphicFramePr>
          <p:cNvPr id="5" name="Diagrama 4">
            <a:extLst>
              <a:ext uri="{FF2B5EF4-FFF2-40B4-BE49-F238E27FC236}">
                <a16:creationId xmlns:a16="http://schemas.microsoft.com/office/drawing/2014/main" id="{338C5F6E-5080-47A1-A3EE-FAC94F769AE2}"/>
              </a:ext>
            </a:extLst>
          </p:cNvPr>
          <p:cNvGraphicFramePr/>
          <p:nvPr>
            <p:extLst>
              <p:ext uri="{D42A27DB-BD31-4B8C-83A1-F6EECF244321}">
                <p14:modId xmlns:p14="http://schemas.microsoft.com/office/powerpoint/2010/main" val="1521435887"/>
              </p:ext>
            </p:extLst>
          </p:nvPr>
        </p:nvGraphicFramePr>
        <p:xfrm>
          <a:off x="609331" y="1488516"/>
          <a:ext cx="10401840" cy="2908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arcador de contenido 2">
            <a:extLst>
              <a:ext uri="{FF2B5EF4-FFF2-40B4-BE49-F238E27FC236}">
                <a16:creationId xmlns:a16="http://schemas.microsoft.com/office/drawing/2014/main" id="{4A1F3B95-5B1D-4434-8203-65EB4B1DF8D6}"/>
              </a:ext>
            </a:extLst>
          </p:cNvPr>
          <p:cNvSpPr txBox="1">
            <a:spLocks/>
          </p:cNvSpPr>
          <p:nvPr/>
        </p:nvSpPr>
        <p:spPr>
          <a:xfrm>
            <a:off x="266702" y="424975"/>
            <a:ext cx="11087098" cy="727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spc="3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b="0" dirty="0"/>
              <a:t>Se comparan resultados de 5 escenarios </a:t>
            </a:r>
            <a:r>
              <a:rPr lang="es-MX" sz="2000" b="0" dirty="0">
                <a:latin typeface="+mj-lt"/>
              </a:rPr>
              <a:t>(se muestran los indicadores que fueron modificados en los ejercicios de proyección)</a:t>
            </a:r>
            <a:r>
              <a:rPr lang="es-MX" sz="2000" b="0" dirty="0"/>
              <a:t>:</a:t>
            </a:r>
          </a:p>
        </p:txBody>
      </p:sp>
    </p:spTree>
    <p:extLst>
      <p:ext uri="{BB962C8B-B14F-4D97-AF65-F5344CB8AC3E}">
        <p14:creationId xmlns:p14="http://schemas.microsoft.com/office/powerpoint/2010/main" val="4139761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Marcador de contenido 10">
            <a:extLst>
              <a:ext uri="{FF2B5EF4-FFF2-40B4-BE49-F238E27FC236}">
                <a16:creationId xmlns:a16="http://schemas.microsoft.com/office/drawing/2014/main" id="{F0550D79-A79A-4068-AC71-25EE24F8C55C}"/>
              </a:ext>
            </a:extLst>
          </p:cNvPr>
          <p:cNvGraphicFramePr>
            <a:graphicFrameLocks noGrp="1"/>
          </p:cNvGraphicFramePr>
          <p:nvPr>
            <p:ph idx="1"/>
            <p:extLst>
              <p:ext uri="{D42A27DB-BD31-4B8C-83A1-F6EECF244321}">
                <p14:modId xmlns:p14="http://schemas.microsoft.com/office/powerpoint/2010/main" val="1149154296"/>
              </p:ext>
            </p:extLst>
          </p:nvPr>
        </p:nvGraphicFramePr>
        <p:xfrm>
          <a:off x="302151" y="1010284"/>
          <a:ext cx="10622941" cy="5199682"/>
        </p:xfrm>
        <a:graphic>
          <a:graphicData uri="http://schemas.openxmlformats.org/drawingml/2006/table">
            <a:tbl>
              <a:tblPr firstRow="1" bandRow="1">
                <a:tableStyleId>{00A15C55-8517-42AA-B614-E9B94910E393}</a:tableStyleId>
              </a:tblPr>
              <a:tblGrid>
                <a:gridCol w="2337719">
                  <a:extLst>
                    <a:ext uri="{9D8B030D-6E8A-4147-A177-3AD203B41FA5}">
                      <a16:colId xmlns:a16="http://schemas.microsoft.com/office/drawing/2014/main" val="462780431"/>
                    </a:ext>
                  </a:extLst>
                </a:gridCol>
                <a:gridCol w="1344069">
                  <a:extLst>
                    <a:ext uri="{9D8B030D-6E8A-4147-A177-3AD203B41FA5}">
                      <a16:colId xmlns:a16="http://schemas.microsoft.com/office/drawing/2014/main" val="2568149684"/>
                    </a:ext>
                  </a:extLst>
                </a:gridCol>
                <a:gridCol w="1310467">
                  <a:extLst>
                    <a:ext uri="{9D8B030D-6E8A-4147-A177-3AD203B41FA5}">
                      <a16:colId xmlns:a16="http://schemas.microsoft.com/office/drawing/2014/main" val="1283179340"/>
                    </a:ext>
                  </a:extLst>
                </a:gridCol>
                <a:gridCol w="1267265">
                  <a:extLst>
                    <a:ext uri="{9D8B030D-6E8A-4147-A177-3AD203B41FA5}">
                      <a16:colId xmlns:a16="http://schemas.microsoft.com/office/drawing/2014/main" val="1878461856"/>
                    </a:ext>
                  </a:extLst>
                </a:gridCol>
                <a:gridCol w="1468874">
                  <a:extLst>
                    <a:ext uri="{9D8B030D-6E8A-4147-A177-3AD203B41FA5}">
                      <a16:colId xmlns:a16="http://schemas.microsoft.com/office/drawing/2014/main" val="2166132106"/>
                    </a:ext>
                  </a:extLst>
                </a:gridCol>
                <a:gridCol w="1396871">
                  <a:extLst>
                    <a:ext uri="{9D8B030D-6E8A-4147-A177-3AD203B41FA5}">
                      <a16:colId xmlns:a16="http://schemas.microsoft.com/office/drawing/2014/main" val="2868683122"/>
                    </a:ext>
                  </a:extLst>
                </a:gridCol>
                <a:gridCol w="1497676">
                  <a:extLst>
                    <a:ext uri="{9D8B030D-6E8A-4147-A177-3AD203B41FA5}">
                      <a16:colId xmlns:a16="http://schemas.microsoft.com/office/drawing/2014/main" val="1402078541"/>
                    </a:ext>
                  </a:extLst>
                </a:gridCol>
              </a:tblGrid>
              <a:tr h="483462">
                <a:tc>
                  <a:txBody>
                    <a:bodyPr/>
                    <a:lstStyle/>
                    <a:p>
                      <a:endParaRPr lang="es-MX" sz="1850" dirty="0">
                        <a:latin typeface="+mj-lt"/>
                      </a:endParaRPr>
                    </a:p>
                  </a:txBody>
                  <a:tcPr>
                    <a:solidFill>
                      <a:srgbClr val="FCBF12"/>
                    </a:solidFill>
                  </a:tcPr>
                </a:tc>
                <a:tc>
                  <a:txBody>
                    <a:bodyPr/>
                    <a:lstStyle/>
                    <a:p>
                      <a:pPr algn="ctr"/>
                      <a:r>
                        <a:rPr lang="es-ES" sz="1850" dirty="0">
                          <a:latin typeface="+mj-lt"/>
                        </a:rPr>
                        <a:t>2015</a:t>
                      </a:r>
                      <a:endParaRPr lang="es-MX" sz="1850" dirty="0">
                        <a:latin typeface="+mj-lt"/>
                      </a:endParaRPr>
                    </a:p>
                  </a:txBody>
                  <a:tcPr anchor="ctr">
                    <a:solidFill>
                      <a:srgbClr val="FCBF12"/>
                    </a:solidFill>
                  </a:tcPr>
                </a:tc>
                <a:tc gridSpan="5">
                  <a:txBody>
                    <a:bodyPr/>
                    <a:lstStyle/>
                    <a:p>
                      <a:pPr algn="ctr"/>
                      <a:r>
                        <a:rPr lang="es-ES" sz="1850" dirty="0">
                          <a:latin typeface="+mj-lt"/>
                        </a:rPr>
                        <a:t>2030</a:t>
                      </a:r>
                      <a:endParaRPr lang="es-MX" sz="1850" dirty="0">
                        <a:latin typeface="+mj-lt"/>
                      </a:endParaRPr>
                    </a:p>
                  </a:txBody>
                  <a:tcPr anchor="ctr">
                    <a:solidFill>
                      <a:srgbClr val="FCBF12"/>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588346629"/>
                  </a:ext>
                </a:extLst>
              </a:tr>
              <a:tr h="483462">
                <a:tc>
                  <a:txBody>
                    <a:bodyPr/>
                    <a:lstStyle/>
                    <a:p>
                      <a:endParaRPr lang="es-MX" sz="1850" b="1" dirty="0">
                        <a:latin typeface="+mj-lt"/>
                      </a:endParaRPr>
                    </a:p>
                  </a:txBody>
                  <a:tcPr>
                    <a:solidFill>
                      <a:schemeClr val="accent4">
                        <a:lumMod val="60000"/>
                        <a:lumOff val="40000"/>
                      </a:schemeClr>
                    </a:solidFill>
                  </a:tcPr>
                </a:tc>
                <a:tc>
                  <a:txBody>
                    <a:bodyPr/>
                    <a:lstStyle/>
                    <a:p>
                      <a:r>
                        <a:rPr lang="es-ES" sz="1850" b="1" dirty="0" err="1">
                          <a:latin typeface="+mj-lt"/>
                        </a:rPr>
                        <a:t>Tray</a:t>
                      </a:r>
                      <a:r>
                        <a:rPr lang="es-ES" sz="1850" b="1" dirty="0">
                          <a:latin typeface="+mj-lt"/>
                        </a:rPr>
                        <a:t>. actual</a:t>
                      </a:r>
                      <a:endParaRPr lang="es-MX" sz="1850" b="1" dirty="0">
                        <a:solidFill>
                          <a:schemeClr val="bg1"/>
                        </a:solidFill>
                        <a:latin typeface="+mj-lt"/>
                      </a:endParaRPr>
                    </a:p>
                  </a:txBody>
                  <a:tcPr>
                    <a:solidFill>
                      <a:schemeClr val="accent4">
                        <a:lumMod val="60000"/>
                        <a:lumOff val="40000"/>
                      </a:schemeClr>
                    </a:solidFill>
                  </a:tcPr>
                </a:tc>
                <a:tc>
                  <a:txBody>
                    <a:bodyPr/>
                    <a:lstStyle/>
                    <a:p>
                      <a:r>
                        <a:rPr lang="es-ES" sz="1850" b="1" dirty="0" err="1">
                          <a:latin typeface="+mj-lt"/>
                        </a:rPr>
                        <a:t>Tray</a:t>
                      </a:r>
                      <a:r>
                        <a:rPr lang="es-ES" sz="1850" b="1" dirty="0">
                          <a:latin typeface="+mj-lt"/>
                        </a:rPr>
                        <a:t>. actual</a:t>
                      </a:r>
                      <a:endParaRPr lang="es-MX" sz="1850" b="1" dirty="0">
                        <a:solidFill>
                          <a:schemeClr val="bg1"/>
                        </a:solidFill>
                        <a:latin typeface="+mj-lt"/>
                      </a:endParaRPr>
                    </a:p>
                  </a:txBody>
                  <a:tcPr>
                    <a:solidFill>
                      <a:schemeClr val="accent4">
                        <a:lumMod val="60000"/>
                        <a:lumOff val="40000"/>
                      </a:schemeClr>
                    </a:solidFill>
                  </a:tcPr>
                </a:tc>
                <a:tc>
                  <a:txBody>
                    <a:bodyPr/>
                    <a:lstStyle/>
                    <a:p>
                      <a:r>
                        <a:rPr lang="es-ES" sz="1850" b="1" dirty="0">
                          <a:latin typeface="+mj-lt"/>
                        </a:rPr>
                        <a:t>Económico</a:t>
                      </a:r>
                      <a:endParaRPr lang="es-MX" sz="1850" b="1" dirty="0">
                        <a:solidFill>
                          <a:schemeClr val="bg1"/>
                        </a:solidFill>
                        <a:latin typeface="+mj-lt"/>
                      </a:endParaRPr>
                    </a:p>
                  </a:txBody>
                  <a:tcPr>
                    <a:solidFill>
                      <a:schemeClr val="accent4">
                        <a:lumMod val="60000"/>
                        <a:lumOff val="40000"/>
                      </a:schemeClr>
                    </a:solidFill>
                  </a:tcPr>
                </a:tc>
                <a:tc>
                  <a:txBody>
                    <a:bodyPr/>
                    <a:lstStyle/>
                    <a:p>
                      <a:r>
                        <a:rPr lang="es-ES" sz="1850" b="1" dirty="0">
                          <a:latin typeface="+mj-lt"/>
                        </a:rPr>
                        <a:t>Social + </a:t>
                      </a:r>
                      <a:r>
                        <a:rPr lang="es-ES" sz="1850" b="1" dirty="0" err="1">
                          <a:latin typeface="+mj-lt"/>
                        </a:rPr>
                        <a:t>Educ</a:t>
                      </a:r>
                      <a:endParaRPr lang="es-MX" sz="1850" b="1" dirty="0">
                        <a:solidFill>
                          <a:schemeClr val="bg1"/>
                        </a:solidFill>
                        <a:latin typeface="+mj-lt"/>
                      </a:endParaRPr>
                    </a:p>
                  </a:txBody>
                  <a:tcPr>
                    <a:solidFill>
                      <a:schemeClr val="accent4">
                        <a:lumMod val="60000"/>
                        <a:lumOff val="40000"/>
                      </a:schemeClr>
                    </a:solidFill>
                  </a:tcPr>
                </a:tc>
                <a:tc>
                  <a:txBody>
                    <a:bodyPr/>
                    <a:lstStyle/>
                    <a:p>
                      <a:r>
                        <a:rPr lang="es-ES" sz="1850" b="1" dirty="0">
                          <a:latin typeface="+mj-lt"/>
                        </a:rPr>
                        <a:t>Gobernanza</a:t>
                      </a:r>
                      <a:endParaRPr lang="es-MX" sz="1850" b="1" dirty="0">
                        <a:solidFill>
                          <a:schemeClr val="bg1"/>
                        </a:solidFill>
                        <a:latin typeface="+mj-lt"/>
                      </a:endParaRPr>
                    </a:p>
                  </a:txBody>
                  <a:tcPr>
                    <a:solidFill>
                      <a:schemeClr val="accent4">
                        <a:lumMod val="60000"/>
                        <a:lumOff val="40000"/>
                      </a:schemeClr>
                    </a:solidFill>
                  </a:tcPr>
                </a:tc>
                <a:tc>
                  <a:txBody>
                    <a:bodyPr/>
                    <a:lstStyle/>
                    <a:p>
                      <a:r>
                        <a:rPr lang="es-ES" sz="1850" b="1" dirty="0">
                          <a:latin typeface="+mj-lt"/>
                        </a:rPr>
                        <a:t>D. Integrado</a:t>
                      </a:r>
                      <a:endParaRPr lang="es-MX" sz="1850" b="1" dirty="0">
                        <a:solidFill>
                          <a:schemeClr val="bg1"/>
                        </a:solidFill>
                        <a:latin typeface="+mj-lt"/>
                      </a:endParaRPr>
                    </a:p>
                  </a:txBody>
                  <a:tcPr>
                    <a:solidFill>
                      <a:schemeClr val="accent4">
                        <a:lumMod val="60000"/>
                        <a:lumOff val="40000"/>
                      </a:schemeClr>
                    </a:solidFill>
                  </a:tcPr>
                </a:tc>
                <a:extLst>
                  <a:ext uri="{0D108BD9-81ED-4DB2-BD59-A6C34878D82A}">
                    <a16:rowId xmlns:a16="http://schemas.microsoft.com/office/drawing/2014/main" val="2077751750"/>
                  </a:ext>
                </a:extLst>
              </a:tr>
              <a:tr h="483462">
                <a:tc>
                  <a:txBody>
                    <a:bodyPr/>
                    <a:lstStyle/>
                    <a:p>
                      <a:r>
                        <a:rPr lang="es-ES" sz="1850" dirty="0">
                          <a:latin typeface="+mj-lt"/>
                        </a:rPr>
                        <a:t>Crecimiento PIB</a:t>
                      </a:r>
                      <a:endParaRPr lang="es-MX" sz="1850" dirty="0">
                        <a:latin typeface="+mj-lt"/>
                      </a:endParaRPr>
                    </a:p>
                  </a:txBody>
                  <a:tcPr/>
                </a:tc>
                <a:tc>
                  <a:txBody>
                    <a:bodyPr/>
                    <a:lstStyle/>
                    <a:p>
                      <a:pPr algn="ctr"/>
                      <a:r>
                        <a:rPr lang="es-ES" sz="1850" dirty="0">
                          <a:latin typeface="+mj-lt"/>
                        </a:rPr>
                        <a:t>2.9</a:t>
                      </a:r>
                      <a:endParaRPr lang="es-MX" sz="1850" dirty="0">
                        <a:latin typeface="+mj-lt"/>
                      </a:endParaRPr>
                    </a:p>
                  </a:txBody>
                  <a:tcPr anchor="ctr"/>
                </a:tc>
                <a:tc>
                  <a:txBody>
                    <a:bodyPr/>
                    <a:lstStyle/>
                    <a:p>
                      <a:pPr algn="ctr"/>
                      <a:r>
                        <a:rPr lang="es-ES" sz="1850" dirty="0">
                          <a:latin typeface="+mj-lt"/>
                        </a:rPr>
                        <a:t>2.7</a:t>
                      </a:r>
                      <a:endParaRPr lang="es-MX" sz="1850" dirty="0">
                        <a:latin typeface="+mj-lt"/>
                      </a:endParaRPr>
                    </a:p>
                  </a:txBody>
                  <a:tcPr anchor="ctr"/>
                </a:tc>
                <a:tc>
                  <a:txBody>
                    <a:bodyPr/>
                    <a:lstStyle/>
                    <a:p>
                      <a:pPr algn="ctr"/>
                      <a:r>
                        <a:rPr lang="es-ES" sz="1850" dirty="0">
                          <a:latin typeface="+mj-lt"/>
                        </a:rPr>
                        <a:t>4.2</a:t>
                      </a:r>
                      <a:endParaRPr lang="es-MX" sz="1850" dirty="0">
                        <a:latin typeface="+mj-lt"/>
                      </a:endParaRPr>
                    </a:p>
                  </a:txBody>
                  <a:tcPr anchor="ctr"/>
                </a:tc>
                <a:tc>
                  <a:txBody>
                    <a:bodyPr/>
                    <a:lstStyle/>
                    <a:p>
                      <a:pPr algn="ctr"/>
                      <a:r>
                        <a:rPr lang="es-ES" sz="1850" dirty="0">
                          <a:latin typeface="+mj-lt"/>
                        </a:rPr>
                        <a:t>3.2</a:t>
                      </a:r>
                      <a:endParaRPr lang="es-MX" sz="1850" dirty="0">
                        <a:latin typeface="+mj-lt"/>
                      </a:endParaRPr>
                    </a:p>
                  </a:txBody>
                  <a:tcPr anchor="ctr"/>
                </a:tc>
                <a:tc>
                  <a:txBody>
                    <a:bodyPr/>
                    <a:lstStyle/>
                    <a:p>
                      <a:pPr algn="ctr"/>
                      <a:r>
                        <a:rPr lang="es-ES" sz="1850" dirty="0">
                          <a:latin typeface="+mj-lt"/>
                        </a:rPr>
                        <a:t>4.2</a:t>
                      </a:r>
                      <a:endParaRPr lang="es-MX" sz="1850" dirty="0">
                        <a:latin typeface="+mj-lt"/>
                      </a:endParaRPr>
                    </a:p>
                  </a:txBody>
                  <a:tcPr anchor="ctr"/>
                </a:tc>
                <a:tc>
                  <a:txBody>
                    <a:bodyPr/>
                    <a:lstStyle/>
                    <a:p>
                      <a:pPr algn="ctr"/>
                      <a:r>
                        <a:rPr lang="es-ES" sz="1850" b="1" dirty="0">
                          <a:latin typeface="+mj-lt"/>
                        </a:rPr>
                        <a:t>5.6</a:t>
                      </a:r>
                      <a:endParaRPr lang="es-MX" sz="1850" b="1" dirty="0">
                        <a:latin typeface="+mj-lt"/>
                      </a:endParaRPr>
                    </a:p>
                  </a:txBody>
                  <a:tcPr anchor="ctr"/>
                </a:tc>
                <a:extLst>
                  <a:ext uri="{0D108BD9-81ED-4DB2-BD59-A6C34878D82A}">
                    <a16:rowId xmlns:a16="http://schemas.microsoft.com/office/drawing/2014/main" val="4083178313"/>
                  </a:ext>
                </a:extLst>
              </a:tr>
              <a:tr h="483462">
                <a:tc>
                  <a:txBody>
                    <a:bodyPr/>
                    <a:lstStyle/>
                    <a:p>
                      <a:r>
                        <a:rPr lang="es-ES" sz="1850" dirty="0">
                          <a:latin typeface="+mj-lt"/>
                        </a:rPr>
                        <a:t>Productividad laboral</a:t>
                      </a:r>
                      <a:endParaRPr lang="es-MX" sz="1850" dirty="0">
                        <a:latin typeface="+mj-lt"/>
                      </a:endParaRPr>
                    </a:p>
                  </a:txBody>
                  <a:tcPr/>
                </a:tc>
                <a:tc>
                  <a:txBody>
                    <a:bodyPr/>
                    <a:lstStyle/>
                    <a:p>
                      <a:pPr algn="ctr"/>
                      <a:r>
                        <a:rPr lang="es-ES" sz="1850" dirty="0">
                          <a:latin typeface="+mj-lt"/>
                        </a:rPr>
                        <a:t>22.8</a:t>
                      </a:r>
                      <a:endParaRPr lang="es-MX" sz="1850" dirty="0">
                        <a:latin typeface="+mj-lt"/>
                      </a:endParaRPr>
                    </a:p>
                  </a:txBody>
                  <a:tcPr anchor="ctr"/>
                </a:tc>
                <a:tc>
                  <a:txBody>
                    <a:bodyPr/>
                    <a:lstStyle/>
                    <a:p>
                      <a:pPr algn="ctr"/>
                      <a:r>
                        <a:rPr lang="es-ES" sz="1850" dirty="0">
                          <a:latin typeface="+mj-lt"/>
                        </a:rPr>
                        <a:t>27.7</a:t>
                      </a:r>
                      <a:endParaRPr lang="es-MX" sz="1850" dirty="0">
                        <a:latin typeface="+mj-lt"/>
                      </a:endParaRPr>
                    </a:p>
                  </a:txBody>
                  <a:tcPr anchor="ctr"/>
                </a:tc>
                <a:tc>
                  <a:txBody>
                    <a:bodyPr/>
                    <a:lstStyle/>
                    <a:p>
                      <a:pPr algn="ctr"/>
                      <a:r>
                        <a:rPr lang="es-ES" sz="1850" dirty="0">
                          <a:latin typeface="+mj-lt"/>
                        </a:rPr>
                        <a:t>28.7</a:t>
                      </a:r>
                      <a:endParaRPr lang="es-MX" sz="1850" dirty="0">
                        <a:latin typeface="+mj-lt"/>
                      </a:endParaRPr>
                    </a:p>
                  </a:txBody>
                  <a:tcPr anchor="ctr"/>
                </a:tc>
                <a:tc>
                  <a:txBody>
                    <a:bodyPr/>
                    <a:lstStyle/>
                    <a:p>
                      <a:pPr algn="ctr"/>
                      <a:r>
                        <a:rPr lang="es-ES" sz="1850" dirty="0">
                          <a:latin typeface="+mj-lt"/>
                        </a:rPr>
                        <a:t>28.8</a:t>
                      </a:r>
                      <a:endParaRPr lang="es-MX" sz="1850" dirty="0">
                        <a:latin typeface="+mj-lt"/>
                      </a:endParaRPr>
                    </a:p>
                  </a:txBody>
                  <a:tcPr anchor="ctr"/>
                </a:tc>
                <a:tc>
                  <a:txBody>
                    <a:bodyPr/>
                    <a:lstStyle/>
                    <a:p>
                      <a:pPr algn="ctr"/>
                      <a:r>
                        <a:rPr lang="es-ES" sz="1850" dirty="0">
                          <a:latin typeface="+mj-lt"/>
                        </a:rPr>
                        <a:t>31.0</a:t>
                      </a:r>
                      <a:endParaRPr lang="es-MX" sz="1850" dirty="0">
                        <a:latin typeface="+mj-lt"/>
                      </a:endParaRPr>
                    </a:p>
                  </a:txBody>
                  <a:tcPr anchor="ctr"/>
                </a:tc>
                <a:tc>
                  <a:txBody>
                    <a:bodyPr/>
                    <a:lstStyle/>
                    <a:p>
                      <a:pPr algn="ctr"/>
                      <a:r>
                        <a:rPr lang="es-ES" sz="1850" b="1" dirty="0">
                          <a:latin typeface="+mj-lt"/>
                        </a:rPr>
                        <a:t>32.0</a:t>
                      </a:r>
                      <a:endParaRPr lang="es-MX" sz="1850" b="1" dirty="0">
                        <a:latin typeface="+mj-lt"/>
                      </a:endParaRPr>
                    </a:p>
                  </a:txBody>
                  <a:tcPr anchor="ctr"/>
                </a:tc>
                <a:extLst>
                  <a:ext uri="{0D108BD9-81ED-4DB2-BD59-A6C34878D82A}">
                    <a16:rowId xmlns:a16="http://schemas.microsoft.com/office/drawing/2014/main" val="4085434898"/>
                  </a:ext>
                </a:extLst>
              </a:tr>
              <a:tr h="483462">
                <a:tc>
                  <a:txBody>
                    <a:bodyPr/>
                    <a:lstStyle/>
                    <a:p>
                      <a:r>
                        <a:rPr lang="es-ES" sz="1850" dirty="0">
                          <a:latin typeface="+mj-lt"/>
                        </a:rPr>
                        <a:t>PIB per cápita</a:t>
                      </a:r>
                      <a:endParaRPr lang="es-MX" sz="1850" dirty="0">
                        <a:latin typeface="+mj-lt"/>
                      </a:endParaRPr>
                    </a:p>
                  </a:txBody>
                  <a:tcPr/>
                </a:tc>
                <a:tc>
                  <a:txBody>
                    <a:bodyPr/>
                    <a:lstStyle/>
                    <a:p>
                      <a:pPr algn="ctr"/>
                      <a:r>
                        <a:rPr lang="es-ES" sz="1850" dirty="0">
                          <a:latin typeface="+mj-lt"/>
                        </a:rPr>
                        <a:t>16.7</a:t>
                      </a:r>
                      <a:endParaRPr lang="es-MX" sz="1850" dirty="0">
                        <a:latin typeface="+mj-lt"/>
                      </a:endParaRPr>
                    </a:p>
                  </a:txBody>
                  <a:tcPr anchor="ctr"/>
                </a:tc>
                <a:tc>
                  <a:txBody>
                    <a:bodyPr/>
                    <a:lstStyle/>
                    <a:p>
                      <a:pPr algn="ctr"/>
                      <a:r>
                        <a:rPr lang="es-ES" sz="1850" dirty="0">
                          <a:latin typeface="+mj-lt"/>
                        </a:rPr>
                        <a:t>18.8</a:t>
                      </a:r>
                      <a:endParaRPr lang="es-MX" sz="1850" dirty="0">
                        <a:latin typeface="+mj-lt"/>
                      </a:endParaRPr>
                    </a:p>
                  </a:txBody>
                  <a:tcPr anchor="ctr"/>
                </a:tc>
                <a:tc>
                  <a:txBody>
                    <a:bodyPr/>
                    <a:lstStyle/>
                    <a:p>
                      <a:pPr algn="ctr"/>
                      <a:r>
                        <a:rPr lang="es-ES" sz="1850" dirty="0">
                          <a:latin typeface="+mj-lt"/>
                        </a:rPr>
                        <a:t>20.7</a:t>
                      </a:r>
                      <a:endParaRPr lang="es-MX" sz="1850" dirty="0">
                        <a:latin typeface="+mj-lt"/>
                      </a:endParaRPr>
                    </a:p>
                  </a:txBody>
                  <a:tcPr anchor="ctr"/>
                </a:tc>
                <a:tc>
                  <a:txBody>
                    <a:bodyPr/>
                    <a:lstStyle/>
                    <a:p>
                      <a:pPr algn="ctr"/>
                      <a:r>
                        <a:rPr lang="es-ES" sz="1850" dirty="0">
                          <a:latin typeface="+mj-lt"/>
                        </a:rPr>
                        <a:t>19.3</a:t>
                      </a:r>
                      <a:endParaRPr lang="es-MX" sz="1850" dirty="0">
                        <a:latin typeface="+mj-lt"/>
                      </a:endParaRPr>
                    </a:p>
                  </a:txBody>
                  <a:tcPr anchor="ctr"/>
                </a:tc>
                <a:tc>
                  <a:txBody>
                    <a:bodyPr/>
                    <a:lstStyle/>
                    <a:p>
                      <a:pPr algn="ctr"/>
                      <a:r>
                        <a:rPr lang="es-ES" sz="1850" dirty="0">
                          <a:latin typeface="+mj-lt"/>
                        </a:rPr>
                        <a:t>20.3</a:t>
                      </a:r>
                      <a:endParaRPr lang="es-MX" sz="1850" dirty="0">
                        <a:latin typeface="+mj-lt"/>
                      </a:endParaRPr>
                    </a:p>
                  </a:txBody>
                  <a:tcPr anchor="ctr"/>
                </a:tc>
                <a:tc>
                  <a:txBody>
                    <a:bodyPr/>
                    <a:lstStyle/>
                    <a:p>
                      <a:pPr algn="ctr"/>
                      <a:r>
                        <a:rPr lang="es-ES" sz="1850" b="1" dirty="0">
                          <a:latin typeface="+mj-lt"/>
                        </a:rPr>
                        <a:t>22.3</a:t>
                      </a:r>
                      <a:endParaRPr lang="es-MX" sz="1850" b="1" dirty="0">
                        <a:latin typeface="+mj-lt"/>
                      </a:endParaRPr>
                    </a:p>
                  </a:txBody>
                  <a:tcPr anchor="ctr"/>
                </a:tc>
                <a:extLst>
                  <a:ext uri="{0D108BD9-81ED-4DB2-BD59-A6C34878D82A}">
                    <a16:rowId xmlns:a16="http://schemas.microsoft.com/office/drawing/2014/main" val="3899169922"/>
                  </a:ext>
                </a:extLst>
              </a:tr>
              <a:tr h="483462">
                <a:tc>
                  <a:txBody>
                    <a:bodyPr/>
                    <a:lstStyle/>
                    <a:p>
                      <a:r>
                        <a:rPr lang="es-ES" sz="1850" dirty="0">
                          <a:latin typeface="+mj-lt"/>
                        </a:rPr>
                        <a:t>Ingresos tributarios</a:t>
                      </a:r>
                      <a:endParaRPr lang="es-MX" sz="1850" dirty="0">
                        <a:latin typeface="+mj-lt"/>
                      </a:endParaRPr>
                    </a:p>
                  </a:txBody>
                  <a:tcPr/>
                </a:tc>
                <a:tc>
                  <a:txBody>
                    <a:bodyPr/>
                    <a:lstStyle/>
                    <a:p>
                      <a:pPr algn="ctr"/>
                      <a:r>
                        <a:rPr lang="es-ES" sz="1850" dirty="0">
                          <a:latin typeface="+mj-lt"/>
                        </a:rPr>
                        <a:t>296</a:t>
                      </a:r>
                      <a:endParaRPr lang="es-MX" sz="1850" dirty="0">
                        <a:latin typeface="+mj-lt"/>
                      </a:endParaRPr>
                    </a:p>
                  </a:txBody>
                  <a:tcPr anchor="ctr"/>
                </a:tc>
                <a:tc>
                  <a:txBody>
                    <a:bodyPr/>
                    <a:lstStyle/>
                    <a:p>
                      <a:pPr algn="ctr"/>
                      <a:r>
                        <a:rPr lang="es-ES" sz="1850" dirty="0">
                          <a:latin typeface="+mj-lt"/>
                        </a:rPr>
                        <a:t>645</a:t>
                      </a:r>
                      <a:endParaRPr lang="es-MX" sz="1850" dirty="0">
                        <a:latin typeface="+mj-lt"/>
                      </a:endParaRPr>
                    </a:p>
                  </a:txBody>
                  <a:tcPr anchor="ctr"/>
                </a:tc>
                <a:tc>
                  <a:txBody>
                    <a:bodyPr/>
                    <a:lstStyle/>
                    <a:p>
                      <a:pPr algn="ctr"/>
                      <a:r>
                        <a:rPr lang="es-ES" sz="1850" dirty="0">
                          <a:latin typeface="+mj-lt"/>
                        </a:rPr>
                        <a:t>746</a:t>
                      </a:r>
                      <a:endParaRPr lang="es-MX" sz="1850" dirty="0">
                        <a:latin typeface="+mj-lt"/>
                      </a:endParaRPr>
                    </a:p>
                  </a:txBody>
                  <a:tcPr anchor="ctr"/>
                </a:tc>
                <a:tc>
                  <a:txBody>
                    <a:bodyPr/>
                    <a:lstStyle/>
                    <a:p>
                      <a:pPr algn="ctr"/>
                      <a:r>
                        <a:rPr lang="es-ES" sz="1850" dirty="0">
                          <a:latin typeface="+mj-lt"/>
                        </a:rPr>
                        <a:t>713</a:t>
                      </a:r>
                      <a:endParaRPr lang="es-MX" sz="1850" dirty="0">
                        <a:latin typeface="+mj-lt"/>
                      </a:endParaRPr>
                    </a:p>
                  </a:txBody>
                  <a:tcPr anchor="ctr"/>
                </a:tc>
                <a:tc>
                  <a:txBody>
                    <a:bodyPr/>
                    <a:lstStyle/>
                    <a:p>
                      <a:pPr algn="ctr"/>
                      <a:r>
                        <a:rPr lang="es-ES" sz="1850" dirty="0">
                          <a:latin typeface="+mj-lt"/>
                        </a:rPr>
                        <a:t>733</a:t>
                      </a:r>
                      <a:endParaRPr lang="es-MX" sz="1850" dirty="0">
                        <a:latin typeface="+mj-lt"/>
                      </a:endParaRPr>
                    </a:p>
                  </a:txBody>
                  <a:tcPr anchor="ctr"/>
                </a:tc>
                <a:tc>
                  <a:txBody>
                    <a:bodyPr/>
                    <a:lstStyle/>
                    <a:p>
                      <a:pPr algn="ctr"/>
                      <a:r>
                        <a:rPr lang="es-ES" sz="1850" b="1" dirty="0">
                          <a:latin typeface="+mj-lt"/>
                        </a:rPr>
                        <a:t>891</a:t>
                      </a:r>
                      <a:endParaRPr lang="es-MX" sz="1850" b="1" dirty="0">
                        <a:latin typeface="+mj-lt"/>
                      </a:endParaRPr>
                    </a:p>
                  </a:txBody>
                  <a:tcPr anchor="ctr"/>
                </a:tc>
                <a:extLst>
                  <a:ext uri="{0D108BD9-81ED-4DB2-BD59-A6C34878D82A}">
                    <a16:rowId xmlns:a16="http://schemas.microsoft.com/office/drawing/2014/main" val="866970723"/>
                  </a:ext>
                </a:extLst>
              </a:tr>
              <a:tr h="483462">
                <a:tc>
                  <a:txBody>
                    <a:bodyPr/>
                    <a:lstStyle/>
                    <a:p>
                      <a:r>
                        <a:rPr lang="es-ES" sz="1850" dirty="0">
                          <a:latin typeface="+mj-lt"/>
                        </a:rPr>
                        <a:t>Esperanza de vida</a:t>
                      </a:r>
                      <a:endParaRPr lang="es-MX" sz="1850" dirty="0">
                        <a:latin typeface="+mj-lt"/>
                      </a:endParaRPr>
                    </a:p>
                  </a:txBody>
                  <a:tcPr/>
                </a:tc>
                <a:tc>
                  <a:txBody>
                    <a:bodyPr/>
                    <a:lstStyle/>
                    <a:p>
                      <a:pPr algn="ctr"/>
                      <a:r>
                        <a:rPr lang="es-ES" sz="1850" dirty="0">
                          <a:latin typeface="+mj-lt"/>
                        </a:rPr>
                        <a:t>77</a:t>
                      </a:r>
                      <a:endParaRPr lang="es-MX" sz="1850" dirty="0">
                        <a:latin typeface="+mj-lt"/>
                      </a:endParaRPr>
                    </a:p>
                  </a:txBody>
                  <a:tcPr anchor="ctr"/>
                </a:tc>
                <a:tc>
                  <a:txBody>
                    <a:bodyPr/>
                    <a:lstStyle/>
                    <a:p>
                      <a:pPr algn="ctr"/>
                      <a:r>
                        <a:rPr lang="es-ES" sz="1850" dirty="0">
                          <a:latin typeface="+mj-lt"/>
                        </a:rPr>
                        <a:t>78.6</a:t>
                      </a:r>
                      <a:endParaRPr lang="es-MX" sz="1850" dirty="0">
                        <a:latin typeface="+mj-lt"/>
                      </a:endParaRPr>
                    </a:p>
                  </a:txBody>
                  <a:tcPr anchor="ctr"/>
                </a:tc>
                <a:tc>
                  <a:txBody>
                    <a:bodyPr/>
                    <a:lstStyle/>
                    <a:p>
                      <a:pPr algn="ctr"/>
                      <a:r>
                        <a:rPr lang="es-ES" sz="1850" dirty="0">
                          <a:latin typeface="+mj-lt"/>
                        </a:rPr>
                        <a:t>78.9</a:t>
                      </a:r>
                      <a:endParaRPr lang="es-MX" sz="1850" dirty="0">
                        <a:latin typeface="+mj-lt"/>
                      </a:endParaRPr>
                    </a:p>
                  </a:txBody>
                  <a:tcPr anchor="ctr"/>
                </a:tc>
                <a:tc>
                  <a:txBody>
                    <a:bodyPr/>
                    <a:lstStyle/>
                    <a:p>
                      <a:pPr algn="ctr"/>
                      <a:r>
                        <a:rPr lang="es-ES" sz="1850" dirty="0">
                          <a:latin typeface="+mj-lt"/>
                        </a:rPr>
                        <a:t>80.2</a:t>
                      </a:r>
                      <a:endParaRPr lang="es-MX" sz="1850" dirty="0">
                        <a:latin typeface="+mj-lt"/>
                      </a:endParaRPr>
                    </a:p>
                  </a:txBody>
                  <a:tcPr anchor="ctr"/>
                </a:tc>
                <a:tc>
                  <a:txBody>
                    <a:bodyPr/>
                    <a:lstStyle/>
                    <a:p>
                      <a:pPr algn="ctr"/>
                      <a:r>
                        <a:rPr lang="es-ES" sz="1850" dirty="0">
                          <a:latin typeface="+mj-lt"/>
                        </a:rPr>
                        <a:t>79.2</a:t>
                      </a:r>
                      <a:endParaRPr lang="es-MX" sz="1850" dirty="0">
                        <a:latin typeface="+mj-lt"/>
                      </a:endParaRPr>
                    </a:p>
                  </a:txBody>
                  <a:tcPr anchor="ctr"/>
                </a:tc>
                <a:tc>
                  <a:txBody>
                    <a:bodyPr/>
                    <a:lstStyle/>
                    <a:p>
                      <a:pPr algn="ctr"/>
                      <a:r>
                        <a:rPr lang="es-ES" sz="1850" b="1" dirty="0">
                          <a:latin typeface="+mj-lt"/>
                        </a:rPr>
                        <a:t>81</a:t>
                      </a:r>
                      <a:endParaRPr lang="es-MX" sz="1850" b="1" dirty="0">
                        <a:latin typeface="+mj-lt"/>
                      </a:endParaRPr>
                    </a:p>
                  </a:txBody>
                  <a:tcPr anchor="ctr"/>
                </a:tc>
                <a:extLst>
                  <a:ext uri="{0D108BD9-81ED-4DB2-BD59-A6C34878D82A}">
                    <a16:rowId xmlns:a16="http://schemas.microsoft.com/office/drawing/2014/main" val="1767811556"/>
                  </a:ext>
                </a:extLst>
              </a:tr>
              <a:tr h="483462">
                <a:tc>
                  <a:txBody>
                    <a:bodyPr/>
                    <a:lstStyle/>
                    <a:p>
                      <a:r>
                        <a:rPr lang="es-ES" sz="1850" dirty="0">
                          <a:latin typeface="+mj-lt"/>
                        </a:rPr>
                        <a:t>Porcentaje en pobreza</a:t>
                      </a:r>
                      <a:endParaRPr lang="es-MX" sz="1850" dirty="0">
                        <a:latin typeface="+mj-lt"/>
                      </a:endParaRPr>
                    </a:p>
                  </a:txBody>
                  <a:tcPr/>
                </a:tc>
                <a:tc>
                  <a:txBody>
                    <a:bodyPr/>
                    <a:lstStyle/>
                    <a:p>
                      <a:pPr algn="ctr"/>
                      <a:r>
                        <a:rPr lang="es-ES" sz="1850" dirty="0">
                          <a:latin typeface="+mj-lt"/>
                        </a:rPr>
                        <a:t>10.6</a:t>
                      </a:r>
                      <a:endParaRPr lang="es-MX" sz="1850" dirty="0">
                        <a:latin typeface="+mj-lt"/>
                      </a:endParaRPr>
                    </a:p>
                  </a:txBody>
                  <a:tcPr anchor="ctr"/>
                </a:tc>
                <a:tc>
                  <a:txBody>
                    <a:bodyPr/>
                    <a:lstStyle/>
                    <a:p>
                      <a:pPr algn="ctr"/>
                      <a:r>
                        <a:rPr lang="es-ES" sz="1850" dirty="0">
                          <a:latin typeface="+mj-lt"/>
                        </a:rPr>
                        <a:t>6.4</a:t>
                      </a:r>
                      <a:endParaRPr lang="es-MX" sz="1850" dirty="0">
                        <a:latin typeface="+mj-lt"/>
                      </a:endParaRPr>
                    </a:p>
                  </a:txBody>
                  <a:tcPr anchor="ctr"/>
                </a:tc>
                <a:tc>
                  <a:txBody>
                    <a:bodyPr/>
                    <a:lstStyle/>
                    <a:p>
                      <a:pPr algn="ctr"/>
                      <a:r>
                        <a:rPr lang="es-ES" sz="1850" dirty="0">
                          <a:latin typeface="+mj-lt"/>
                        </a:rPr>
                        <a:t>5.2</a:t>
                      </a:r>
                      <a:endParaRPr lang="es-MX" sz="1850" dirty="0">
                        <a:latin typeface="+mj-lt"/>
                      </a:endParaRPr>
                    </a:p>
                  </a:txBody>
                  <a:tcPr anchor="ctr"/>
                </a:tc>
                <a:tc>
                  <a:txBody>
                    <a:bodyPr/>
                    <a:lstStyle/>
                    <a:p>
                      <a:pPr algn="ctr"/>
                      <a:r>
                        <a:rPr lang="es-ES" sz="1850" dirty="0">
                          <a:latin typeface="+mj-lt"/>
                        </a:rPr>
                        <a:t>4.3</a:t>
                      </a:r>
                      <a:endParaRPr lang="es-MX" sz="1850" dirty="0">
                        <a:latin typeface="+mj-lt"/>
                      </a:endParaRPr>
                    </a:p>
                  </a:txBody>
                  <a:tcPr anchor="ctr"/>
                </a:tc>
                <a:tc>
                  <a:txBody>
                    <a:bodyPr/>
                    <a:lstStyle/>
                    <a:p>
                      <a:pPr algn="ctr"/>
                      <a:r>
                        <a:rPr lang="es-ES" sz="1850" dirty="0">
                          <a:latin typeface="+mj-lt"/>
                        </a:rPr>
                        <a:t>5.3</a:t>
                      </a:r>
                      <a:endParaRPr lang="es-MX" sz="1850" dirty="0">
                        <a:latin typeface="+mj-lt"/>
                      </a:endParaRPr>
                    </a:p>
                  </a:txBody>
                  <a:tcPr anchor="ctr"/>
                </a:tc>
                <a:tc>
                  <a:txBody>
                    <a:bodyPr/>
                    <a:lstStyle/>
                    <a:p>
                      <a:pPr algn="ctr"/>
                      <a:r>
                        <a:rPr lang="es-ES" sz="1850" b="1" dirty="0">
                          <a:latin typeface="+mj-lt"/>
                        </a:rPr>
                        <a:t>2.8</a:t>
                      </a:r>
                      <a:endParaRPr lang="es-MX" sz="1850" b="1" dirty="0">
                        <a:latin typeface="+mj-lt"/>
                      </a:endParaRPr>
                    </a:p>
                  </a:txBody>
                  <a:tcPr anchor="ctr"/>
                </a:tc>
                <a:extLst>
                  <a:ext uri="{0D108BD9-81ED-4DB2-BD59-A6C34878D82A}">
                    <a16:rowId xmlns:a16="http://schemas.microsoft.com/office/drawing/2014/main" val="1941930481"/>
                  </a:ext>
                </a:extLst>
              </a:tr>
              <a:tr h="848524">
                <a:tc>
                  <a:txBody>
                    <a:bodyPr/>
                    <a:lstStyle/>
                    <a:p>
                      <a:r>
                        <a:rPr lang="es-ES" sz="1850" dirty="0">
                          <a:latin typeface="+mj-lt"/>
                        </a:rPr>
                        <a:t>Importaciones agrícolas</a:t>
                      </a:r>
                      <a:endParaRPr lang="es-MX" sz="1850" dirty="0">
                        <a:latin typeface="+mj-lt"/>
                      </a:endParaRPr>
                    </a:p>
                  </a:txBody>
                  <a:tcPr/>
                </a:tc>
                <a:tc>
                  <a:txBody>
                    <a:bodyPr/>
                    <a:lstStyle/>
                    <a:p>
                      <a:pPr algn="ctr"/>
                      <a:r>
                        <a:rPr lang="es-ES" sz="1850" dirty="0">
                          <a:latin typeface="+mj-lt"/>
                        </a:rPr>
                        <a:t>7.9</a:t>
                      </a:r>
                      <a:endParaRPr lang="es-MX" sz="1850" dirty="0">
                        <a:latin typeface="+mj-lt"/>
                      </a:endParaRPr>
                    </a:p>
                  </a:txBody>
                  <a:tcPr anchor="ctr"/>
                </a:tc>
                <a:tc>
                  <a:txBody>
                    <a:bodyPr/>
                    <a:lstStyle/>
                    <a:p>
                      <a:pPr algn="ctr"/>
                      <a:r>
                        <a:rPr lang="es-ES" sz="1850" dirty="0">
                          <a:latin typeface="+mj-lt"/>
                        </a:rPr>
                        <a:t>15.4</a:t>
                      </a:r>
                      <a:endParaRPr lang="es-MX" sz="1850" dirty="0">
                        <a:latin typeface="+mj-lt"/>
                      </a:endParaRPr>
                    </a:p>
                  </a:txBody>
                  <a:tcPr anchor="ctr"/>
                </a:tc>
                <a:tc>
                  <a:txBody>
                    <a:bodyPr/>
                    <a:lstStyle/>
                    <a:p>
                      <a:pPr algn="ctr"/>
                      <a:r>
                        <a:rPr lang="es-ES" sz="1850" dirty="0">
                          <a:latin typeface="+mj-lt"/>
                        </a:rPr>
                        <a:t>0.1</a:t>
                      </a:r>
                      <a:endParaRPr lang="es-MX" sz="1850" dirty="0">
                        <a:latin typeface="+mj-lt"/>
                      </a:endParaRPr>
                    </a:p>
                  </a:txBody>
                  <a:tcPr anchor="ctr"/>
                </a:tc>
                <a:tc>
                  <a:txBody>
                    <a:bodyPr/>
                    <a:lstStyle/>
                    <a:p>
                      <a:pPr algn="ctr"/>
                      <a:r>
                        <a:rPr lang="es-ES" sz="1850" dirty="0">
                          <a:latin typeface="+mj-lt"/>
                        </a:rPr>
                        <a:t>15.9</a:t>
                      </a:r>
                      <a:endParaRPr lang="es-MX" sz="1850" dirty="0">
                        <a:latin typeface="+mj-lt"/>
                      </a:endParaRPr>
                    </a:p>
                  </a:txBody>
                  <a:tcPr anchor="ctr"/>
                </a:tc>
                <a:tc>
                  <a:txBody>
                    <a:bodyPr/>
                    <a:lstStyle/>
                    <a:p>
                      <a:pPr algn="ctr"/>
                      <a:r>
                        <a:rPr lang="es-ES" sz="1850" dirty="0">
                          <a:latin typeface="+mj-lt"/>
                        </a:rPr>
                        <a:t>15.8</a:t>
                      </a:r>
                      <a:endParaRPr lang="es-MX" sz="1850" dirty="0">
                        <a:latin typeface="+mj-lt"/>
                      </a:endParaRPr>
                    </a:p>
                  </a:txBody>
                  <a:tcPr anchor="ctr"/>
                </a:tc>
                <a:tc>
                  <a:txBody>
                    <a:bodyPr/>
                    <a:lstStyle/>
                    <a:p>
                      <a:pPr algn="ctr"/>
                      <a:r>
                        <a:rPr lang="es-ES" sz="1850" b="0" dirty="0">
                          <a:latin typeface="+mj-lt"/>
                        </a:rPr>
                        <a:t>1.2</a:t>
                      </a:r>
                      <a:endParaRPr lang="es-MX" sz="1850" b="0" dirty="0">
                        <a:latin typeface="+mj-lt"/>
                      </a:endParaRPr>
                    </a:p>
                  </a:txBody>
                  <a:tcPr anchor="ctr"/>
                </a:tc>
                <a:extLst>
                  <a:ext uri="{0D108BD9-81ED-4DB2-BD59-A6C34878D82A}">
                    <a16:rowId xmlns:a16="http://schemas.microsoft.com/office/drawing/2014/main" val="2869920623"/>
                  </a:ext>
                </a:extLst>
              </a:tr>
              <a:tr h="483462">
                <a:tc>
                  <a:txBody>
                    <a:bodyPr/>
                    <a:lstStyle/>
                    <a:p>
                      <a:r>
                        <a:rPr lang="es-ES" sz="1850" dirty="0">
                          <a:latin typeface="+mj-lt"/>
                        </a:rPr>
                        <a:t>Importaciones energía</a:t>
                      </a:r>
                      <a:endParaRPr lang="es-MX" sz="1850" dirty="0">
                        <a:latin typeface="+mj-lt"/>
                      </a:endParaRPr>
                    </a:p>
                  </a:txBody>
                  <a:tcPr/>
                </a:tc>
                <a:tc>
                  <a:txBody>
                    <a:bodyPr/>
                    <a:lstStyle/>
                    <a:p>
                      <a:pPr algn="ctr"/>
                      <a:r>
                        <a:rPr lang="es-ES" sz="1850" dirty="0">
                          <a:latin typeface="+mj-lt"/>
                        </a:rPr>
                        <a:t>-3.3</a:t>
                      </a:r>
                      <a:endParaRPr lang="es-MX" sz="1850" dirty="0">
                        <a:latin typeface="+mj-lt"/>
                      </a:endParaRPr>
                    </a:p>
                  </a:txBody>
                  <a:tcPr anchor="ctr"/>
                </a:tc>
                <a:tc>
                  <a:txBody>
                    <a:bodyPr/>
                    <a:lstStyle/>
                    <a:p>
                      <a:pPr algn="ctr"/>
                      <a:r>
                        <a:rPr lang="es-ES" sz="1850" dirty="0">
                          <a:latin typeface="+mj-lt"/>
                        </a:rPr>
                        <a:t>41.9</a:t>
                      </a:r>
                      <a:endParaRPr lang="es-MX" sz="1850" dirty="0">
                        <a:latin typeface="+mj-lt"/>
                      </a:endParaRPr>
                    </a:p>
                  </a:txBody>
                  <a:tcPr anchor="ctr"/>
                </a:tc>
                <a:tc>
                  <a:txBody>
                    <a:bodyPr/>
                    <a:lstStyle/>
                    <a:p>
                      <a:pPr algn="ctr"/>
                      <a:r>
                        <a:rPr lang="es-ES" sz="1850" dirty="0">
                          <a:latin typeface="+mj-lt"/>
                        </a:rPr>
                        <a:t>28.3</a:t>
                      </a:r>
                      <a:endParaRPr lang="es-MX" sz="1850" dirty="0">
                        <a:latin typeface="+mj-lt"/>
                      </a:endParaRPr>
                    </a:p>
                  </a:txBody>
                  <a:tcPr anchor="ctr"/>
                </a:tc>
                <a:tc>
                  <a:txBody>
                    <a:bodyPr/>
                    <a:lstStyle/>
                    <a:p>
                      <a:pPr algn="ctr"/>
                      <a:r>
                        <a:rPr lang="es-ES" sz="1850" dirty="0">
                          <a:latin typeface="+mj-lt"/>
                        </a:rPr>
                        <a:t>43</a:t>
                      </a:r>
                      <a:endParaRPr lang="es-MX" sz="1850" dirty="0">
                        <a:latin typeface="+mj-lt"/>
                      </a:endParaRPr>
                    </a:p>
                  </a:txBody>
                  <a:tcPr anchor="ctr"/>
                </a:tc>
                <a:tc>
                  <a:txBody>
                    <a:bodyPr/>
                    <a:lstStyle/>
                    <a:p>
                      <a:pPr algn="ctr"/>
                      <a:r>
                        <a:rPr lang="es-ES" sz="1850" dirty="0">
                          <a:latin typeface="+mj-lt"/>
                        </a:rPr>
                        <a:t>44.7</a:t>
                      </a:r>
                      <a:endParaRPr lang="es-MX" sz="1850" dirty="0">
                        <a:latin typeface="+mj-lt"/>
                      </a:endParaRPr>
                    </a:p>
                  </a:txBody>
                  <a:tcPr anchor="ctr"/>
                </a:tc>
                <a:tc>
                  <a:txBody>
                    <a:bodyPr/>
                    <a:lstStyle/>
                    <a:p>
                      <a:pPr algn="ctr"/>
                      <a:r>
                        <a:rPr lang="es-ES" sz="1850" b="0" dirty="0">
                          <a:latin typeface="+mj-lt"/>
                        </a:rPr>
                        <a:t>32.1</a:t>
                      </a:r>
                      <a:endParaRPr lang="es-MX" sz="1850" b="0" dirty="0">
                        <a:latin typeface="+mj-lt"/>
                      </a:endParaRPr>
                    </a:p>
                  </a:txBody>
                  <a:tcPr anchor="ctr"/>
                </a:tc>
                <a:extLst>
                  <a:ext uri="{0D108BD9-81ED-4DB2-BD59-A6C34878D82A}">
                    <a16:rowId xmlns:a16="http://schemas.microsoft.com/office/drawing/2014/main" val="1881096904"/>
                  </a:ext>
                </a:extLst>
              </a:tr>
            </a:tbl>
          </a:graphicData>
        </a:graphic>
      </p:graphicFrame>
      <p:sp>
        <p:nvSpPr>
          <p:cNvPr id="15" name="TextBox 14">
            <a:extLst>
              <a:ext uri="{FF2B5EF4-FFF2-40B4-BE49-F238E27FC236}">
                <a16:creationId xmlns:a16="http://schemas.microsoft.com/office/drawing/2014/main" id="{497544E8-B136-4819-AD02-DD9CF3780B3A}"/>
              </a:ext>
            </a:extLst>
          </p:cNvPr>
          <p:cNvSpPr txBox="1"/>
          <p:nvPr/>
        </p:nvSpPr>
        <p:spPr>
          <a:xfrm>
            <a:off x="234895" y="395708"/>
            <a:ext cx="3841757" cy="369332"/>
          </a:xfrm>
          <a:prstGeom prst="rect">
            <a:avLst/>
          </a:prstGeom>
          <a:noFill/>
        </p:spPr>
        <p:txBody>
          <a:bodyPr wrap="none" rtlCol="0">
            <a:spAutoFit/>
          </a:bodyPr>
          <a:lstStyle/>
          <a:p>
            <a:r>
              <a:rPr lang="es-ES" b="1" dirty="0">
                <a:solidFill>
                  <a:srgbClr val="0468B0"/>
                </a:solidFill>
              </a:rPr>
              <a:t>Resultados análisis prospectivo a 2030</a:t>
            </a:r>
          </a:p>
        </p:txBody>
      </p:sp>
      <p:sp>
        <p:nvSpPr>
          <p:cNvPr id="16" name="Rectángulo 23">
            <a:extLst>
              <a:ext uri="{FF2B5EF4-FFF2-40B4-BE49-F238E27FC236}">
                <a16:creationId xmlns:a16="http://schemas.microsoft.com/office/drawing/2014/main" id="{867A744C-D7B6-488C-837C-411DF5E63DA1}"/>
              </a:ext>
            </a:extLst>
          </p:cNvPr>
          <p:cNvSpPr/>
          <p:nvPr/>
        </p:nvSpPr>
        <p:spPr>
          <a:xfrm>
            <a:off x="5321592" y="1981848"/>
            <a:ext cx="1228726" cy="48305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ángulo 23">
            <a:extLst>
              <a:ext uri="{FF2B5EF4-FFF2-40B4-BE49-F238E27FC236}">
                <a16:creationId xmlns:a16="http://schemas.microsoft.com/office/drawing/2014/main" id="{E7D02E57-610D-4DD3-99BD-1A96E3EC1F71}"/>
              </a:ext>
            </a:extLst>
          </p:cNvPr>
          <p:cNvSpPr/>
          <p:nvPr/>
        </p:nvSpPr>
        <p:spPr>
          <a:xfrm>
            <a:off x="5321592" y="2953412"/>
            <a:ext cx="1228726" cy="48305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ángulo 23">
            <a:extLst>
              <a:ext uri="{FF2B5EF4-FFF2-40B4-BE49-F238E27FC236}">
                <a16:creationId xmlns:a16="http://schemas.microsoft.com/office/drawing/2014/main" id="{4A9D0D55-05A5-4625-AC4A-C804DB72AFE0}"/>
              </a:ext>
            </a:extLst>
          </p:cNvPr>
          <p:cNvSpPr/>
          <p:nvPr/>
        </p:nvSpPr>
        <p:spPr>
          <a:xfrm>
            <a:off x="5321592" y="3423877"/>
            <a:ext cx="1228726" cy="48305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ángulo 23">
            <a:extLst>
              <a:ext uri="{FF2B5EF4-FFF2-40B4-BE49-F238E27FC236}">
                <a16:creationId xmlns:a16="http://schemas.microsoft.com/office/drawing/2014/main" id="{9532426B-37E7-47AA-9326-92E383DDA62C}"/>
              </a:ext>
            </a:extLst>
          </p:cNvPr>
          <p:cNvSpPr/>
          <p:nvPr/>
        </p:nvSpPr>
        <p:spPr>
          <a:xfrm>
            <a:off x="5321592" y="4880762"/>
            <a:ext cx="1228726" cy="8600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ángulo 23">
            <a:extLst>
              <a:ext uri="{FF2B5EF4-FFF2-40B4-BE49-F238E27FC236}">
                <a16:creationId xmlns:a16="http://schemas.microsoft.com/office/drawing/2014/main" id="{4603484C-768B-443F-A074-179BAAF92756}"/>
              </a:ext>
            </a:extLst>
          </p:cNvPr>
          <p:cNvSpPr/>
          <p:nvPr/>
        </p:nvSpPr>
        <p:spPr>
          <a:xfrm>
            <a:off x="5320036" y="5740842"/>
            <a:ext cx="1228726" cy="4691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ángulo 23">
            <a:extLst>
              <a:ext uri="{FF2B5EF4-FFF2-40B4-BE49-F238E27FC236}">
                <a16:creationId xmlns:a16="http://schemas.microsoft.com/office/drawing/2014/main" id="{12422C01-9E8B-4710-8A51-44AF04928750}"/>
              </a:ext>
            </a:extLst>
          </p:cNvPr>
          <p:cNvSpPr/>
          <p:nvPr/>
        </p:nvSpPr>
        <p:spPr>
          <a:xfrm>
            <a:off x="6548761" y="3906932"/>
            <a:ext cx="1482055" cy="4874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ángulo 23">
            <a:extLst>
              <a:ext uri="{FF2B5EF4-FFF2-40B4-BE49-F238E27FC236}">
                <a16:creationId xmlns:a16="http://schemas.microsoft.com/office/drawing/2014/main" id="{1C6AB8A9-5C17-4E2D-93FB-977A752AF966}"/>
              </a:ext>
            </a:extLst>
          </p:cNvPr>
          <p:cNvSpPr/>
          <p:nvPr/>
        </p:nvSpPr>
        <p:spPr>
          <a:xfrm>
            <a:off x="6548761" y="4393299"/>
            <a:ext cx="1482055" cy="4874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ángulo 23">
            <a:extLst>
              <a:ext uri="{FF2B5EF4-FFF2-40B4-BE49-F238E27FC236}">
                <a16:creationId xmlns:a16="http://schemas.microsoft.com/office/drawing/2014/main" id="{2A8DBA30-1EED-432E-B465-6A4537BE8EBB}"/>
              </a:ext>
            </a:extLst>
          </p:cNvPr>
          <p:cNvSpPr/>
          <p:nvPr/>
        </p:nvSpPr>
        <p:spPr>
          <a:xfrm>
            <a:off x="8030816" y="1977440"/>
            <a:ext cx="1399431" cy="4874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ángulo 23">
            <a:extLst>
              <a:ext uri="{FF2B5EF4-FFF2-40B4-BE49-F238E27FC236}">
                <a16:creationId xmlns:a16="http://schemas.microsoft.com/office/drawing/2014/main" id="{313D1159-5086-4272-82F1-2B8EBE521A79}"/>
              </a:ext>
            </a:extLst>
          </p:cNvPr>
          <p:cNvSpPr/>
          <p:nvPr/>
        </p:nvSpPr>
        <p:spPr>
          <a:xfrm>
            <a:off x="8030816" y="2467541"/>
            <a:ext cx="1399431" cy="46782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07367"/>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1C133B389FC33488BD5937645F1CAA6" ma:contentTypeVersion="8" ma:contentTypeDescription="Crear nuevo documento." ma:contentTypeScope="" ma:versionID="199fc5b67eb8a0875496cefcebfb4043">
  <xsd:schema xmlns:xsd="http://www.w3.org/2001/XMLSchema" xmlns:xs="http://www.w3.org/2001/XMLSchema" xmlns:p="http://schemas.microsoft.com/office/2006/metadata/properties" xmlns:ns2="627d4170-d84a-4ae9-9795-9b26b97eeb69" xmlns:ns3="9761d4fa-1198-400f-bcc2-2f908e89a365" targetNamespace="http://schemas.microsoft.com/office/2006/metadata/properties" ma:root="true" ma:fieldsID="5e1d60c9d8422ef83a12088c45f69e6d" ns2:_="" ns3:_="">
    <xsd:import namespace="627d4170-d84a-4ae9-9795-9b26b97eeb69"/>
    <xsd:import namespace="9761d4fa-1198-400f-bcc2-2f908e89a3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d4170-d84a-4ae9-9795-9b26b97eeb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61d4fa-1198-400f-bcc2-2f908e89a365"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81D89E-E92D-48AA-A031-013560B2C287}">
  <ds:schemaRefs>
    <ds:schemaRef ds:uri="http://purl.org/dc/elements/1.1/"/>
    <ds:schemaRef ds:uri="http://schemas.microsoft.com/office/2006/metadata/properties"/>
    <ds:schemaRef ds:uri="http://schemas.openxmlformats.org/package/2006/metadata/core-properties"/>
    <ds:schemaRef ds:uri="9761d4fa-1198-400f-bcc2-2f908e89a365"/>
    <ds:schemaRef ds:uri="http://schemas.microsoft.com/office/infopath/2007/PartnerControls"/>
    <ds:schemaRef ds:uri="http://purl.org/dc/terms/"/>
    <ds:schemaRef ds:uri="http://schemas.microsoft.com/office/2006/documentManagement/types"/>
    <ds:schemaRef ds:uri="627d4170-d84a-4ae9-9795-9b26b97eeb69"/>
    <ds:schemaRef ds:uri="http://www.w3.org/XML/1998/namespace"/>
    <ds:schemaRef ds:uri="http://purl.org/dc/dcmitype/"/>
  </ds:schemaRefs>
</ds:datastoreItem>
</file>

<file path=customXml/itemProps2.xml><?xml version="1.0" encoding="utf-8"?>
<ds:datastoreItem xmlns:ds="http://schemas.openxmlformats.org/officeDocument/2006/customXml" ds:itemID="{7911E575-4B18-471E-B94D-D61AC7EDE72A}">
  <ds:schemaRefs>
    <ds:schemaRef ds:uri="http://schemas.microsoft.com/sharepoint/v3/contenttype/forms"/>
  </ds:schemaRefs>
</ds:datastoreItem>
</file>

<file path=customXml/itemProps3.xml><?xml version="1.0" encoding="utf-8"?>
<ds:datastoreItem xmlns:ds="http://schemas.openxmlformats.org/officeDocument/2006/customXml" ds:itemID="{26DF7AA4-F7F4-4FB6-83A1-947213B26A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7d4170-d84a-4ae9-9795-9b26b97eeb69"/>
    <ds:schemaRef ds:uri="9761d4fa-1198-400f-bcc2-2f908e89a3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487</TotalTime>
  <Words>2143</Words>
  <Application>Microsoft Office PowerPoint</Application>
  <PresentationFormat>Widescreen</PresentationFormat>
  <Paragraphs>354</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Agency FB</vt:lpstr>
      <vt:lpstr>Arial</vt:lpstr>
      <vt:lpstr>Calibri</vt:lpstr>
      <vt:lpstr>Calibri Light</vt:lpstr>
      <vt:lpstr>Wingdings</vt:lpstr>
      <vt:lpstr>1_Tema de Office</vt:lpstr>
      <vt:lpstr>Iniciativas vinculadas al análisis presupuestal</vt:lpstr>
      <vt:lpstr>Actividades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Otras posibles colaboraciones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Iniciativas vinculadas al análisis presupuestal</dc:title>
  <dc:creator>Maite Garcia</dc:creator>
  <cp:lastModifiedBy>Octavio Mendoza</cp:lastModifiedBy>
  <cp:revision>21</cp:revision>
  <cp:lastPrinted>2019-02-14T14:54:12Z</cp:lastPrinted>
  <dcterms:created xsi:type="dcterms:W3CDTF">2019-02-12T16:37:22Z</dcterms:created>
  <dcterms:modified xsi:type="dcterms:W3CDTF">2019-05-24T19:49:41Z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0x01010051C133B389FC33488BD5937645F1CAA6</vt:lpwstr>
  </property>
  <property fmtid="{D5CDD505-2E9C-101B-9397-08002B2CF9AE}" pid="3" name="AuthorIds_UIVersion_1024">
    <vt:lpwstr>35</vt:lpwstr>
  </property>
</Properties>
</file>