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4"/>
  </p:notesMasterIdLst>
  <p:handoutMasterIdLst>
    <p:handoutMasterId r:id="rId35"/>
  </p:handoutMasterIdLst>
  <p:sldIdLst>
    <p:sldId id="256" r:id="rId6"/>
    <p:sldId id="279" r:id="rId7"/>
    <p:sldId id="280" r:id="rId8"/>
    <p:sldId id="260" r:id="rId9"/>
    <p:sldId id="307" r:id="rId10"/>
    <p:sldId id="265" r:id="rId11"/>
    <p:sldId id="306" r:id="rId12"/>
    <p:sldId id="308" r:id="rId13"/>
    <p:sldId id="309" r:id="rId14"/>
    <p:sldId id="268" r:id="rId15"/>
    <p:sldId id="273" r:id="rId16"/>
    <p:sldId id="274" r:id="rId17"/>
    <p:sldId id="269" r:id="rId18"/>
    <p:sldId id="278" r:id="rId19"/>
    <p:sldId id="275" r:id="rId20"/>
    <p:sldId id="310" r:id="rId21"/>
    <p:sldId id="311" r:id="rId22"/>
    <p:sldId id="312" r:id="rId23"/>
    <p:sldId id="313" r:id="rId24"/>
    <p:sldId id="315" r:id="rId25"/>
    <p:sldId id="314" r:id="rId26"/>
    <p:sldId id="316" r:id="rId27"/>
    <p:sldId id="318" r:id="rId28"/>
    <p:sldId id="319" r:id="rId29"/>
    <p:sldId id="320" r:id="rId30"/>
    <p:sldId id="321" r:id="rId31"/>
    <p:sldId id="317" r:id="rId32"/>
    <p:sldId id="270" r:id="rId3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212E"/>
    <a:srgbClr val="0369B3"/>
    <a:srgbClr val="3B6899"/>
    <a:srgbClr val="F9BD16"/>
    <a:srgbClr val="C3A2CC"/>
    <a:srgbClr val="17507B"/>
    <a:srgbClr val="4AC1C4"/>
    <a:srgbClr val="F27A80"/>
    <a:srgbClr val="C74334"/>
    <a:srgbClr val="BD1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91" autoAdjust="0"/>
  </p:normalViewPr>
  <p:slideViewPr>
    <p:cSldViewPr snapToGrid="0">
      <p:cViewPr varScale="1">
        <p:scale>
          <a:sx n="100" d="100"/>
          <a:sy n="100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iana.ajuria\Documents\Guadalajar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15703152963202"/>
          <c:y val="0.19098449293412101"/>
          <c:w val="0.46580574741564801"/>
          <c:h val="0.618031014131758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Sheet1!$C$45:$C$46</c:f>
              <c:numCache>
                <c:formatCode>General</c:formatCode>
                <c:ptCount val="2"/>
                <c:pt idx="0">
                  <c:v>2014</c:v>
                </c:pt>
                <c:pt idx="1">
                  <c:v>1989</c:v>
                </c:pt>
              </c:numCache>
            </c:numRef>
          </c:cat>
          <c:val>
            <c:numRef>
              <c:f>Sheet1!$D$45:$D$46</c:f>
              <c:numCache>
                <c:formatCode>0.00%</c:formatCode>
                <c:ptCount val="2"/>
                <c:pt idx="0">
                  <c:v>3.6999999999999998E-2</c:v>
                </c:pt>
                <c:pt idx="1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5D-46EF-A3AF-0D6E5EB58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8294864"/>
        <c:axId val="88295424"/>
      </c:barChart>
      <c:catAx>
        <c:axId val="8829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88295424"/>
        <c:crosses val="autoZero"/>
        <c:auto val="1"/>
        <c:lblAlgn val="ctr"/>
        <c:lblOffset val="100"/>
        <c:noMultiLvlLbl val="0"/>
      </c:catAx>
      <c:valAx>
        <c:axId val="8829542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8829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B25C2-7522-482C-8D25-9392924FD70F}" type="doc">
      <dgm:prSet loTypeId="urn:microsoft.com/office/officeart/2005/8/layout/lProcess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83142B-AE2C-46D2-93F5-45AA66311975}">
      <dgm:prSet phldrT="[Text]"/>
      <dgm:spPr>
        <a:solidFill>
          <a:srgbClr val="EDD525">
            <a:alpha val="50000"/>
          </a:srgbClr>
        </a:solidFill>
      </dgm:spPr>
      <dgm:t>
        <a:bodyPr/>
        <a:lstStyle/>
        <a:p>
          <a:endParaRPr lang="en-US" dirty="0"/>
        </a:p>
      </dgm:t>
    </dgm:pt>
    <dgm:pt modelId="{088CBE1B-5138-48C2-85D5-E963B41149E2}" type="parTrans" cxnId="{375723CC-A845-47CC-B83C-A897A553194B}">
      <dgm:prSet/>
      <dgm:spPr/>
      <dgm:t>
        <a:bodyPr/>
        <a:lstStyle/>
        <a:p>
          <a:endParaRPr lang="en-US"/>
        </a:p>
      </dgm:t>
    </dgm:pt>
    <dgm:pt modelId="{0E25B1FB-E043-4872-B1C4-0EF27C87EE42}" type="sibTrans" cxnId="{375723CC-A845-47CC-B83C-A897A553194B}">
      <dgm:prSet/>
      <dgm:spPr/>
      <dgm:t>
        <a:bodyPr/>
        <a:lstStyle/>
        <a:p>
          <a:endParaRPr lang="en-US"/>
        </a:p>
      </dgm:t>
    </dgm:pt>
    <dgm:pt modelId="{4A0C1CA2-0E65-477E-AF92-A22FED80F446}">
      <dgm:prSet phldrT="[Text]"/>
      <dgm:spPr>
        <a:solidFill>
          <a:srgbClr val="FF9933">
            <a:alpha val="50000"/>
          </a:srgbClr>
        </a:solidFill>
      </dgm:spPr>
      <dgm:t>
        <a:bodyPr/>
        <a:lstStyle/>
        <a:p>
          <a:endParaRPr lang="en-US" dirty="0"/>
        </a:p>
      </dgm:t>
    </dgm:pt>
    <dgm:pt modelId="{AD786108-5C38-401E-A38F-25AEB301027E}" type="parTrans" cxnId="{01C553AB-26B3-44F3-8391-18677369FA3E}">
      <dgm:prSet/>
      <dgm:spPr/>
      <dgm:t>
        <a:bodyPr/>
        <a:lstStyle/>
        <a:p>
          <a:endParaRPr lang="en-US"/>
        </a:p>
      </dgm:t>
    </dgm:pt>
    <dgm:pt modelId="{4DBEAA76-48B3-4A6F-BDF2-95681F8DCC79}" type="sibTrans" cxnId="{01C553AB-26B3-44F3-8391-18677369FA3E}">
      <dgm:prSet/>
      <dgm:spPr/>
      <dgm:t>
        <a:bodyPr/>
        <a:lstStyle/>
        <a:p>
          <a:endParaRPr lang="en-US"/>
        </a:p>
      </dgm:t>
    </dgm:pt>
    <dgm:pt modelId="{0958B4DE-6487-4597-97EF-2D59D6D563F9}">
      <dgm:prSet phldrT="[Text]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endParaRPr lang="en-US" dirty="0"/>
        </a:p>
      </dgm:t>
    </dgm:pt>
    <dgm:pt modelId="{7C9B945D-DDA9-4B74-B687-A0ACD1EFAFCE}" type="parTrans" cxnId="{09BCB073-BAAA-4E36-9FED-CC9D6921CB97}">
      <dgm:prSet/>
      <dgm:spPr/>
      <dgm:t>
        <a:bodyPr/>
        <a:lstStyle/>
        <a:p>
          <a:endParaRPr lang="en-US"/>
        </a:p>
      </dgm:t>
    </dgm:pt>
    <dgm:pt modelId="{03F9A616-30D4-4E52-BAAE-4F25C17BB842}" type="sibTrans" cxnId="{09BCB073-BAAA-4E36-9FED-CC9D6921CB97}">
      <dgm:prSet/>
      <dgm:spPr/>
      <dgm:t>
        <a:bodyPr/>
        <a:lstStyle/>
        <a:p>
          <a:endParaRPr lang="en-US"/>
        </a:p>
      </dgm:t>
    </dgm:pt>
    <dgm:pt modelId="{3FA0D62B-446D-4DFE-B03D-A692F0DF4DD0}">
      <dgm:prSet/>
      <dgm:spPr>
        <a:solidFill>
          <a:srgbClr val="E1B9D3">
            <a:alpha val="50000"/>
          </a:srgbClr>
        </a:solidFill>
      </dgm:spPr>
      <dgm:t>
        <a:bodyPr/>
        <a:lstStyle/>
        <a:p>
          <a:endParaRPr lang="en-US" dirty="0"/>
        </a:p>
      </dgm:t>
    </dgm:pt>
    <dgm:pt modelId="{1875575C-C4E2-4459-9C22-0D1BE408A105}" type="parTrans" cxnId="{63966DFA-FC66-418F-8278-59E3FC8BA694}">
      <dgm:prSet/>
      <dgm:spPr/>
      <dgm:t>
        <a:bodyPr/>
        <a:lstStyle/>
        <a:p>
          <a:endParaRPr lang="en-US"/>
        </a:p>
      </dgm:t>
    </dgm:pt>
    <dgm:pt modelId="{C648BBF2-8C55-43C7-96EA-1BA103177403}" type="sibTrans" cxnId="{63966DFA-FC66-418F-8278-59E3FC8BA694}">
      <dgm:prSet/>
      <dgm:spPr/>
      <dgm:t>
        <a:bodyPr/>
        <a:lstStyle/>
        <a:p>
          <a:endParaRPr lang="en-US"/>
        </a:p>
      </dgm:t>
    </dgm:pt>
    <dgm:pt modelId="{1539ED6A-6E92-42DF-84C7-15B65CAC64AB}">
      <dgm:prSet/>
      <dgm:spPr>
        <a:solidFill>
          <a:srgbClr val="FC7256">
            <a:alpha val="75000"/>
          </a:srgbClr>
        </a:solidFill>
      </dgm:spPr>
      <dgm:t>
        <a:bodyPr/>
        <a:lstStyle/>
        <a:p>
          <a:endParaRPr lang="en-US" dirty="0"/>
        </a:p>
      </dgm:t>
    </dgm:pt>
    <dgm:pt modelId="{6EC00F2A-FD12-4F9E-A485-F760EF05836F}" type="parTrans" cxnId="{AC657863-8E0D-45D1-89A5-844B5571074C}">
      <dgm:prSet/>
      <dgm:spPr/>
      <dgm:t>
        <a:bodyPr/>
        <a:lstStyle/>
        <a:p>
          <a:endParaRPr lang="en-US"/>
        </a:p>
      </dgm:t>
    </dgm:pt>
    <dgm:pt modelId="{B8A4F41D-B965-4828-B5C1-3D96F2FF8476}" type="sibTrans" cxnId="{AC657863-8E0D-45D1-89A5-844B5571074C}">
      <dgm:prSet/>
      <dgm:spPr/>
      <dgm:t>
        <a:bodyPr/>
        <a:lstStyle/>
        <a:p>
          <a:endParaRPr lang="en-US"/>
        </a:p>
      </dgm:t>
    </dgm:pt>
    <dgm:pt modelId="{7F1DC3A3-CB35-407D-80EC-7E11AA5188B4}">
      <dgm:prSet/>
      <dgm:spPr>
        <a:solidFill>
          <a:srgbClr val="92D050">
            <a:alpha val="70000"/>
          </a:srgbClr>
        </a:solidFill>
      </dgm:spPr>
      <dgm:t>
        <a:bodyPr/>
        <a:lstStyle/>
        <a:p>
          <a:endParaRPr lang="en-US" dirty="0"/>
        </a:p>
      </dgm:t>
    </dgm:pt>
    <dgm:pt modelId="{B968500C-AF5E-4A47-8201-0A844E288CC2}" type="parTrans" cxnId="{7ED19557-00AC-41E5-AFF7-DFBA28C7A65B}">
      <dgm:prSet/>
      <dgm:spPr/>
      <dgm:t>
        <a:bodyPr/>
        <a:lstStyle/>
        <a:p>
          <a:endParaRPr lang="en-US"/>
        </a:p>
      </dgm:t>
    </dgm:pt>
    <dgm:pt modelId="{06DF61F9-58A0-497C-B3CD-9A30A8843F1E}" type="sibTrans" cxnId="{7ED19557-00AC-41E5-AFF7-DFBA28C7A65B}">
      <dgm:prSet/>
      <dgm:spPr/>
      <dgm:t>
        <a:bodyPr/>
        <a:lstStyle/>
        <a:p>
          <a:endParaRPr lang="en-US"/>
        </a:p>
      </dgm:t>
    </dgm:pt>
    <dgm:pt modelId="{76EF1D52-C0F7-40B3-9173-58DC25584530}">
      <dgm:prSet/>
      <dgm:spPr>
        <a:solidFill>
          <a:srgbClr val="00B0F0">
            <a:alpha val="50000"/>
          </a:srgbClr>
        </a:solidFill>
      </dgm:spPr>
      <dgm:t>
        <a:bodyPr/>
        <a:lstStyle/>
        <a:p>
          <a:endParaRPr lang="en-US" dirty="0"/>
        </a:p>
      </dgm:t>
    </dgm:pt>
    <dgm:pt modelId="{B89BB452-13DB-4172-AE3F-B551E122BD46}" type="parTrans" cxnId="{1E8CC18E-07B4-4196-B1FA-3D02D011D724}">
      <dgm:prSet/>
      <dgm:spPr/>
      <dgm:t>
        <a:bodyPr/>
        <a:lstStyle/>
        <a:p>
          <a:endParaRPr lang="en-US"/>
        </a:p>
      </dgm:t>
    </dgm:pt>
    <dgm:pt modelId="{C71E1E2A-2ECC-487D-BEC1-4FE58F38AEB4}" type="sibTrans" cxnId="{1E8CC18E-07B4-4196-B1FA-3D02D011D724}">
      <dgm:prSet/>
      <dgm:spPr/>
      <dgm:t>
        <a:bodyPr/>
        <a:lstStyle/>
        <a:p>
          <a:endParaRPr lang="en-US"/>
        </a:p>
      </dgm:t>
    </dgm:pt>
    <dgm:pt modelId="{63FB6963-AC02-4171-946E-8068B376C9E7}">
      <dgm:prSet/>
      <dgm:spPr>
        <a:solidFill>
          <a:srgbClr val="D4D830">
            <a:alpha val="50000"/>
          </a:srgbClr>
        </a:solidFill>
      </dgm:spPr>
      <dgm:t>
        <a:bodyPr/>
        <a:lstStyle/>
        <a:p>
          <a:endParaRPr lang="en-US" dirty="0"/>
        </a:p>
      </dgm:t>
    </dgm:pt>
    <dgm:pt modelId="{FD6A13AD-1E30-4091-8EF7-01B4EF8495D4}" type="sibTrans" cxnId="{4EDC377E-B9C4-4B6E-AC69-E27B6A3D149C}">
      <dgm:prSet/>
      <dgm:spPr/>
      <dgm:t>
        <a:bodyPr/>
        <a:lstStyle/>
        <a:p>
          <a:endParaRPr lang="en-US"/>
        </a:p>
      </dgm:t>
    </dgm:pt>
    <dgm:pt modelId="{24D13BC0-B601-4924-AB8D-4E5900F0061C}" type="parTrans" cxnId="{4EDC377E-B9C4-4B6E-AC69-E27B6A3D149C}">
      <dgm:prSet/>
      <dgm:spPr/>
      <dgm:t>
        <a:bodyPr/>
        <a:lstStyle/>
        <a:p>
          <a:endParaRPr lang="en-US"/>
        </a:p>
      </dgm:t>
    </dgm:pt>
    <dgm:pt modelId="{1E476D0A-0679-4AB5-A515-093F6EC1847A}" type="pres">
      <dgm:prSet presAssocID="{439B25C2-7522-482C-8D25-9392924FD70F}" presName="theList" presStyleCnt="0">
        <dgm:presLayoutVars>
          <dgm:dir/>
          <dgm:animLvl val="lvl"/>
          <dgm:resizeHandles val="exact"/>
        </dgm:presLayoutVars>
      </dgm:prSet>
      <dgm:spPr/>
    </dgm:pt>
    <dgm:pt modelId="{8ABDD953-7EF4-4B04-A6BF-2E017CFCB6DB}" type="pres">
      <dgm:prSet presAssocID="{7883142B-AE2C-46D2-93F5-45AA66311975}" presName="compNode" presStyleCnt="0"/>
      <dgm:spPr/>
    </dgm:pt>
    <dgm:pt modelId="{E42CD6FB-C67B-4C8A-B650-8D101EE179D6}" type="pres">
      <dgm:prSet presAssocID="{7883142B-AE2C-46D2-93F5-45AA66311975}" presName="aNode" presStyleLbl="bgShp" presStyleIdx="0" presStyleCnt="8"/>
      <dgm:spPr/>
    </dgm:pt>
    <dgm:pt modelId="{72F32FD1-39F5-47E0-9AD6-EF1FD0A7EBA6}" type="pres">
      <dgm:prSet presAssocID="{7883142B-AE2C-46D2-93F5-45AA66311975}" presName="textNode" presStyleLbl="bgShp" presStyleIdx="0" presStyleCnt="8"/>
      <dgm:spPr/>
    </dgm:pt>
    <dgm:pt modelId="{E09E9B7D-9A79-4F96-AFC6-9E0C8FE00A2D}" type="pres">
      <dgm:prSet presAssocID="{7883142B-AE2C-46D2-93F5-45AA66311975}" presName="compChildNode" presStyleCnt="0"/>
      <dgm:spPr/>
    </dgm:pt>
    <dgm:pt modelId="{D39AAE02-008E-4495-A7E9-6D2BCA3945F4}" type="pres">
      <dgm:prSet presAssocID="{7883142B-AE2C-46D2-93F5-45AA66311975}" presName="theInnerList" presStyleCnt="0"/>
      <dgm:spPr/>
    </dgm:pt>
    <dgm:pt modelId="{52E120B4-435D-4479-8A9B-13E6A8EB1C1A}" type="pres">
      <dgm:prSet presAssocID="{7883142B-AE2C-46D2-93F5-45AA66311975}" presName="aSpace" presStyleCnt="0"/>
      <dgm:spPr/>
    </dgm:pt>
    <dgm:pt modelId="{7D7596FB-AECA-43CB-A1AE-35D7D858EEE1}" type="pres">
      <dgm:prSet presAssocID="{63FB6963-AC02-4171-946E-8068B376C9E7}" presName="compNode" presStyleCnt="0"/>
      <dgm:spPr/>
    </dgm:pt>
    <dgm:pt modelId="{2F857C0E-BE23-4848-9DCC-D2D797BA3A5C}" type="pres">
      <dgm:prSet presAssocID="{63FB6963-AC02-4171-946E-8068B376C9E7}" presName="aNode" presStyleLbl="bgShp" presStyleIdx="1" presStyleCnt="8"/>
      <dgm:spPr/>
    </dgm:pt>
    <dgm:pt modelId="{C5A08D71-E936-4E59-9136-428E4285E6AC}" type="pres">
      <dgm:prSet presAssocID="{63FB6963-AC02-4171-946E-8068B376C9E7}" presName="textNode" presStyleLbl="bgShp" presStyleIdx="1" presStyleCnt="8"/>
      <dgm:spPr/>
    </dgm:pt>
    <dgm:pt modelId="{A6165131-B5E6-4193-863B-DD65751099CD}" type="pres">
      <dgm:prSet presAssocID="{63FB6963-AC02-4171-946E-8068B376C9E7}" presName="compChildNode" presStyleCnt="0"/>
      <dgm:spPr/>
    </dgm:pt>
    <dgm:pt modelId="{AF976A39-2F5D-4D56-AA85-6A7577B923D0}" type="pres">
      <dgm:prSet presAssocID="{63FB6963-AC02-4171-946E-8068B376C9E7}" presName="theInnerList" presStyleCnt="0"/>
      <dgm:spPr/>
    </dgm:pt>
    <dgm:pt modelId="{33313148-3513-4752-939B-79F5CC771952}" type="pres">
      <dgm:prSet presAssocID="{63FB6963-AC02-4171-946E-8068B376C9E7}" presName="aSpace" presStyleCnt="0"/>
      <dgm:spPr/>
    </dgm:pt>
    <dgm:pt modelId="{D31AEAF2-6CF5-485D-901A-9F97472FDB4B}" type="pres">
      <dgm:prSet presAssocID="{4A0C1CA2-0E65-477E-AF92-A22FED80F446}" presName="compNode" presStyleCnt="0"/>
      <dgm:spPr/>
    </dgm:pt>
    <dgm:pt modelId="{382B1B31-B8BB-4879-ACD5-633E74C6D26B}" type="pres">
      <dgm:prSet presAssocID="{4A0C1CA2-0E65-477E-AF92-A22FED80F446}" presName="aNode" presStyleLbl="bgShp" presStyleIdx="2" presStyleCnt="8"/>
      <dgm:spPr/>
    </dgm:pt>
    <dgm:pt modelId="{2AEC723C-6EA5-457F-A04C-6CCE5DD61539}" type="pres">
      <dgm:prSet presAssocID="{4A0C1CA2-0E65-477E-AF92-A22FED80F446}" presName="textNode" presStyleLbl="bgShp" presStyleIdx="2" presStyleCnt="8"/>
      <dgm:spPr/>
    </dgm:pt>
    <dgm:pt modelId="{980127BE-ACE6-4566-BA54-348A1C07F686}" type="pres">
      <dgm:prSet presAssocID="{4A0C1CA2-0E65-477E-AF92-A22FED80F446}" presName="compChildNode" presStyleCnt="0"/>
      <dgm:spPr/>
    </dgm:pt>
    <dgm:pt modelId="{9CA60811-3CF1-431E-BE75-3639B09C145E}" type="pres">
      <dgm:prSet presAssocID="{4A0C1CA2-0E65-477E-AF92-A22FED80F446}" presName="theInnerList" presStyleCnt="0"/>
      <dgm:spPr/>
    </dgm:pt>
    <dgm:pt modelId="{43DC226C-ED72-42FD-A177-23DD05ED29B3}" type="pres">
      <dgm:prSet presAssocID="{4A0C1CA2-0E65-477E-AF92-A22FED80F446}" presName="aSpace" presStyleCnt="0"/>
      <dgm:spPr/>
    </dgm:pt>
    <dgm:pt modelId="{3302B195-7281-4281-980F-49AF6BE49346}" type="pres">
      <dgm:prSet presAssocID="{0958B4DE-6487-4597-97EF-2D59D6D563F9}" presName="compNode" presStyleCnt="0"/>
      <dgm:spPr/>
    </dgm:pt>
    <dgm:pt modelId="{2169CA58-8674-4243-878F-D81522934925}" type="pres">
      <dgm:prSet presAssocID="{0958B4DE-6487-4597-97EF-2D59D6D563F9}" presName="aNode" presStyleLbl="bgShp" presStyleIdx="3" presStyleCnt="8"/>
      <dgm:spPr/>
    </dgm:pt>
    <dgm:pt modelId="{4BC2BB33-5515-475F-B307-D29FD5A2416E}" type="pres">
      <dgm:prSet presAssocID="{0958B4DE-6487-4597-97EF-2D59D6D563F9}" presName="textNode" presStyleLbl="bgShp" presStyleIdx="3" presStyleCnt="8"/>
      <dgm:spPr/>
    </dgm:pt>
    <dgm:pt modelId="{04F5CE3D-B364-498C-8D05-110218DEDA4F}" type="pres">
      <dgm:prSet presAssocID="{0958B4DE-6487-4597-97EF-2D59D6D563F9}" presName="compChildNode" presStyleCnt="0"/>
      <dgm:spPr/>
    </dgm:pt>
    <dgm:pt modelId="{CB95858D-A461-4EE0-BD53-178AE0752463}" type="pres">
      <dgm:prSet presAssocID="{0958B4DE-6487-4597-97EF-2D59D6D563F9}" presName="theInnerList" presStyleCnt="0"/>
      <dgm:spPr/>
    </dgm:pt>
    <dgm:pt modelId="{1B1688D6-6711-43FF-8DEF-B8243B031299}" type="pres">
      <dgm:prSet presAssocID="{0958B4DE-6487-4597-97EF-2D59D6D563F9}" presName="aSpace" presStyleCnt="0"/>
      <dgm:spPr/>
    </dgm:pt>
    <dgm:pt modelId="{C1BF0E8D-5F33-4D0F-8864-053A8F797516}" type="pres">
      <dgm:prSet presAssocID="{3FA0D62B-446D-4DFE-B03D-A692F0DF4DD0}" presName="compNode" presStyleCnt="0"/>
      <dgm:spPr/>
    </dgm:pt>
    <dgm:pt modelId="{5B4DC0C1-DED3-446A-96AC-43E75E734FAC}" type="pres">
      <dgm:prSet presAssocID="{3FA0D62B-446D-4DFE-B03D-A692F0DF4DD0}" presName="aNode" presStyleLbl="bgShp" presStyleIdx="4" presStyleCnt="8"/>
      <dgm:spPr/>
    </dgm:pt>
    <dgm:pt modelId="{7C8A70FA-893D-405C-9C02-1E3C1B8EAD68}" type="pres">
      <dgm:prSet presAssocID="{3FA0D62B-446D-4DFE-B03D-A692F0DF4DD0}" presName="textNode" presStyleLbl="bgShp" presStyleIdx="4" presStyleCnt="8"/>
      <dgm:spPr/>
    </dgm:pt>
    <dgm:pt modelId="{8E5F8202-03B7-45E9-8391-8B09A3280103}" type="pres">
      <dgm:prSet presAssocID="{3FA0D62B-446D-4DFE-B03D-A692F0DF4DD0}" presName="compChildNode" presStyleCnt="0"/>
      <dgm:spPr/>
    </dgm:pt>
    <dgm:pt modelId="{2D8CA788-6562-47B4-AC8E-24BAEDFB1CDC}" type="pres">
      <dgm:prSet presAssocID="{3FA0D62B-446D-4DFE-B03D-A692F0DF4DD0}" presName="theInnerList" presStyleCnt="0"/>
      <dgm:spPr/>
    </dgm:pt>
    <dgm:pt modelId="{5789E86D-E349-4D47-A3E2-4E5BF308ACFB}" type="pres">
      <dgm:prSet presAssocID="{3FA0D62B-446D-4DFE-B03D-A692F0DF4DD0}" presName="aSpace" presStyleCnt="0"/>
      <dgm:spPr/>
    </dgm:pt>
    <dgm:pt modelId="{1C3536BB-5DB1-446C-8B10-65071BE825E6}" type="pres">
      <dgm:prSet presAssocID="{1539ED6A-6E92-42DF-84C7-15B65CAC64AB}" presName="compNode" presStyleCnt="0"/>
      <dgm:spPr/>
    </dgm:pt>
    <dgm:pt modelId="{0B9081D9-30F3-45BC-B59D-3789870476B8}" type="pres">
      <dgm:prSet presAssocID="{1539ED6A-6E92-42DF-84C7-15B65CAC64AB}" presName="aNode" presStyleLbl="bgShp" presStyleIdx="5" presStyleCnt="8"/>
      <dgm:spPr/>
    </dgm:pt>
    <dgm:pt modelId="{AF7CAE6E-32C9-428F-8D1F-02B40EEBD405}" type="pres">
      <dgm:prSet presAssocID="{1539ED6A-6E92-42DF-84C7-15B65CAC64AB}" presName="textNode" presStyleLbl="bgShp" presStyleIdx="5" presStyleCnt="8"/>
      <dgm:spPr/>
    </dgm:pt>
    <dgm:pt modelId="{EA7154CC-C531-4BB3-8395-82BBD476B260}" type="pres">
      <dgm:prSet presAssocID="{1539ED6A-6E92-42DF-84C7-15B65CAC64AB}" presName="compChildNode" presStyleCnt="0"/>
      <dgm:spPr/>
    </dgm:pt>
    <dgm:pt modelId="{70B8B3F0-AA08-4424-A780-9CD163A899DA}" type="pres">
      <dgm:prSet presAssocID="{1539ED6A-6E92-42DF-84C7-15B65CAC64AB}" presName="theInnerList" presStyleCnt="0"/>
      <dgm:spPr/>
    </dgm:pt>
    <dgm:pt modelId="{C5F88D3B-237C-4502-BB91-02DE4C1C4F89}" type="pres">
      <dgm:prSet presAssocID="{1539ED6A-6E92-42DF-84C7-15B65CAC64AB}" presName="aSpace" presStyleCnt="0"/>
      <dgm:spPr/>
    </dgm:pt>
    <dgm:pt modelId="{31463B3C-2E54-4060-B105-66550C9323FB}" type="pres">
      <dgm:prSet presAssocID="{7F1DC3A3-CB35-407D-80EC-7E11AA5188B4}" presName="compNode" presStyleCnt="0"/>
      <dgm:spPr/>
    </dgm:pt>
    <dgm:pt modelId="{54B38431-9430-400D-91C0-2401DA3BF786}" type="pres">
      <dgm:prSet presAssocID="{7F1DC3A3-CB35-407D-80EC-7E11AA5188B4}" presName="aNode" presStyleLbl="bgShp" presStyleIdx="6" presStyleCnt="8"/>
      <dgm:spPr/>
    </dgm:pt>
    <dgm:pt modelId="{F2143A7A-63EB-4DDE-9F75-A9FBE04B9EA3}" type="pres">
      <dgm:prSet presAssocID="{7F1DC3A3-CB35-407D-80EC-7E11AA5188B4}" presName="textNode" presStyleLbl="bgShp" presStyleIdx="6" presStyleCnt="8"/>
      <dgm:spPr/>
    </dgm:pt>
    <dgm:pt modelId="{5F3DFC0E-98FB-4B1D-B4E6-9134EA8F5D7A}" type="pres">
      <dgm:prSet presAssocID="{7F1DC3A3-CB35-407D-80EC-7E11AA5188B4}" presName="compChildNode" presStyleCnt="0"/>
      <dgm:spPr/>
    </dgm:pt>
    <dgm:pt modelId="{C7E48201-7019-40D7-8255-2A36B3B4220A}" type="pres">
      <dgm:prSet presAssocID="{7F1DC3A3-CB35-407D-80EC-7E11AA5188B4}" presName="theInnerList" presStyleCnt="0"/>
      <dgm:spPr/>
    </dgm:pt>
    <dgm:pt modelId="{2FBB63EA-5FFF-4BFA-95A4-5B28B1329B6F}" type="pres">
      <dgm:prSet presAssocID="{7F1DC3A3-CB35-407D-80EC-7E11AA5188B4}" presName="aSpace" presStyleCnt="0"/>
      <dgm:spPr/>
    </dgm:pt>
    <dgm:pt modelId="{8B04045E-DF4C-4369-9682-9A98ADF6F3D1}" type="pres">
      <dgm:prSet presAssocID="{76EF1D52-C0F7-40B3-9173-58DC25584530}" presName="compNode" presStyleCnt="0"/>
      <dgm:spPr/>
    </dgm:pt>
    <dgm:pt modelId="{9BC191FD-7453-42AE-9009-3182E2BD4C87}" type="pres">
      <dgm:prSet presAssocID="{76EF1D52-C0F7-40B3-9173-58DC25584530}" presName="aNode" presStyleLbl="bgShp" presStyleIdx="7" presStyleCnt="8"/>
      <dgm:spPr/>
    </dgm:pt>
    <dgm:pt modelId="{E803D6FE-FF73-4EE2-B6B8-940915FAB1B8}" type="pres">
      <dgm:prSet presAssocID="{76EF1D52-C0F7-40B3-9173-58DC25584530}" presName="textNode" presStyleLbl="bgShp" presStyleIdx="7" presStyleCnt="8"/>
      <dgm:spPr/>
    </dgm:pt>
    <dgm:pt modelId="{593806BC-7AB6-4995-BC4F-555768CBF241}" type="pres">
      <dgm:prSet presAssocID="{76EF1D52-C0F7-40B3-9173-58DC25584530}" presName="compChildNode" presStyleCnt="0"/>
      <dgm:spPr/>
    </dgm:pt>
    <dgm:pt modelId="{28A51BA4-20AF-438A-978B-AA1B99B41518}" type="pres">
      <dgm:prSet presAssocID="{76EF1D52-C0F7-40B3-9173-58DC25584530}" presName="theInnerList" presStyleCnt="0"/>
      <dgm:spPr/>
    </dgm:pt>
  </dgm:ptLst>
  <dgm:cxnLst>
    <dgm:cxn modelId="{F2F29202-3D68-4405-AEDA-4139AE6047F9}" type="presOf" srcId="{4A0C1CA2-0E65-477E-AF92-A22FED80F446}" destId="{382B1B31-B8BB-4879-ACD5-633E74C6D26B}" srcOrd="0" destOrd="0" presId="urn:microsoft.com/office/officeart/2005/8/layout/lProcess2#1"/>
    <dgm:cxn modelId="{A3558116-2FB6-4127-A18B-921CB3BE869E}" type="presOf" srcId="{0958B4DE-6487-4597-97EF-2D59D6D563F9}" destId="{2169CA58-8674-4243-878F-D81522934925}" srcOrd="0" destOrd="0" presId="urn:microsoft.com/office/officeart/2005/8/layout/lProcess2#1"/>
    <dgm:cxn modelId="{64541F18-DEB8-4AC2-A63F-7A747D2522C6}" type="presOf" srcId="{7F1DC3A3-CB35-407D-80EC-7E11AA5188B4}" destId="{F2143A7A-63EB-4DDE-9F75-A9FBE04B9EA3}" srcOrd="1" destOrd="0" presId="urn:microsoft.com/office/officeart/2005/8/layout/lProcess2#1"/>
    <dgm:cxn modelId="{B6673B2D-4A00-491E-9458-83A964037F76}" type="presOf" srcId="{4A0C1CA2-0E65-477E-AF92-A22FED80F446}" destId="{2AEC723C-6EA5-457F-A04C-6CCE5DD61539}" srcOrd="1" destOrd="0" presId="urn:microsoft.com/office/officeart/2005/8/layout/lProcess2#1"/>
    <dgm:cxn modelId="{EB1FC360-B1AA-4E38-A67F-6619CD634649}" type="presOf" srcId="{0958B4DE-6487-4597-97EF-2D59D6D563F9}" destId="{4BC2BB33-5515-475F-B307-D29FD5A2416E}" srcOrd="1" destOrd="0" presId="urn:microsoft.com/office/officeart/2005/8/layout/lProcess2#1"/>
    <dgm:cxn modelId="{AC657863-8E0D-45D1-89A5-844B5571074C}" srcId="{439B25C2-7522-482C-8D25-9392924FD70F}" destId="{1539ED6A-6E92-42DF-84C7-15B65CAC64AB}" srcOrd="5" destOrd="0" parTransId="{6EC00F2A-FD12-4F9E-A485-F760EF05836F}" sibTransId="{B8A4F41D-B965-4828-B5C1-3D96F2FF8476}"/>
    <dgm:cxn modelId="{415B8F67-A435-4193-8E6E-651A556C1A82}" type="presOf" srcId="{63FB6963-AC02-4171-946E-8068B376C9E7}" destId="{C5A08D71-E936-4E59-9136-428E4285E6AC}" srcOrd="1" destOrd="0" presId="urn:microsoft.com/office/officeart/2005/8/layout/lProcess2#1"/>
    <dgm:cxn modelId="{09BCB073-BAAA-4E36-9FED-CC9D6921CB97}" srcId="{439B25C2-7522-482C-8D25-9392924FD70F}" destId="{0958B4DE-6487-4597-97EF-2D59D6D563F9}" srcOrd="3" destOrd="0" parTransId="{7C9B945D-DDA9-4B74-B687-A0ACD1EFAFCE}" sibTransId="{03F9A616-30D4-4E52-BAAE-4F25C17BB842}"/>
    <dgm:cxn modelId="{7ED19557-00AC-41E5-AFF7-DFBA28C7A65B}" srcId="{439B25C2-7522-482C-8D25-9392924FD70F}" destId="{7F1DC3A3-CB35-407D-80EC-7E11AA5188B4}" srcOrd="6" destOrd="0" parTransId="{B968500C-AF5E-4A47-8201-0A844E288CC2}" sibTransId="{06DF61F9-58A0-497C-B3CD-9A30A8843F1E}"/>
    <dgm:cxn modelId="{6EAA937A-23EF-49D3-A779-D804EF22D612}" type="presOf" srcId="{7F1DC3A3-CB35-407D-80EC-7E11AA5188B4}" destId="{54B38431-9430-400D-91C0-2401DA3BF786}" srcOrd="0" destOrd="0" presId="urn:microsoft.com/office/officeart/2005/8/layout/lProcess2#1"/>
    <dgm:cxn modelId="{B6B5C57C-3124-469F-A1F9-AFAD47F8E69E}" type="presOf" srcId="{76EF1D52-C0F7-40B3-9173-58DC25584530}" destId="{9BC191FD-7453-42AE-9009-3182E2BD4C87}" srcOrd="0" destOrd="0" presId="urn:microsoft.com/office/officeart/2005/8/layout/lProcess2#1"/>
    <dgm:cxn modelId="{4EDC377E-B9C4-4B6E-AC69-E27B6A3D149C}" srcId="{439B25C2-7522-482C-8D25-9392924FD70F}" destId="{63FB6963-AC02-4171-946E-8068B376C9E7}" srcOrd="1" destOrd="0" parTransId="{24D13BC0-B601-4924-AB8D-4E5900F0061C}" sibTransId="{FD6A13AD-1E30-4091-8EF7-01B4EF8495D4}"/>
    <dgm:cxn modelId="{56A4CB80-2FA4-46E1-85EC-91E182D81DA8}" type="presOf" srcId="{7883142B-AE2C-46D2-93F5-45AA66311975}" destId="{72F32FD1-39F5-47E0-9AD6-EF1FD0A7EBA6}" srcOrd="1" destOrd="0" presId="urn:microsoft.com/office/officeart/2005/8/layout/lProcess2#1"/>
    <dgm:cxn modelId="{1E8CC18E-07B4-4196-B1FA-3D02D011D724}" srcId="{439B25C2-7522-482C-8D25-9392924FD70F}" destId="{76EF1D52-C0F7-40B3-9173-58DC25584530}" srcOrd="7" destOrd="0" parTransId="{B89BB452-13DB-4172-AE3F-B551E122BD46}" sibTransId="{C71E1E2A-2ECC-487D-BEC1-4FE58F38AEB4}"/>
    <dgm:cxn modelId="{E5FDC892-7E24-4A96-8E1C-854A0B66064A}" type="presOf" srcId="{439B25C2-7522-482C-8D25-9392924FD70F}" destId="{1E476D0A-0679-4AB5-A515-093F6EC1847A}" srcOrd="0" destOrd="0" presId="urn:microsoft.com/office/officeart/2005/8/layout/lProcess2#1"/>
    <dgm:cxn modelId="{518B49A4-31E0-4E4B-8D49-7AB4B9C57662}" type="presOf" srcId="{3FA0D62B-446D-4DFE-B03D-A692F0DF4DD0}" destId="{5B4DC0C1-DED3-446A-96AC-43E75E734FAC}" srcOrd="0" destOrd="0" presId="urn:microsoft.com/office/officeart/2005/8/layout/lProcess2#1"/>
    <dgm:cxn modelId="{01C553AB-26B3-44F3-8391-18677369FA3E}" srcId="{439B25C2-7522-482C-8D25-9392924FD70F}" destId="{4A0C1CA2-0E65-477E-AF92-A22FED80F446}" srcOrd="2" destOrd="0" parTransId="{AD786108-5C38-401E-A38F-25AEB301027E}" sibTransId="{4DBEAA76-48B3-4A6F-BDF2-95681F8DCC79}"/>
    <dgm:cxn modelId="{F1ED66B2-8725-43DD-BD97-F8CE49A30705}" type="presOf" srcId="{3FA0D62B-446D-4DFE-B03D-A692F0DF4DD0}" destId="{7C8A70FA-893D-405C-9C02-1E3C1B8EAD68}" srcOrd="1" destOrd="0" presId="urn:microsoft.com/office/officeart/2005/8/layout/lProcess2#1"/>
    <dgm:cxn modelId="{31B383BD-EB5D-4E6C-BCC3-5D7763F449A9}" type="presOf" srcId="{1539ED6A-6E92-42DF-84C7-15B65CAC64AB}" destId="{0B9081D9-30F3-45BC-B59D-3789870476B8}" srcOrd="0" destOrd="0" presId="urn:microsoft.com/office/officeart/2005/8/layout/lProcess2#1"/>
    <dgm:cxn modelId="{375723CC-A845-47CC-B83C-A897A553194B}" srcId="{439B25C2-7522-482C-8D25-9392924FD70F}" destId="{7883142B-AE2C-46D2-93F5-45AA66311975}" srcOrd="0" destOrd="0" parTransId="{088CBE1B-5138-48C2-85D5-E963B41149E2}" sibTransId="{0E25B1FB-E043-4872-B1C4-0EF27C87EE42}"/>
    <dgm:cxn modelId="{972D7BCC-ACBE-40E5-B4FB-3190EDD6CF2B}" type="presOf" srcId="{1539ED6A-6E92-42DF-84C7-15B65CAC64AB}" destId="{AF7CAE6E-32C9-428F-8D1F-02B40EEBD405}" srcOrd="1" destOrd="0" presId="urn:microsoft.com/office/officeart/2005/8/layout/lProcess2#1"/>
    <dgm:cxn modelId="{3A02D5D7-825F-43AD-A602-68DB4760CD51}" type="presOf" srcId="{76EF1D52-C0F7-40B3-9173-58DC25584530}" destId="{E803D6FE-FF73-4EE2-B6B8-940915FAB1B8}" srcOrd="1" destOrd="0" presId="urn:microsoft.com/office/officeart/2005/8/layout/lProcess2#1"/>
    <dgm:cxn modelId="{394BA7D9-C0E0-41B9-A623-D533399CA6DA}" type="presOf" srcId="{63FB6963-AC02-4171-946E-8068B376C9E7}" destId="{2F857C0E-BE23-4848-9DCC-D2D797BA3A5C}" srcOrd="0" destOrd="0" presId="urn:microsoft.com/office/officeart/2005/8/layout/lProcess2#1"/>
    <dgm:cxn modelId="{A4D345F4-2C17-4DB3-9593-1EB95082A453}" type="presOf" srcId="{7883142B-AE2C-46D2-93F5-45AA66311975}" destId="{E42CD6FB-C67B-4C8A-B650-8D101EE179D6}" srcOrd="0" destOrd="0" presId="urn:microsoft.com/office/officeart/2005/8/layout/lProcess2#1"/>
    <dgm:cxn modelId="{63966DFA-FC66-418F-8278-59E3FC8BA694}" srcId="{439B25C2-7522-482C-8D25-9392924FD70F}" destId="{3FA0D62B-446D-4DFE-B03D-A692F0DF4DD0}" srcOrd="4" destOrd="0" parTransId="{1875575C-C4E2-4459-9C22-0D1BE408A105}" sibTransId="{C648BBF2-8C55-43C7-96EA-1BA103177403}"/>
    <dgm:cxn modelId="{E25CFDDD-B620-4D4C-A72B-225363088C8C}" type="presParOf" srcId="{1E476D0A-0679-4AB5-A515-093F6EC1847A}" destId="{8ABDD953-7EF4-4B04-A6BF-2E017CFCB6DB}" srcOrd="0" destOrd="0" presId="urn:microsoft.com/office/officeart/2005/8/layout/lProcess2#1"/>
    <dgm:cxn modelId="{E166088A-CCA4-4A52-8E03-640E4FC23C7F}" type="presParOf" srcId="{8ABDD953-7EF4-4B04-A6BF-2E017CFCB6DB}" destId="{E42CD6FB-C67B-4C8A-B650-8D101EE179D6}" srcOrd="0" destOrd="0" presId="urn:microsoft.com/office/officeart/2005/8/layout/lProcess2#1"/>
    <dgm:cxn modelId="{7D1111DB-6ED8-485F-867A-D96DE02F64A5}" type="presParOf" srcId="{8ABDD953-7EF4-4B04-A6BF-2E017CFCB6DB}" destId="{72F32FD1-39F5-47E0-9AD6-EF1FD0A7EBA6}" srcOrd="1" destOrd="0" presId="urn:microsoft.com/office/officeart/2005/8/layout/lProcess2#1"/>
    <dgm:cxn modelId="{F810ADB5-A901-49CF-A99A-F7C5A1C438BA}" type="presParOf" srcId="{8ABDD953-7EF4-4B04-A6BF-2E017CFCB6DB}" destId="{E09E9B7D-9A79-4F96-AFC6-9E0C8FE00A2D}" srcOrd="2" destOrd="0" presId="urn:microsoft.com/office/officeart/2005/8/layout/lProcess2#1"/>
    <dgm:cxn modelId="{3270094C-57A2-412E-A714-20D534CF0290}" type="presParOf" srcId="{E09E9B7D-9A79-4F96-AFC6-9E0C8FE00A2D}" destId="{D39AAE02-008E-4495-A7E9-6D2BCA3945F4}" srcOrd="0" destOrd="0" presId="urn:microsoft.com/office/officeart/2005/8/layout/lProcess2#1"/>
    <dgm:cxn modelId="{38B942DB-7356-4ACB-8CE3-798CFB18422A}" type="presParOf" srcId="{1E476D0A-0679-4AB5-A515-093F6EC1847A}" destId="{52E120B4-435D-4479-8A9B-13E6A8EB1C1A}" srcOrd="1" destOrd="0" presId="urn:microsoft.com/office/officeart/2005/8/layout/lProcess2#1"/>
    <dgm:cxn modelId="{DB421985-833B-43CA-AEB1-955BB91B4FF0}" type="presParOf" srcId="{1E476D0A-0679-4AB5-A515-093F6EC1847A}" destId="{7D7596FB-AECA-43CB-A1AE-35D7D858EEE1}" srcOrd="2" destOrd="0" presId="urn:microsoft.com/office/officeart/2005/8/layout/lProcess2#1"/>
    <dgm:cxn modelId="{EA3DC4F0-026D-42CA-A1A4-7E02EFCA8A19}" type="presParOf" srcId="{7D7596FB-AECA-43CB-A1AE-35D7D858EEE1}" destId="{2F857C0E-BE23-4848-9DCC-D2D797BA3A5C}" srcOrd="0" destOrd="0" presId="urn:microsoft.com/office/officeart/2005/8/layout/lProcess2#1"/>
    <dgm:cxn modelId="{05954ABC-D6D5-4486-BFE1-7ED3110B4239}" type="presParOf" srcId="{7D7596FB-AECA-43CB-A1AE-35D7D858EEE1}" destId="{C5A08D71-E936-4E59-9136-428E4285E6AC}" srcOrd="1" destOrd="0" presId="urn:microsoft.com/office/officeart/2005/8/layout/lProcess2#1"/>
    <dgm:cxn modelId="{6478B63E-6B5C-455A-BC87-409F799812E2}" type="presParOf" srcId="{7D7596FB-AECA-43CB-A1AE-35D7D858EEE1}" destId="{A6165131-B5E6-4193-863B-DD65751099CD}" srcOrd="2" destOrd="0" presId="urn:microsoft.com/office/officeart/2005/8/layout/lProcess2#1"/>
    <dgm:cxn modelId="{20F221F8-6C70-4EA8-8698-ED5E5A4AD91C}" type="presParOf" srcId="{A6165131-B5E6-4193-863B-DD65751099CD}" destId="{AF976A39-2F5D-4D56-AA85-6A7577B923D0}" srcOrd="0" destOrd="0" presId="urn:microsoft.com/office/officeart/2005/8/layout/lProcess2#1"/>
    <dgm:cxn modelId="{2209DF5F-3C78-4935-85EB-13ACCC715BF8}" type="presParOf" srcId="{1E476D0A-0679-4AB5-A515-093F6EC1847A}" destId="{33313148-3513-4752-939B-79F5CC771952}" srcOrd="3" destOrd="0" presId="urn:microsoft.com/office/officeart/2005/8/layout/lProcess2#1"/>
    <dgm:cxn modelId="{8AC55FBF-44FA-4B10-90B1-398C8F60035B}" type="presParOf" srcId="{1E476D0A-0679-4AB5-A515-093F6EC1847A}" destId="{D31AEAF2-6CF5-485D-901A-9F97472FDB4B}" srcOrd="4" destOrd="0" presId="urn:microsoft.com/office/officeart/2005/8/layout/lProcess2#1"/>
    <dgm:cxn modelId="{9D8D0DD6-65B7-4364-B22C-D4DF1CD25CDE}" type="presParOf" srcId="{D31AEAF2-6CF5-485D-901A-9F97472FDB4B}" destId="{382B1B31-B8BB-4879-ACD5-633E74C6D26B}" srcOrd="0" destOrd="0" presId="urn:microsoft.com/office/officeart/2005/8/layout/lProcess2#1"/>
    <dgm:cxn modelId="{E5A6A4C6-AF99-4A01-8366-98CC5ECF6E4D}" type="presParOf" srcId="{D31AEAF2-6CF5-485D-901A-9F97472FDB4B}" destId="{2AEC723C-6EA5-457F-A04C-6CCE5DD61539}" srcOrd="1" destOrd="0" presId="urn:microsoft.com/office/officeart/2005/8/layout/lProcess2#1"/>
    <dgm:cxn modelId="{0BA08BFE-5D1A-49D6-AFBF-DB5FF809187D}" type="presParOf" srcId="{D31AEAF2-6CF5-485D-901A-9F97472FDB4B}" destId="{980127BE-ACE6-4566-BA54-348A1C07F686}" srcOrd="2" destOrd="0" presId="urn:microsoft.com/office/officeart/2005/8/layout/lProcess2#1"/>
    <dgm:cxn modelId="{2E4FF317-8F5B-4FC2-8FE6-43879081365B}" type="presParOf" srcId="{980127BE-ACE6-4566-BA54-348A1C07F686}" destId="{9CA60811-3CF1-431E-BE75-3639B09C145E}" srcOrd="0" destOrd="0" presId="urn:microsoft.com/office/officeart/2005/8/layout/lProcess2#1"/>
    <dgm:cxn modelId="{15A261E5-188E-447B-8C92-EB28F82F2190}" type="presParOf" srcId="{1E476D0A-0679-4AB5-A515-093F6EC1847A}" destId="{43DC226C-ED72-42FD-A177-23DD05ED29B3}" srcOrd="5" destOrd="0" presId="urn:microsoft.com/office/officeart/2005/8/layout/lProcess2#1"/>
    <dgm:cxn modelId="{FAF90DC0-D62D-49CC-AFDA-1C2A5F6BD7D9}" type="presParOf" srcId="{1E476D0A-0679-4AB5-A515-093F6EC1847A}" destId="{3302B195-7281-4281-980F-49AF6BE49346}" srcOrd="6" destOrd="0" presId="urn:microsoft.com/office/officeart/2005/8/layout/lProcess2#1"/>
    <dgm:cxn modelId="{00005744-AECE-42AA-9F1C-4F62E7117880}" type="presParOf" srcId="{3302B195-7281-4281-980F-49AF6BE49346}" destId="{2169CA58-8674-4243-878F-D81522934925}" srcOrd="0" destOrd="0" presId="urn:microsoft.com/office/officeart/2005/8/layout/lProcess2#1"/>
    <dgm:cxn modelId="{F5E8AB47-BB0B-4FF2-9644-0BE42927B969}" type="presParOf" srcId="{3302B195-7281-4281-980F-49AF6BE49346}" destId="{4BC2BB33-5515-475F-B307-D29FD5A2416E}" srcOrd="1" destOrd="0" presId="urn:microsoft.com/office/officeart/2005/8/layout/lProcess2#1"/>
    <dgm:cxn modelId="{549A78CC-D4AF-41A2-8F17-1A2DD1EB7B4C}" type="presParOf" srcId="{3302B195-7281-4281-980F-49AF6BE49346}" destId="{04F5CE3D-B364-498C-8D05-110218DEDA4F}" srcOrd="2" destOrd="0" presId="urn:microsoft.com/office/officeart/2005/8/layout/lProcess2#1"/>
    <dgm:cxn modelId="{A8300E94-AB57-46C8-AF9C-40B71A7BD062}" type="presParOf" srcId="{04F5CE3D-B364-498C-8D05-110218DEDA4F}" destId="{CB95858D-A461-4EE0-BD53-178AE0752463}" srcOrd="0" destOrd="0" presId="urn:microsoft.com/office/officeart/2005/8/layout/lProcess2#1"/>
    <dgm:cxn modelId="{5CEF865B-604D-447B-9E56-711266162084}" type="presParOf" srcId="{1E476D0A-0679-4AB5-A515-093F6EC1847A}" destId="{1B1688D6-6711-43FF-8DEF-B8243B031299}" srcOrd="7" destOrd="0" presId="urn:microsoft.com/office/officeart/2005/8/layout/lProcess2#1"/>
    <dgm:cxn modelId="{26BFFF4A-5B88-468D-93B0-65E486F014D3}" type="presParOf" srcId="{1E476D0A-0679-4AB5-A515-093F6EC1847A}" destId="{C1BF0E8D-5F33-4D0F-8864-053A8F797516}" srcOrd="8" destOrd="0" presId="urn:microsoft.com/office/officeart/2005/8/layout/lProcess2#1"/>
    <dgm:cxn modelId="{A09E6452-5DC5-464F-8FBB-753570BEFA73}" type="presParOf" srcId="{C1BF0E8D-5F33-4D0F-8864-053A8F797516}" destId="{5B4DC0C1-DED3-446A-96AC-43E75E734FAC}" srcOrd="0" destOrd="0" presId="urn:microsoft.com/office/officeart/2005/8/layout/lProcess2#1"/>
    <dgm:cxn modelId="{D8DBCEF6-24FE-46D2-A180-EB3E0C01E853}" type="presParOf" srcId="{C1BF0E8D-5F33-4D0F-8864-053A8F797516}" destId="{7C8A70FA-893D-405C-9C02-1E3C1B8EAD68}" srcOrd="1" destOrd="0" presId="urn:microsoft.com/office/officeart/2005/8/layout/lProcess2#1"/>
    <dgm:cxn modelId="{F9FF84CC-A8B8-48BE-8149-C544D78781DB}" type="presParOf" srcId="{C1BF0E8D-5F33-4D0F-8864-053A8F797516}" destId="{8E5F8202-03B7-45E9-8391-8B09A3280103}" srcOrd="2" destOrd="0" presId="urn:microsoft.com/office/officeart/2005/8/layout/lProcess2#1"/>
    <dgm:cxn modelId="{E5BA42FB-DEC7-47A6-8E87-137538D96BCD}" type="presParOf" srcId="{8E5F8202-03B7-45E9-8391-8B09A3280103}" destId="{2D8CA788-6562-47B4-AC8E-24BAEDFB1CDC}" srcOrd="0" destOrd="0" presId="urn:microsoft.com/office/officeart/2005/8/layout/lProcess2#1"/>
    <dgm:cxn modelId="{017A60B7-9AF8-41DB-B386-7167276DF008}" type="presParOf" srcId="{1E476D0A-0679-4AB5-A515-093F6EC1847A}" destId="{5789E86D-E349-4D47-A3E2-4E5BF308ACFB}" srcOrd="9" destOrd="0" presId="urn:microsoft.com/office/officeart/2005/8/layout/lProcess2#1"/>
    <dgm:cxn modelId="{7453ABE5-729B-478E-BB80-37E7EA5F098A}" type="presParOf" srcId="{1E476D0A-0679-4AB5-A515-093F6EC1847A}" destId="{1C3536BB-5DB1-446C-8B10-65071BE825E6}" srcOrd="10" destOrd="0" presId="urn:microsoft.com/office/officeart/2005/8/layout/lProcess2#1"/>
    <dgm:cxn modelId="{79EC1C1B-BB50-4904-B7F8-F5A7F5A57004}" type="presParOf" srcId="{1C3536BB-5DB1-446C-8B10-65071BE825E6}" destId="{0B9081D9-30F3-45BC-B59D-3789870476B8}" srcOrd="0" destOrd="0" presId="urn:microsoft.com/office/officeart/2005/8/layout/lProcess2#1"/>
    <dgm:cxn modelId="{A17D289B-C8B2-463E-89C9-468BD724FDD2}" type="presParOf" srcId="{1C3536BB-5DB1-446C-8B10-65071BE825E6}" destId="{AF7CAE6E-32C9-428F-8D1F-02B40EEBD405}" srcOrd="1" destOrd="0" presId="urn:microsoft.com/office/officeart/2005/8/layout/lProcess2#1"/>
    <dgm:cxn modelId="{5E386B12-88F2-4585-936D-32EF59EFF906}" type="presParOf" srcId="{1C3536BB-5DB1-446C-8B10-65071BE825E6}" destId="{EA7154CC-C531-4BB3-8395-82BBD476B260}" srcOrd="2" destOrd="0" presId="urn:microsoft.com/office/officeart/2005/8/layout/lProcess2#1"/>
    <dgm:cxn modelId="{59AF3968-3FD9-44A7-B8B2-D3BE2A7C06A1}" type="presParOf" srcId="{EA7154CC-C531-4BB3-8395-82BBD476B260}" destId="{70B8B3F0-AA08-4424-A780-9CD163A899DA}" srcOrd="0" destOrd="0" presId="urn:microsoft.com/office/officeart/2005/8/layout/lProcess2#1"/>
    <dgm:cxn modelId="{7E402758-03E4-495E-969C-E047DBED7B21}" type="presParOf" srcId="{1E476D0A-0679-4AB5-A515-093F6EC1847A}" destId="{C5F88D3B-237C-4502-BB91-02DE4C1C4F89}" srcOrd="11" destOrd="0" presId="urn:microsoft.com/office/officeart/2005/8/layout/lProcess2#1"/>
    <dgm:cxn modelId="{58B6CAC4-68FE-4694-81FC-92B2E657D4D5}" type="presParOf" srcId="{1E476D0A-0679-4AB5-A515-093F6EC1847A}" destId="{31463B3C-2E54-4060-B105-66550C9323FB}" srcOrd="12" destOrd="0" presId="urn:microsoft.com/office/officeart/2005/8/layout/lProcess2#1"/>
    <dgm:cxn modelId="{DF221E12-A31D-4386-AD63-AE86AABCF3E1}" type="presParOf" srcId="{31463B3C-2E54-4060-B105-66550C9323FB}" destId="{54B38431-9430-400D-91C0-2401DA3BF786}" srcOrd="0" destOrd="0" presId="urn:microsoft.com/office/officeart/2005/8/layout/lProcess2#1"/>
    <dgm:cxn modelId="{AD15B2E4-208B-4C9E-BAC9-30901D7BC971}" type="presParOf" srcId="{31463B3C-2E54-4060-B105-66550C9323FB}" destId="{F2143A7A-63EB-4DDE-9F75-A9FBE04B9EA3}" srcOrd="1" destOrd="0" presId="urn:microsoft.com/office/officeart/2005/8/layout/lProcess2#1"/>
    <dgm:cxn modelId="{2898A5D0-E00A-441A-9B8E-9427D799ED40}" type="presParOf" srcId="{31463B3C-2E54-4060-B105-66550C9323FB}" destId="{5F3DFC0E-98FB-4B1D-B4E6-9134EA8F5D7A}" srcOrd="2" destOrd="0" presId="urn:microsoft.com/office/officeart/2005/8/layout/lProcess2#1"/>
    <dgm:cxn modelId="{0619D39F-8F3A-46DD-9B71-A48A69CD8EFA}" type="presParOf" srcId="{5F3DFC0E-98FB-4B1D-B4E6-9134EA8F5D7A}" destId="{C7E48201-7019-40D7-8255-2A36B3B4220A}" srcOrd="0" destOrd="0" presId="urn:microsoft.com/office/officeart/2005/8/layout/lProcess2#1"/>
    <dgm:cxn modelId="{FE12E7E7-7913-419D-AAB4-36544FADBDB9}" type="presParOf" srcId="{1E476D0A-0679-4AB5-A515-093F6EC1847A}" destId="{2FBB63EA-5FFF-4BFA-95A4-5B28B1329B6F}" srcOrd="13" destOrd="0" presId="urn:microsoft.com/office/officeart/2005/8/layout/lProcess2#1"/>
    <dgm:cxn modelId="{27DDE6D5-69E1-4340-9837-ECB7127AECB6}" type="presParOf" srcId="{1E476D0A-0679-4AB5-A515-093F6EC1847A}" destId="{8B04045E-DF4C-4369-9682-9A98ADF6F3D1}" srcOrd="14" destOrd="0" presId="urn:microsoft.com/office/officeart/2005/8/layout/lProcess2#1"/>
    <dgm:cxn modelId="{306AED08-47AE-47D7-B9AD-952B140FAF59}" type="presParOf" srcId="{8B04045E-DF4C-4369-9682-9A98ADF6F3D1}" destId="{9BC191FD-7453-42AE-9009-3182E2BD4C87}" srcOrd="0" destOrd="0" presId="urn:microsoft.com/office/officeart/2005/8/layout/lProcess2#1"/>
    <dgm:cxn modelId="{1D4B1136-A428-4DE4-B818-61539A3E3128}" type="presParOf" srcId="{8B04045E-DF4C-4369-9682-9A98ADF6F3D1}" destId="{E803D6FE-FF73-4EE2-B6B8-940915FAB1B8}" srcOrd="1" destOrd="0" presId="urn:microsoft.com/office/officeart/2005/8/layout/lProcess2#1"/>
    <dgm:cxn modelId="{29862A58-3088-4AF3-861E-D7D126C6011D}" type="presParOf" srcId="{8B04045E-DF4C-4369-9682-9A98ADF6F3D1}" destId="{593806BC-7AB6-4995-BC4F-555768CBF241}" srcOrd="2" destOrd="0" presId="urn:microsoft.com/office/officeart/2005/8/layout/lProcess2#1"/>
    <dgm:cxn modelId="{CB328A1B-B4B1-47AF-81E6-89069437CCEF}" type="presParOf" srcId="{593806BC-7AB6-4995-BC4F-555768CBF241}" destId="{28A51BA4-20AF-438A-978B-AA1B99B41518}" srcOrd="0" destOrd="0" presId="urn:microsoft.com/office/officeart/2005/8/layout/lProcess2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580E45-4DD8-428F-913E-ECDCE2E6AAF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B3320D8-793B-4CFE-9624-0D0F42D3CA2C}">
      <dgm:prSet phldrT="[Texto]" custT="1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1600" b="1" dirty="0">
            <a:latin typeface="+mj-lt"/>
          </a:endParaRPr>
        </a:p>
      </dgm:t>
    </dgm:pt>
    <dgm:pt modelId="{02E425BA-783B-4BDE-8A7A-79B7B8BA7112}" type="parTrans" cxnId="{52BF708D-38BB-47AB-935F-9188BAD6536A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CE58585A-05F1-406C-8BC0-AF3F5975A7FE}" type="sibTrans" cxnId="{52BF708D-38BB-47AB-935F-9188BAD6536A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97811296-D4B9-4A8B-9797-E116F3E7D95C}">
      <dgm:prSet phldrT="[Texto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buNone/>
          </a:pPr>
          <a:r>
            <a:rPr lang="es-MX" sz="1600" dirty="0">
              <a:latin typeface="+mj-lt"/>
            </a:rPr>
            <a:t>Comité Técnico Especializado de los Objetivos de Desarrollo Sostenible, con el respaldo de INEGI y CONAPO</a:t>
          </a:r>
          <a:endParaRPr lang="es-ES" sz="1600" dirty="0">
            <a:latin typeface="+mj-lt"/>
          </a:endParaRPr>
        </a:p>
      </dgm:t>
    </dgm:pt>
    <dgm:pt modelId="{39960A78-4EA9-4176-B9BB-1FCB9B706A46}" type="parTrans" cxnId="{0A83CC50-3327-493B-89E3-5C309201FA41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6B7E1C70-B83F-426C-B72A-57D35282C199}" type="sibTrans" cxnId="{0A83CC50-3327-493B-89E3-5C309201FA41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2E24C206-1688-4051-B318-51FCDE82EF29}">
      <dgm:prSet phldrT="[Texto]" custT="1"/>
      <dgm:spPr>
        <a:solidFill>
          <a:srgbClr val="FF7C80"/>
        </a:solidFill>
        <a:ln>
          <a:solidFill>
            <a:srgbClr val="FF7C80"/>
          </a:solidFill>
        </a:ln>
      </dgm:spPr>
      <dgm:t>
        <a:bodyPr/>
        <a:lstStyle/>
        <a:p>
          <a:endParaRPr lang="es-ES" sz="1600" b="1" dirty="0">
            <a:latin typeface="+mj-lt"/>
          </a:endParaRPr>
        </a:p>
      </dgm:t>
    </dgm:pt>
    <dgm:pt modelId="{BEBECFCE-3124-46FD-B97E-A3F7F1A7B1C4}" type="parTrans" cxnId="{0BCEC250-8C75-4260-93FD-7E528773104F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2CD5EF65-E53B-45BF-9FEF-2C2AC77DC1E4}" type="sibTrans" cxnId="{0BCEC250-8C75-4260-93FD-7E528773104F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A2EEAE0B-1763-42F4-B23D-B751713DC3E0}">
      <dgm:prSet phldrT="[Texto]" custT="1"/>
      <dgm:spPr>
        <a:solidFill>
          <a:srgbClr val="FCC30B"/>
        </a:solidFill>
        <a:ln>
          <a:solidFill>
            <a:srgbClr val="FCC30B"/>
          </a:solidFill>
        </a:ln>
      </dgm:spPr>
      <dgm:t>
        <a:bodyPr/>
        <a:lstStyle/>
        <a:p>
          <a:endParaRPr lang="es-ES" sz="1400" b="1" dirty="0">
            <a:latin typeface="+mj-lt"/>
          </a:endParaRPr>
        </a:p>
      </dgm:t>
    </dgm:pt>
    <dgm:pt modelId="{76BBE8B4-7DA1-4ADA-8DCB-FE53912B1D0E}" type="parTrans" cxnId="{DAD7161C-3C59-4BB3-8A86-8E9F700CFC34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CA3392D9-2564-4467-8B89-AD0291EBD8E9}" type="sibTrans" cxnId="{DAD7161C-3C59-4BB3-8A86-8E9F700CFC34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14A5D8DE-BB7C-49EA-8FE7-7B2FF8106D1A}">
      <dgm:prSet phldrT="[Texto]" custT="1"/>
      <dgm:spPr>
        <a:ln>
          <a:solidFill>
            <a:srgbClr val="FCC30B"/>
          </a:solidFill>
        </a:ln>
      </dgm:spPr>
      <dgm:t>
        <a:bodyPr/>
        <a:lstStyle/>
        <a:p>
          <a:pPr>
            <a:buNone/>
          </a:pPr>
          <a:r>
            <a:rPr lang="es-MX" sz="1600" dirty="0">
              <a:latin typeface="+mj-lt"/>
            </a:rPr>
            <a:t>Creación de Consejos Estatales para la Agenda 2030 en 31 estados</a:t>
          </a:r>
          <a:endParaRPr lang="es-ES" sz="1600" dirty="0">
            <a:latin typeface="+mj-lt"/>
          </a:endParaRPr>
        </a:p>
      </dgm:t>
    </dgm:pt>
    <dgm:pt modelId="{F51C1B8E-9BC0-439F-8515-3DF4AD7C25AC}" type="parTrans" cxnId="{FCE9F3E5-F7E3-4142-B53A-A6445C93C03A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66D600A5-5A47-4709-8515-8E3D34687E0E}" type="sibTrans" cxnId="{FCE9F3E5-F7E3-4142-B53A-A6445C93C03A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B20370A4-2580-4AB9-965B-4AE1DA2D153C}">
      <dgm:prSet phldrT="[Texto]" custT="1"/>
      <dgm:spPr>
        <a:solidFill>
          <a:srgbClr val="33CCCC"/>
        </a:solidFill>
        <a:ln>
          <a:solidFill>
            <a:srgbClr val="33CCCC"/>
          </a:solidFill>
        </a:ln>
      </dgm:spPr>
      <dgm:t>
        <a:bodyPr/>
        <a:lstStyle/>
        <a:p>
          <a:endParaRPr lang="es-ES" sz="1600" b="1" dirty="0">
            <a:latin typeface="+mj-lt"/>
          </a:endParaRPr>
        </a:p>
      </dgm:t>
    </dgm:pt>
    <dgm:pt modelId="{6B68716C-548F-45FD-8348-AF0552DFC39D}" type="parTrans" cxnId="{1E98FC3E-D8AB-49C1-9688-53B8895DBED4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59E39528-FD0A-494E-8674-ECDBD5BFA1D2}" type="sibTrans" cxnId="{1E98FC3E-D8AB-49C1-9688-53B8895DBED4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435DF526-F80E-4D1B-9F93-D894E63AE8A9}">
      <dgm:prSet phldrT="[Texto]" custT="1"/>
      <dgm:spPr>
        <a:ln>
          <a:solidFill>
            <a:srgbClr val="33CCCC"/>
          </a:solidFill>
        </a:ln>
      </dgm:spPr>
      <dgm:t>
        <a:bodyPr/>
        <a:lstStyle/>
        <a:p>
          <a:pPr>
            <a:buNone/>
          </a:pPr>
          <a:r>
            <a:rPr lang="es-MX" sz="1600" dirty="0">
              <a:latin typeface="+mj-lt"/>
            </a:rPr>
            <a:t>Creación de la Comisión para el Cumplimiento de la Agenda 2030 en la Conferencia Nacional de Gobernadores</a:t>
          </a:r>
          <a:endParaRPr lang="es-ES" sz="1600" dirty="0">
            <a:latin typeface="+mj-lt"/>
          </a:endParaRPr>
        </a:p>
      </dgm:t>
    </dgm:pt>
    <dgm:pt modelId="{67304C68-C3A2-44A2-A479-CF6D7A413EDB}" type="parTrans" cxnId="{7A929325-2B4F-4641-8BC4-F0BEDB348EDF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BC2DB60F-73DD-4C05-879F-9BAE48D9E1B7}" type="sibTrans" cxnId="{7A929325-2B4F-4641-8BC4-F0BEDB348EDF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8987F417-84E8-4E84-95E4-CC82337376A1}">
      <dgm:prSet phldrT="[Texto]" custT="1"/>
      <dgm:spPr>
        <a:solidFill>
          <a:srgbClr val="DCB9FF"/>
        </a:solidFill>
        <a:ln>
          <a:solidFill>
            <a:srgbClr val="DCB9FF"/>
          </a:solidFill>
        </a:ln>
      </dgm:spPr>
      <dgm:t>
        <a:bodyPr/>
        <a:lstStyle/>
        <a:p>
          <a:endParaRPr lang="es-ES" sz="1600" b="1" dirty="0">
            <a:latin typeface="+mj-lt"/>
          </a:endParaRPr>
        </a:p>
      </dgm:t>
    </dgm:pt>
    <dgm:pt modelId="{9C80F40A-192E-41CF-AE27-3DD92C0CCB7E}" type="parTrans" cxnId="{08CE58F9-3D54-4EDC-8328-679E6C297C22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1343A857-BFB4-4D8C-8F0E-AEBB86EF1E0A}" type="sibTrans" cxnId="{08CE58F9-3D54-4EDC-8328-679E6C297C22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96C249C6-2D62-4DB6-AECC-3480F675071A}">
      <dgm:prSet phldrT="[Texto]" custT="1"/>
      <dgm:spPr>
        <a:ln>
          <a:solidFill>
            <a:srgbClr val="FF7C80"/>
          </a:solidFill>
        </a:ln>
      </dgm:spPr>
      <dgm:t>
        <a:bodyPr/>
        <a:lstStyle/>
        <a:p>
          <a:pPr>
            <a:buNone/>
          </a:pPr>
          <a:r>
            <a:rPr lang="es-MX" sz="1600" dirty="0">
              <a:latin typeface="+mj-lt"/>
            </a:rPr>
            <a:t>Consejo Nacional de la Agenda 2030 para el Desarrollo Sostenible</a:t>
          </a:r>
          <a:endParaRPr lang="es-ES" sz="1600" dirty="0">
            <a:latin typeface="+mj-lt"/>
          </a:endParaRPr>
        </a:p>
      </dgm:t>
    </dgm:pt>
    <dgm:pt modelId="{EFBDDA6E-DC69-4846-8EDB-A1B833E03310}" type="parTrans" cxnId="{38D55F10-AAFA-4D7B-9E44-133FFD85D8B2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55EE90AF-778B-4E85-9FE2-96AA8ED6EB7E}" type="sibTrans" cxnId="{38D55F10-AAFA-4D7B-9E44-133FFD85D8B2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51DC4268-4828-4FF7-A4FA-0CBB68BECA7C}">
      <dgm:prSet phldrT="[Texto]" custT="1"/>
      <dgm:spPr>
        <a:ln>
          <a:solidFill>
            <a:srgbClr val="DCB9FF"/>
          </a:solidFill>
        </a:ln>
      </dgm:spPr>
      <dgm:t>
        <a:bodyPr/>
        <a:lstStyle/>
        <a:p>
          <a:pPr>
            <a:buNone/>
          </a:pPr>
          <a:r>
            <a:rPr lang="es-MX" sz="1600" dirty="0">
              <a:latin typeface="+mj-lt"/>
            </a:rPr>
            <a:t>Reforma a la Ley de Planeación en 2018</a:t>
          </a:r>
          <a:endParaRPr lang="es-ES" sz="1600" dirty="0">
            <a:latin typeface="+mj-lt"/>
          </a:endParaRPr>
        </a:p>
      </dgm:t>
    </dgm:pt>
    <dgm:pt modelId="{6C6131D1-DCA2-4521-AE36-51F7F3247CC5}" type="parTrans" cxnId="{64283F05-4567-4514-9873-3E925D838A0B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5C34B0E4-B28C-4D0D-B59D-B6237BE52547}" type="sibTrans" cxnId="{64283F05-4567-4514-9873-3E925D838A0B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8260EAAA-E044-4146-9327-E241E27C9B01}">
      <dgm:prSet phldrT="[Texto]" custT="1"/>
      <dgm:spPr>
        <a:noFill/>
        <a:ln>
          <a:solidFill>
            <a:srgbClr val="DCB9FF"/>
          </a:solidFill>
        </a:ln>
      </dgm:spPr>
      <dgm:t>
        <a:bodyPr/>
        <a:lstStyle/>
        <a:p>
          <a:pPr>
            <a:buNone/>
          </a:pPr>
          <a:r>
            <a:rPr lang="es-MX" sz="1600" b="0" i="0" dirty="0">
              <a:latin typeface="+mj-lt"/>
            </a:rPr>
            <a:t>Grupo de Trabajo para el Seguimiento Legislativo de los Objetivos de Desarrollo Sostenible en el Senado</a:t>
          </a:r>
          <a:endParaRPr lang="es-ES" sz="1600" b="1" dirty="0">
            <a:latin typeface="+mj-lt"/>
          </a:endParaRPr>
        </a:p>
      </dgm:t>
    </dgm:pt>
    <dgm:pt modelId="{61A77355-AE08-4C95-85A6-07B64DB16374}" type="parTrans" cxnId="{42F95B0F-D2CF-42BB-8C48-CE7E31E33BCA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935B761A-DE9A-4EE1-A8B5-5261AA21A2C5}" type="sibTrans" cxnId="{42F95B0F-D2CF-42BB-8C48-CE7E31E33BCA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96AD6CE0-E354-45E9-B737-528CE1110775}">
      <dgm:prSet phldrT="[Texto]" custT="1"/>
      <dgm:spPr>
        <a:solidFill>
          <a:srgbClr val="DCB9FF"/>
        </a:solidFill>
        <a:ln>
          <a:solidFill>
            <a:srgbClr val="DCB9FF"/>
          </a:solidFill>
        </a:ln>
      </dgm:spPr>
      <dgm:t>
        <a:bodyPr/>
        <a:lstStyle/>
        <a:p>
          <a:endParaRPr lang="es-ES" sz="1600" b="1" dirty="0">
            <a:latin typeface="+mj-lt"/>
          </a:endParaRPr>
        </a:p>
      </dgm:t>
    </dgm:pt>
    <dgm:pt modelId="{3CF8FD84-2D57-4C8B-A205-EFD40C0FC933}" type="parTrans" cxnId="{E254FA17-CA9A-4E2A-BD03-6542BBB073BC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06B779D5-E7EA-4C8A-97B2-5973676A471B}" type="sibTrans" cxnId="{E254FA17-CA9A-4E2A-BD03-6542BBB073BC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8C958793-3506-4B03-B460-2DD6A6A1F77A}">
      <dgm:prSet phldrT="[Texto]" custT="1"/>
      <dgm:spPr>
        <a:noFill/>
        <a:ln>
          <a:solidFill>
            <a:srgbClr val="33CCCC"/>
          </a:solidFill>
        </a:ln>
      </dgm:spPr>
      <dgm:t>
        <a:bodyPr/>
        <a:lstStyle/>
        <a:p>
          <a:pPr>
            <a:buNone/>
          </a:pPr>
          <a:r>
            <a:rPr lang="es-MX" sz="1600" b="0" i="0" dirty="0">
              <a:latin typeface="+mj-lt"/>
            </a:rPr>
            <a:t>Dirección General de la Agenda 2030 para el Desarrollo Sostenible en la Oficina de la Presidencia de la República</a:t>
          </a:r>
          <a:endParaRPr lang="es-ES" sz="1600" b="1" dirty="0">
            <a:latin typeface="+mj-lt"/>
          </a:endParaRPr>
        </a:p>
      </dgm:t>
    </dgm:pt>
    <dgm:pt modelId="{481B2227-2575-4C4D-8973-3DBFE541F6AE}" type="parTrans" cxnId="{133D0762-9961-4CFF-AEF7-5E0D5D95007A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DA88C491-5FE6-4EDD-B51C-822D0310459D}" type="sibTrans" cxnId="{133D0762-9961-4CFF-AEF7-5E0D5D95007A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CE60A0BB-0C1B-45CF-91BF-C372A3E8DE5A}">
      <dgm:prSet phldrT="[Texto]" custT="1"/>
      <dgm:spPr>
        <a:solidFill>
          <a:srgbClr val="33CCCC"/>
        </a:solidFill>
        <a:ln>
          <a:solidFill>
            <a:srgbClr val="33CCCC"/>
          </a:solidFill>
        </a:ln>
      </dgm:spPr>
      <dgm:t>
        <a:bodyPr/>
        <a:lstStyle/>
        <a:p>
          <a:endParaRPr lang="es-ES" sz="1600" b="1" dirty="0">
            <a:latin typeface="+mj-lt"/>
          </a:endParaRPr>
        </a:p>
      </dgm:t>
    </dgm:pt>
    <dgm:pt modelId="{3C0674EB-73C3-47E1-99F4-275A06890327}" type="parTrans" cxnId="{365304BC-9FF1-4589-9776-5A6D79D3E69F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E5468C7F-CF48-4F20-9751-28955772FE58}" type="sibTrans" cxnId="{365304BC-9FF1-4589-9776-5A6D79D3E69F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33ACED16-8287-472D-9E40-B24D38BFF4FC}" type="pres">
      <dgm:prSet presAssocID="{B7580E45-4DD8-428F-913E-ECDCE2E6AAF3}" presName="linearFlow" presStyleCnt="0">
        <dgm:presLayoutVars>
          <dgm:dir/>
          <dgm:animLvl val="lvl"/>
          <dgm:resizeHandles val="exact"/>
        </dgm:presLayoutVars>
      </dgm:prSet>
      <dgm:spPr/>
    </dgm:pt>
    <dgm:pt modelId="{D708271F-3956-4E9C-8B70-DED0B20AEF8D}" type="pres">
      <dgm:prSet presAssocID="{CE60A0BB-0C1B-45CF-91BF-C372A3E8DE5A}" presName="composite" presStyleCnt="0"/>
      <dgm:spPr/>
    </dgm:pt>
    <dgm:pt modelId="{1FF67302-B3C5-4C9F-993A-152287EF7DCB}" type="pres">
      <dgm:prSet presAssocID="{CE60A0BB-0C1B-45CF-91BF-C372A3E8DE5A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3FBAD77B-2A7B-4809-AF66-1FF641875217}" type="pres">
      <dgm:prSet presAssocID="{CE60A0BB-0C1B-45CF-91BF-C372A3E8DE5A}" presName="descendantText" presStyleLbl="alignAcc1" presStyleIdx="0" presStyleCnt="7">
        <dgm:presLayoutVars>
          <dgm:bulletEnabled val="1"/>
        </dgm:presLayoutVars>
      </dgm:prSet>
      <dgm:spPr/>
    </dgm:pt>
    <dgm:pt modelId="{2CF64A7A-C6F0-462A-B254-4EB558080F0D}" type="pres">
      <dgm:prSet presAssocID="{E5468C7F-CF48-4F20-9751-28955772FE58}" presName="sp" presStyleCnt="0"/>
      <dgm:spPr/>
    </dgm:pt>
    <dgm:pt modelId="{E1765B99-97B2-40CB-98D7-2AA5F063EBEA}" type="pres">
      <dgm:prSet presAssocID="{96AD6CE0-E354-45E9-B737-528CE1110775}" presName="composite" presStyleCnt="0"/>
      <dgm:spPr/>
    </dgm:pt>
    <dgm:pt modelId="{3E6E155D-9828-4322-8D67-E55543B80000}" type="pres">
      <dgm:prSet presAssocID="{96AD6CE0-E354-45E9-B737-528CE1110775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DF957D73-7B43-4980-92D6-A55DA0CC923C}" type="pres">
      <dgm:prSet presAssocID="{96AD6CE0-E354-45E9-B737-528CE1110775}" presName="descendantText" presStyleLbl="alignAcc1" presStyleIdx="1" presStyleCnt="7">
        <dgm:presLayoutVars>
          <dgm:bulletEnabled val="1"/>
        </dgm:presLayoutVars>
      </dgm:prSet>
      <dgm:spPr/>
    </dgm:pt>
    <dgm:pt modelId="{27CBBB7F-2718-4022-8455-BE3647F1AB88}" type="pres">
      <dgm:prSet presAssocID="{06B779D5-E7EA-4C8A-97B2-5973676A471B}" presName="sp" presStyleCnt="0"/>
      <dgm:spPr/>
    </dgm:pt>
    <dgm:pt modelId="{B5C13E99-F60C-430C-9B8C-1C7F0F458665}" type="pres">
      <dgm:prSet presAssocID="{1B3320D8-793B-4CFE-9624-0D0F42D3CA2C}" presName="composite" presStyleCnt="0"/>
      <dgm:spPr/>
    </dgm:pt>
    <dgm:pt modelId="{1DE7AC55-9CBE-44FD-BDF4-7E0B8D2B73AD}" type="pres">
      <dgm:prSet presAssocID="{1B3320D8-793B-4CFE-9624-0D0F42D3CA2C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0CD32DA3-1D8C-43F4-A6F5-21E19597DE13}" type="pres">
      <dgm:prSet presAssocID="{1B3320D8-793B-4CFE-9624-0D0F42D3CA2C}" presName="descendantText" presStyleLbl="alignAcc1" presStyleIdx="2" presStyleCnt="7">
        <dgm:presLayoutVars>
          <dgm:bulletEnabled val="1"/>
        </dgm:presLayoutVars>
      </dgm:prSet>
      <dgm:spPr/>
    </dgm:pt>
    <dgm:pt modelId="{EB78F9AD-2215-4C3B-9FBE-EBD68CDE623B}" type="pres">
      <dgm:prSet presAssocID="{CE58585A-05F1-406C-8BC0-AF3F5975A7FE}" presName="sp" presStyleCnt="0"/>
      <dgm:spPr/>
    </dgm:pt>
    <dgm:pt modelId="{7B382139-C503-4929-903F-FE5EF1A073B5}" type="pres">
      <dgm:prSet presAssocID="{2E24C206-1688-4051-B318-51FCDE82EF29}" presName="composite" presStyleCnt="0"/>
      <dgm:spPr/>
    </dgm:pt>
    <dgm:pt modelId="{B7BAF3E2-AF22-4536-8D32-2457CBCB5C9F}" type="pres">
      <dgm:prSet presAssocID="{2E24C206-1688-4051-B318-51FCDE82EF29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A69A0F07-9CDF-4AA3-BD0D-14E0A5B87703}" type="pres">
      <dgm:prSet presAssocID="{2E24C206-1688-4051-B318-51FCDE82EF29}" presName="descendantText" presStyleLbl="alignAcc1" presStyleIdx="3" presStyleCnt="7">
        <dgm:presLayoutVars>
          <dgm:bulletEnabled val="1"/>
        </dgm:presLayoutVars>
      </dgm:prSet>
      <dgm:spPr/>
    </dgm:pt>
    <dgm:pt modelId="{11B031F7-1ECE-4940-A458-8AC4C9CECDF2}" type="pres">
      <dgm:prSet presAssocID="{2CD5EF65-E53B-45BF-9FEF-2C2AC77DC1E4}" presName="sp" presStyleCnt="0"/>
      <dgm:spPr/>
    </dgm:pt>
    <dgm:pt modelId="{18AFF48A-D080-4142-AF92-B69748F645EC}" type="pres">
      <dgm:prSet presAssocID="{A2EEAE0B-1763-42F4-B23D-B751713DC3E0}" presName="composite" presStyleCnt="0"/>
      <dgm:spPr/>
    </dgm:pt>
    <dgm:pt modelId="{16BF732F-9C97-48A7-A3F0-2D28690CCEE9}" type="pres">
      <dgm:prSet presAssocID="{A2EEAE0B-1763-42F4-B23D-B751713DC3E0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1F7D944C-9CA8-4260-9512-FA0EC8650651}" type="pres">
      <dgm:prSet presAssocID="{A2EEAE0B-1763-42F4-B23D-B751713DC3E0}" presName="descendantText" presStyleLbl="alignAcc1" presStyleIdx="4" presStyleCnt="7">
        <dgm:presLayoutVars>
          <dgm:bulletEnabled val="1"/>
        </dgm:presLayoutVars>
      </dgm:prSet>
      <dgm:spPr/>
    </dgm:pt>
    <dgm:pt modelId="{96BC5059-6CE0-44A4-818A-B9984210408B}" type="pres">
      <dgm:prSet presAssocID="{CA3392D9-2564-4467-8B89-AD0291EBD8E9}" presName="sp" presStyleCnt="0"/>
      <dgm:spPr/>
    </dgm:pt>
    <dgm:pt modelId="{263FD726-2A2C-4A36-A5D4-A96B71CB1582}" type="pres">
      <dgm:prSet presAssocID="{B20370A4-2580-4AB9-965B-4AE1DA2D153C}" presName="composite" presStyleCnt="0"/>
      <dgm:spPr/>
    </dgm:pt>
    <dgm:pt modelId="{627433FD-FAC8-487C-B1F3-683A53E86628}" type="pres">
      <dgm:prSet presAssocID="{B20370A4-2580-4AB9-965B-4AE1DA2D153C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EB385E83-87AC-4D45-B4A6-3F14294D7601}" type="pres">
      <dgm:prSet presAssocID="{B20370A4-2580-4AB9-965B-4AE1DA2D153C}" presName="descendantText" presStyleLbl="alignAcc1" presStyleIdx="5" presStyleCnt="7">
        <dgm:presLayoutVars>
          <dgm:bulletEnabled val="1"/>
        </dgm:presLayoutVars>
      </dgm:prSet>
      <dgm:spPr/>
    </dgm:pt>
    <dgm:pt modelId="{0D40322F-2823-4386-AEDE-44AEF1FDC669}" type="pres">
      <dgm:prSet presAssocID="{59E39528-FD0A-494E-8674-ECDBD5BFA1D2}" presName="sp" presStyleCnt="0"/>
      <dgm:spPr/>
    </dgm:pt>
    <dgm:pt modelId="{6C944BA8-B192-4BBE-B23C-5153570D3A92}" type="pres">
      <dgm:prSet presAssocID="{8987F417-84E8-4E84-95E4-CC82337376A1}" presName="composite" presStyleCnt="0"/>
      <dgm:spPr/>
    </dgm:pt>
    <dgm:pt modelId="{CA9CDB05-83BC-40D1-B412-BC688A745687}" type="pres">
      <dgm:prSet presAssocID="{8987F417-84E8-4E84-95E4-CC82337376A1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AEFE0A6D-491F-4384-9958-4A5007A86A21}" type="pres">
      <dgm:prSet presAssocID="{8987F417-84E8-4E84-95E4-CC82337376A1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46A00303-04D5-47C4-878D-9F2D32BAECF7}" type="presOf" srcId="{A2EEAE0B-1763-42F4-B23D-B751713DC3E0}" destId="{16BF732F-9C97-48A7-A3F0-2D28690CCEE9}" srcOrd="0" destOrd="0" presId="urn:microsoft.com/office/officeart/2005/8/layout/chevron2"/>
    <dgm:cxn modelId="{64283F05-4567-4514-9873-3E925D838A0B}" srcId="{8987F417-84E8-4E84-95E4-CC82337376A1}" destId="{51DC4268-4828-4FF7-A4FA-0CBB68BECA7C}" srcOrd="0" destOrd="0" parTransId="{6C6131D1-DCA2-4521-AE36-51F7F3247CC5}" sibTransId="{5C34B0E4-B28C-4D0D-B59D-B6237BE52547}"/>
    <dgm:cxn modelId="{42F95B0F-D2CF-42BB-8C48-CE7E31E33BCA}" srcId="{96AD6CE0-E354-45E9-B737-528CE1110775}" destId="{8260EAAA-E044-4146-9327-E241E27C9B01}" srcOrd="0" destOrd="0" parTransId="{61A77355-AE08-4C95-85A6-07B64DB16374}" sibTransId="{935B761A-DE9A-4EE1-A8B5-5261AA21A2C5}"/>
    <dgm:cxn modelId="{38D55F10-AAFA-4D7B-9E44-133FFD85D8B2}" srcId="{2E24C206-1688-4051-B318-51FCDE82EF29}" destId="{96C249C6-2D62-4DB6-AECC-3480F675071A}" srcOrd="0" destOrd="0" parTransId="{EFBDDA6E-DC69-4846-8EDB-A1B833E03310}" sibTransId="{55EE90AF-778B-4E85-9FE2-96AA8ED6EB7E}"/>
    <dgm:cxn modelId="{E254FA17-CA9A-4E2A-BD03-6542BBB073BC}" srcId="{B7580E45-4DD8-428F-913E-ECDCE2E6AAF3}" destId="{96AD6CE0-E354-45E9-B737-528CE1110775}" srcOrd="1" destOrd="0" parTransId="{3CF8FD84-2D57-4C8B-A205-EFD40C0FC933}" sibTransId="{06B779D5-E7EA-4C8A-97B2-5973676A471B}"/>
    <dgm:cxn modelId="{D2D57B1B-81F7-4860-A5EE-E3DF0D2D129D}" type="presOf" srcId="{CE60A0BB-0C1B-45CF-91BF-C372A3E8DE5A}" destId="{1FF67302-B3C5-4C9F-993A-152287EF7DCB}" srcOrd="0" destOrd="0" presId="urn:microsoft.com/office/officeart/2005/8/layout/chevron2"/>
    <dgm:cxn modelId="{DAD7161C-3C59-4BB3-8A86-8E9F700CFC34}" srcId="{B7580E45-4DD8-428F-913E-ECDCE2E6AAF3}" destId="{A2EEAE0B-1763-42F4-B23D-B751713DC3E0}" srcOrd="4" destOrd="0" parTransId="{76BBE8B4-7DA1-4ADA-8DCB-FE53912B1D0E}" sibTransId="{CA3392D9-2564-4467-8B89-AD0291EBD8E9}"/>
    <dgm:cxn modelId="{7A929325-2B4F-4641-8BC4-F0BEDB348EDF}" srcId="{B20370A4-2580-4AB9-965B-4AE1DA2D153C}" destId="{435DF526-F80E-4D1B-9F93-D894E63AE8A9}" srcOrd="0" destOrd="0" parTransId="{67304C68-C3A2-44A2-A479-CF6D7A413EDB}" sibTransId="{BC2DB60F-73DD-4C05-879F-9BAE48D9E1B7}"/>
    <dgm:cxn modelId="{6742D325-FE3F-4938-9EC9-F50905F7CF5F}" type="presOf" srcId="{51DC4268-4828-4FF7-A4FA-0CBB68BECA7C}" destId="{AEFE0A6D-491F-4384-9958-4A5007A86A21}" srcOrd="0" destOrd="0" presId="urn:microsoft.com/office/officeart/2005/8/layout/chevron2"/>
    <dgm:cxn modelId="{0ACA3E35-A93B-48DE-A486-4ADEE8D8D821}" type="presOf" srcId="{B7580E45-4DD8-428F-913E-ECDCE2E6AAF3}" destId="{33ACED16-8287-472D-9E40-B24D38BFF4FC}" srcOrd="0" destOrd="0" presId="urn:microsoft.com/office/officeart/2005/8/layout/chevron2"/>
    <dgm:cxn modelId="{87C9FA38-B912-4CF9-886E-52E72B23CF72}" type="presOf" srcId="{435DF526-F80E-4D1B-9F93-D894E63AE8A9}" destId="{EB385E83-87AC-4D45-B4A6-3F14294D7601}" srcOrd="0" destOrd="0" presId="urn:microsoft.com/office/officeart/2005/8/layout/chevron2"/>
    <dgm:cxn modelId="{1E98FC3E-D8AB-49C1-9688-53B8895DBED4}" srcId="{B7580E45-4DD8-428F-913E-ECDCE2E6AAF3}" destId="{B20370A4-2580-4AB9-965B-4AE1DA2D153C}" srcOrd="5" destOrd="0" parTransId="{6B68716C-548F-45FD-8348-AF0552DFC39D}" sibTransId="{59E39528-FD0A-494E-8674-ECDBD5BFA1D2}"/>
    <dgm:cxn modelId="{84424A41-2FF4-41C4-AB3A-EF08ADED8627}" type="presOf" srcId="{8987F417-84E8-4E84-95E4-CC82337376A1}" destId="{CA9CDB05-83BC-40D1-B412-BC688A745687}" srcOrd="0" destOrd="0" presId="urn:microsoft.com/office/officeart/2005/8/layout/chevron2"/>
    <dgm:cxn modelId="{133D0762-9961-4CFF-AEF7-5E0D5D95007A}" srcId="{CE60A0BB-0C1B-45CF-91BF-C372A3E8DE5A}" destId="{8C958793-3506-4B03-B460-2DD6A6A1F77A}" srcOrd="0" destOrd="0" parTransId="{481B2227-2575-4C4D-8973-3DBFE541F6AE}" sibTransId="{DA88C491-5FE6-4EDD-B51C-822D0310459D}"/>
    <dgm:cxn modelId="{0BCEC250-8C75-4260-93FD-7E528773104F}" srcId="{B7580E45-4DD8-428F-913E-ECDCE2E6AAF3}" destId="{2E24C206-1688-4051-B318-51FCDE82EF29}" srcOrd="3" destOrd="0" parTransId="{BEBECFCE-3124-46FD-B97E-A3F7F1A7B1C4}" sibTransId="{2CD5EF65-E53B-45BF-9FEF-2C2AC77DC1E4}"/>
    <dgm:cxn modelId="{0A83CC50-3327-493B-89E3-5C309201FA41}" srcId="{1B3320D8-793B-4CFE-9624-0D0F42D3CA2C}" destId="{97811296-D4B9-4A8B-9797-E116F3E7D95C}" srcOrd="0" destOrd="0" parTransId="{39960A78-4EA9-4176-B9BB-1FCB9B706A46}" sibTransId="{6B7E1C70-B83F-426C-B72A-57D35282C199}"/>
    <dgm:cxn modelId="{D753D470-5840-44D9-BD9F-465F56ADC5F9}" type="presOf" srcId="{96AD6CE0-E354-45E9-B737-528CE1110775}" destId="{3E6E155D-9828-4322-8D67-E55543B80000}" srcOrd="0" destOrd="0" presId="urn:microsoft.com/office/officeart/2005/8/layout/chevron2"/>
    <dgm:cxn modelId="{6FEB3057-11CE-4F55-A320-E4C5009A2620}" type="presOf" srcId="{96C249C6-2D62-4DB6-AECC-3480F675071A}" destId="{A69A0F07-9CDF-4AA3-BD0D-14E0A5B87703}" srcOrd="0" destOrd="0" presId="urn:microsoft.com/office/officeart/2005/8/layout/chevron2"/>
    <dgm:cxn modelId="{C8E39783-514E-48E3-989B-51073FEA2B90}" type="presOf" srcId="{8260EAAA-E044-4146-9327-E241E27C9B01}" destId="{DF957D73-7B43-4980-92D6-A55DA0CC923C}" srcOrd="0" destOrd="0" presId="urn:microsoft.com/office/officeart/2005/8/layout/chevron2"/>
    <dgm:cxn modelId="{52BF708D-38BB-47AB-935F-9188BAD6536A}" srcId="{B7580E45-4DD8-428F-913E-ECDCE2E6AAF3}" destId="{1B3320D8-793B-4CFE-9624-0D0F42D3CA2C}" srcOrd="2" destOrd="0" parTransId="{02E425BA-783B-4BDE-8A7A-79B7B8BA7112}" sibTransId="{CE58585A-05F1-406C-8BC0-AF3F5975A7FE}"/>
    <dgm:cxn modelId="{549E0AAC-5311-4A1B-9640-3F8FFA8B063F}" type="presOf" srcId="{B20370A4-2580-4AB9-965B-4AE1DA2D153C}" destId="{627433FD-FAC8-487C-B1F3-683A53E86628}" srcOrd="0" destOrd="0" presId="urn:microsoft.com/office/officeart/2005/8/layout/chevron2"/>
    <dgm:cxn modelId="{57DE6DAF-AA88-4ECD-A8F8-9C20B8066A75}" type="presOf" srcId="{8C958793-3506-4B03-B460-2DD6A6A1F77A}" destId="{3FBAD77B-2A7B-4809-AF66-1FF641875217}" srcOrd="0" destOrd="0" presId="urn:microsoft.com/office/officeart/2005/8/layout/chevron2"/>
    <dgm:cxn modelId="{365304BC-9FF1-4589-9776-5A6D79D3E69F}" srcId="{B7580E45-4DD8-428F-913E-ECDCE2E6AAF3}" destId="{CE60A0BB-0C1B-45CF-91BF-C372A3E8DE5A}" srcOrd="0" destOrd="0" parTransId="{3C0674EB-73C3-47E1-99F4-275A06890327}" sibTransId="{E5468C7F-CF48-4F20-9751-28955772FE58}"/>
    <dgm:cxn modelId="{77B1E2C7-54AF-44E4-9C44-F37A77C22073}" type="presOf" srcId="{2E24C206-1688-4051-B318-51FCDE82EF29}" destId="{B7BAF3E2-AF22-4536-8D32-2457CBCB5C9F}" srcOrd="0" destOrd="0" presId="urn:microsoft.com/office/officeart/2005/8/layout/chevron2"/>
    <dgm:cxn modelId="{7F98F1CB-20BD-42B7-91B4-0468AB1B6F5C}" type="presOf" srcId="{14A5D8DE-BB7C-49EA-8FE7-7B2FF8106D1A}" destId="{1F7D944C-9CA8-4260-9512-FA0EC8650651}" srcOrd="0" destOrd="0" presId="urn:microsoft.com/office/officeart/2005/8/layout/chevron2"/>
    <dgm:cxn modelId="{7E3395E1-50EF-4C5B-943B-981D20B86D3F}" type="presOf" srcId="{97811296-D4B9-4A8B-9797-E116F3E7D95C}" destId="{0CD32DA3-1D8C-43F4-A6F5-21E19597DE13}" srcOrd="0" destOrd="0" presId="urn:microsoft.com/office/officeart/2005/8/layout/chevron2"/>
    <dgm:cxn modelId="{FCE9F3E5-F7E3-4142-B53A-A6445C93C03A}" srcId="{A2EEAE0B-1763-42F4-B23D-B751713DC3E0}" destId="{14A5D8DE-BB7C-49EA-8FE7-7B2FF8106D1A}" srcOrd="0" destOrd="0" parTransId="{F51C1B8E-9BC0-439F-8515-3DF4AD7C25AC}" sibTransId="{66D600A5-5A47-4709-8515-8E3D34687E0E}"/>
    <dgm:cxn modelId="{3357A2EA-B15F-4508-B2B3-61D34F564384}" type="presOf" srcId="{1B3320D8-793B-4CFE-9624-0D0F42D3CA2C}" destId="{1DE7AC55-9CBE-44FD-BDF4-7E0B8D2B73AD}" srcOrd="0" destOrd="0" presId="urn:microsoft.com/office/officeart/2005/8/layout/chevron2"/>
    <dgm:cxn modelId="{08CE58F9-3D54-4EDC-8328-679E6C297C22}" srcId="{B7580E45-4DD8-428F-913E-ECDCE2E6AAF3}" destId="{8987F417-84E8-4E84-95E4-CC82337376A1}" srcOrd="6" destOrd="0" parTransId="{9C80F40A-192E-41CF-AE27-3DD92C0CCB7E}" sibTransId="{1343A857-BFB4-4D8C-8F0E-AEBB86EF1E0A}"/>
    <dgm:cxn modelId="{D965E2E7-D34B-47E1-A423-045FA66A7DF5}" type="presParOf" srcId="{33ACED16-8287-472D-9E40-B24D38BFF4FC}" destId="{D708271F-3956-4E9C-8B70-DED0B20AEF8D}" srcOrd="0" destOrd="0" presId="urn:microsoft.com/office/officeart/2005/8/layout/chevron2"/>
    <dgm:cxn modelId="{229863B3-B65E-41F2-8911-D93041BEC92D}" type="presParOf" srcId="{D708271F-3956-4E9C-8B70-DED0B20AEF8D}" destId="{1FF67302-B3C5-4C9F-993A-152287EF7DCB}" srcOrd="0" destOrd="0" presId="urn:microsoft.com/office/officeart/2005/8/layout/chevron2"/>
    <dgm:cxn modelId="{1463CBBC-FF45-489C-9BF6-52FCB6CEDF90}" type="presParOf" srcId="{D708271F-3956-4E9C-8B70-DED0B20AEF8D}" destId="{3FBAD77B-2A7B-4809-AF66-1FF641875217}" srcOrd="1" destOrd="0" presId="urn:microsoft.com/office/officeart/2005/8/layout/chevron2"/>
    <dgm:cxn modelId="{6AECED71-5886-4EDD-A75C-4FEE2D6AF013}" type="presParOf" srcId="{33ACED16-8287-472D-9E40-B24D38BFF4FC}" destId="{2CF64A7A-C6F0-462A-B254-4EB558080F0D}" srcOrd="1" destOrd="0" presId="urn:microsoft.com/office/officeart/2005/8/layout/chevron2"/>
    <dgm:cxn modelId="{BD6DC4E1-BC0F-4C9B-A48F-A89612D9C233}" type="presParOf" srcId="{33ACED16-8287-472D-9E40-B24D38BFF4FC}" destId="{E1765B99-97B2-40CB-98D7-2AA5F063EBEA}" srcOrd="2" destOrd="0" presId="urn:microsoft.com/office/officeart/2005/8/layout/chevron2"/>
    <dgm:cxn modelId="{18674F8D-B1F9-4028-A513-DC8A048D18E5}" type="presParOf" srcId="{E1765B99-97B2-40CB-98D7-2AA5F063EBEA}" destId="{3E6E155D-9828-4322-8D67-E55543B80000}" srcOrd="0" destOrd="0" presId="urn:microsoft.com/office/officeart/2005/8/layout/chevron2"/>
    <dgm:cxn modelId="{E5AF5CF9-12E2-4C07-924A-5A3C531432BA}" type="presParOf" srcId="{E1765B99-97B2-40CB-98D7-2AA5F063EBEA}" destId="{DF957D73-7B43-4980-92D6-A55DA0CC923C}" srcOrd="1" destOrd="0" presId="urn:microsoft.com/office/officeart/2005/8/layout/chevron2"/>
    <dgm:cxn modelId="{662D425C-4611-4F8C-ADA0-3EF0EB4D2664}" type="presParOf" srcId="{33ACED16-8287-472D-9E40-B24D38BFF4FC}" destId="{27CBBB7F-2718-4022-8455-BE3647F1AB88}" srcOrd="3" destOrd="0" presId="urn:microsoft.com/office/officeart/2005/8/layout/chevron2"/>
    <dgm:cxn modelId="{CC1057AE-2AF1-4C2A-9AF7-6C8907410EF4}" type="presParOf" srcId="{33ACED16-8287-472D-9E40-B24D38BFF4FC}" destId="{B5C13E99-F60C-430C-9B8C-1C7F0F458665}" srcOrd="4" destOrd="0" presId="urn:microsoft.com/office/officeart/2005/8/layout/chevron2"/>
    <dgm:cxn modelId="{EC6B3A01-24AC-491F-B83E-884E935854B9}" type="presParOf" srcId="{B5C13E99-F60C-430C-9B8C-1C7F0F458665}" destId="{1DE7AC55-9CBE-44FD-BDF4-7E0B8D2B73AD}" srcOrd="0" destOrd="0" presId="urn:microsoft.com/office/officeart/2005/8/layout/chevron2"/>
    <dgm:cxn modelId="{F8420152-7B5D-4131-9B15-590B8AF53157}" type="presParOf" srcId="{B5C13E99-F60C-430C-9B8C-1C7F0F458665}" destId="{0CD32DA3-1D8C-43F4-A6F5-21E19597DE13}" srcOrd="1" destOrd="0" presId="urn:microsoft.com/office/officeart/2005/8/layout/chevron2"/>
    <dgm:cxn modelId="{491DC638-80C3-485B-AABE-F85993055008}" type="presParOf" srcId="{33ACED16-8287-472D-9E40-B24D38BFF4FC}" destId="{EB78F9AD-2215-4C3B-9FBE-EBD68CDE623B}" srcOrd="5" destOrd="0" presId="urn:microsoft.com/office/officeart/2005/8/layout/chevron2"/>
    <dgm:cxn modelId="{F2A52A1D-2C24-4138-B8BD-0AE6D6841993}" type="presParOf" srcId="{33ACED16-8287-472D-9E40-B24D38BFF4FC}" destId="{7B382139-C503-4929-903F-FE5EF1A073B5}" srcOrd="6" destOrd="0" presId="urn:microsoft.com/office/officeart/2005/8/layout/chevron2"/>
    <dgm:cxn modelId="{91CC12BB-4E9D-432D-BE55-BF74F4131ED2}" type="presParOf" srcId="{7B382139-C503-4929-903F-FE5EF1A073B5}" destId="{B7BAF3E2-AF22-4536-8D32-2457CBCB5C9F}" srcOrd="0" destOrd="0" presId="urn:microsoft.com/office/officeart/2005/8/layout/chevron2"/>
    <dgm:cxn modelId="{1B6320C7-793E-4AC5-BD47-1365A77C7128}" type="presParOf" srcId="{7B382139-C503-4929-903F-FE5EF1A073B5}" destId="{A69A0F07-9CDF-4AA3-BD0D-14E0A5B87703}" srcOrd="1" destOrd="0" presId="urn:microsoft.com/office/officeart/2005/8/layout/chevron2"/>
    <dgm:cxn modelId="{CEA8C816-609C-45B8-929F-E36B07C00914}" type="presParOf" srcId="{33ACED16-8287-472D-9E40-B24D38BFF4FC}" destId="{11B031F7-1ECE-4940-A458-8AC4C9CECDF2}" srcOrd="7" destOrd="0" presId="urn:microsoft.com/office/officeart/2005/8/layout/chevron2"/>
    <dgm:cxn modelId="{737C7732-04CB-49BE-92A5-BE7C90E54D53}" type="presParOf" srcId="{33ACED16-8287-472D-9E40-B24D38BFF4FC}" destId="{18AFF48A-D080-4142-AF92-B69748F645EC}" srcOrd="8" destOrd="0" presId="urn:microsoft.com/office/officeart/2005/8/layout/chevron2"/>
    <dgm:cxn modelId="{0AEFEAA1-A56F-45C2-8EE1-ECDCAACFBF0A}" type="presParOf" srcId="{18AFF48A-D080-4142-AF92-B69748F645EC}" destId="{16BF732F-9C97-48A7-A3F0-2D28690CCEE9}" srcOrd="0" destOrd="0" presId="urn:microsoft.com/office/officeart/2005/8/layout/chevron2"/>
    <dgm:cxn modelId="{4D0510DD-D014-467E-91F5-85D75E3D0C5F}" type="presParOf" srcId="{18AFF48A-D080-4142-AF92-B69748F645EC}" destId="{1F7D944C-9CA8-4260-9512-FA0EC8650651}" srcOrd="1" destOrd="0" presId="urn:microsoft.com/office/officeart/2005/8/layout/chevron2"/>
    <dgm:cxn modelId="{D1247776-3DFA-4A3F-9ADE-C2E65B7BBE80}" type="presParOf" srcId="{33ACED16-8287-472D-9E40-B24D38BFF4FC}" destId="{96BC5059-6CE0-44A4-818A-B9984210408B}" srcOrd="9" destOrd="0" presId="urn:microsoft.com/office/officeart/2005/8/layout/chevron2"/>
    <dgm:cxn modelId="{E1C8EE02-300D-4CC9-8A72-3C8EC5462174}" type="presParOf" srcId="{33ACED16-8287-472D-9E40-B24D38BFF4FC}" destId="{263FD726-2A2C-4A36-A5D4-A96B71CB1582}" srcOrd="10" destOrd="0" presId="urn:microsoft.com/office/officeart/2005/8/layout/chevron2"/>
    <dgm:cxn modelId="{4F7ACED8-3D32-4764-A57D-3C8CA8345ADF}" type="presParOf" srcId="{263FD726-2A2C-4A36-A5D4-A96B71CB1582}" destId="{627433FD-FAC8-487C-B1F3-683A53E86628}" srcOrd="0" destOrd="0" presId="urn:microsoft.com/office/officeart/2005/8/layout/chevron2"/>
    <dgm:cxn modelId="{44446592-C68D-419E-B86F-E73A0D39D871}" type="presParOf" srcId="{263FD726-2A2C-4A36-A5D4-A96B71CB1582}" destId="{EB385E83-87AC-4D45-B4A6-3F14294D7601}" srcOrd="1" destOrd="0" presId="urn:microsoft.com/office/officeart/2005/8/layout/chevron2"/>
    <dgm:cxn modelId="{9A44CB53-6BFA-4044-862D-D0189B1D12FF}" type="presParOf" srcId="{33ACED16-8287-472D-9E40-B24D38BFF4FC}" destId="{0D40322F-2823-4386-AEDE-44AEF1FDC669}" srcOrd="11" destOrd="0" presId="urn:microsoft.com/office/officeart/2005/8/layout/chevron2"/>
    <dgm:cxn modelId="{1A3375D0-8FBB-4C8E-B7EC-9454D57859D0}" type="presParOf" srcId="{33ACED16-8287-472D-9E40-B24D38BFF4FC}" destId="{6C944BA8-B192-4BBE-B23C-5153570D3A92}" srcOrd="12" destOrd="0" presId="urn:microsoft.com/office/officeart/2005/8/layout/chevron2"/>
    <dgm:cxn modelId="{63DCAD6E-0E48-40EE-9129-B35FE5FF0BA2}" type="presParOf" srcId="{6C944BA8-B192-4BBE-B23C-5153570D3A92}" destId="{CA9CDB05-83BC-40D1-B412-BC688A745687}" srcOrd="0" destOrd="0" presId="urn:microsoft.com/office/officeart/2005/8/layout/chevron2"/>
    <dgm:cxn modelId="{BB3ADBCE-EFF6-461A-AF26-A094AC43A526}" type="presParOf" srcId="{6C944BA8-B192-4BBE-B23C-5153570D3A92}" destId="{AEFE0A6D-491F-4384-9958-4A5007A86A21}" srcOrd="1" destOrd="0" presId="urn:microsoft.com/office/officeart/2005/8/layout/chevron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8C61BA-60A8-4998-9998-C8E9A490AE4D}" type="doc">
      <dgm:prSet loTypeId="urn:microsoft.com/office/officeart/2005/8/layout/cycle8" loCatId="cycle" qsTypeId="urn:microsoft.com/office/officeart/2005/8/quickstyle/simple1" qsCatId="simple" csTypeId="urn:microsoft.com/office/officeart/2005/8/colors/accent0_2" csCatId="mainScheme" phldr="1"/>
      <dgm:spPr/>
    </dgm:pt>
    <dgm:pt modelId="{4BC22C55-59DC-4B68-832B-A1D1EFCFAF55}">
      <dgm:prSet phldrT="[Texto]" custT="1"/>
      <dgm:spPr/>
      <dgm:t>
        <a:bodyPr/>
        <a:lstStyle/>
        <a:p>
          <a:endParaRPr lang="es-ES" sz="15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33DCA44-2A35-4F75-B132-3B310E277073}" type="parTrans" cxnId="{F0923F15-6FCC-435A-86E7-9C2EE46073EE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76CEA8EB-9A4C-4405-BCD6-21A6287D3CD9}" type="sibTrans" cxnId="{F0923F15-6FCC-435A-86E7-9C2EE46073EE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9A54F95D-1514-4DA7-A220-CCD5DA5D5442}">
      <dgm:prSet phldrT="[Texto]" custT="1"/>
      <dgm:spPr/>
      <dgm:t>
        <a:bodyPr/>
        <a:lstStyle/>
        <a:p>
          <a:endParaRPr lang="es-ES" sz="15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7C5BD42-F37B-4E8D-9096-07A3C80C4E57}" type="parTrans" cxnId="{68AA78DF-21CE-4827-A2DB-23E89659DC15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CDBF5D10-954E-4F9C-B03B-1BA8097B922A}" type="sibTrans" cxnId="{68AA78DF-21CE-4827-A2DB-23E89659DC15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0494497D-5153-44F6-A6C3-FB26CE1AC124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15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A87B25F-5292-4A85-B7E9-C83AF3868847}" type="parTrans" cxnId="{F0BCC5BE-8255-4BC4-B15C-35DBA2075569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B1D68A86-496A-4744-9B7E-AB6D9DB9AC8D}" type="sibTrans" cxnId="{F0BCC5BE-8255-4BC4-B15C-35DBA2075569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DD3800A4-6904-47D4-99E5-2C64D765EFFA}">
      <dgm:prSet phldrT="[Texto]" custT="1"/>
      <dgm:spPr/>
      <dgm:t>
        <a:bodyPr/>
        <a:lstStyle/>
        <a:p>
          <a:pPr>
            <a:spcAft>
              <a:spcPts val="0"/>
            </a:spcAft>
          </a:pPr>
          <a:endParaRPr lang="es-ES" sz="15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09449DE-CED1-4070-9495-6DF18601A603}" type="parTrans" cxnId="{32B08950-6199-4524-8699-481754A5063D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24E8152B-430A-4040-86A5-174416AEA6C3}" type="sibTrans" cxnId="{32B08950-6199-4524-8699-481754A5063D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02002446-78E5-4B0F-A196-F0B7178FFBD4}">
      <dgm:prSet phldrT="[Texto]" custT="1"/>
      <dgm:spPr/>
      <dgm:t>
        <a:bodyPr/>
        <a:lstStyle/>
        <a:p>
          <a:endParaRPr lang="es-ES" sz="15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007DF2E-E73E-46E7-8F78-1A8746FC1A94}" type="parTrans" cxnId="{141B8A27-ACED-4641-A345-B66F787DC12E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903BDDDB-BAC0-4FF9-9AE6-329E5DA122A9}" type="sibTrans" cxnId="{141B8A27-ACED-4641-A345-B66F787DC12E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C8AED7A2-56E2-4010-B8EF-AF76172B79DF}" type="pres">
      <dgm:prSet presAssocID="{1B8C61BA-60A8-4998-9998-C8E9A490AE4D}" presName="compositeShape" presStyleCnt="0">
        <dgm:presLayoutVars>
          <dgm:chMax val="7"/>
          <dgm:dir/>
          <dgm:resizeHandles val="exact"/>
        </dgm:presLayoutVars>
      </dgm:prSet>
      <dgm:spPr/>
    </dgm:pt>
    <dgm:pt modelId="{C07B10A5-95E4-4C85-81D5-25D691E1E293}" type="pres">
      <dgm:prSet presAssocID="{1B8C61BA-60A8-4998-9998-C8E9A490AE4D}" presName="wedge1" presStyleLbl="node1" presStyleIdx="0" presStyleCnt="5"/>
      <dgm:spPr/>
    </dgm:pt>
    <dgm:pt modelId="{2D666EEF-EB12-4020-9E91-F52E1A2F14FC}" type="pres">
      <dgm:prSet presAssocID="{1B8C61BA-60A8-4998-9998-C8E9A490AE4D}" presName="dummy1a" presStyleCnt="0"/>
      <dgm:spPr/>
    </dgm:pt>
    <dgm:pt modelId="{1C9E6DC9-7E60-47EB-AA67-77682A47B926}" type="pres">
      <dgm:prSet presAssocID="{1B8C61BA-60A8-4998-9998-C8E9A490AE4D}" presName="dummy1b" presStyleCnt="0"/>
      <dgm:spPr/>
    </dgm:pt>
    <dgm:pt modelId="{CC74384B-F61F-45F1-A829-AE36E454FC29}" type="pres">
      <dgm:prSet presAssocID="{1B8C61BA-60A8-4998-9998-C8E9A490AE4D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734FD14-05C5-4752-A820-B27C04050BD2}" type="pres">
      <dgm:prSet presAssocID="{1B8C61BA-60A8-4998-9998-C8E9A490AE4D}" presName="wedge2" presStyleLbl="node1" presStyleIdx="1" presStyleCnt="5"/>
      <dgm:spPr/>
    </dgm:pt>
    <dgm:pt modelId="{1DF1B0A0-42AC-4609-9F61-D93C91CDA71F}" type="pres">
      <dgm:prSet presAssocID="{1B8C61BA-60A8-4998-9998-C8E9A490AE4D}" presName="dummy2a" presStyleCnt="0"/>
      <dgm:spPr/>
    </dgm:pt>
    <dgm:pt modelId="{2EE09108-C472-47C0-B2FC-14C9FCC5BA22}" type="pres">
      <dgm:prSet presAssocID="{1B8C61BA-60A8-4998-9998-C8E9A490AE4D}" presName="dummy2b" presStyleCnt="0"/>
      <dgm:spPr/>
    </dgm:pt>
    <dgm:pt modelId="{0D036ECC-F9C9-4699-AC20-0E480F78B075}" type="pres">
      <dgm:prSet presAssocID="{1B8C61BA-60A8-4998-9998-C8E9A490AE4D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5BE00BB-5104-429E-B5B2-12C753495AB1}" type="pres">
      <dgm:prSet presAssocID="{1B8C61BA-60A8-4998-9998-C8E9A490AE4D}" presName="wedge3" presStyleLbl="node1" presStyleIdx="2" presStyleCnt="5"/>
      <dgm:spPr/>
    </dgm:pt>
    <dgm:pt modelId="{771B59E3-0656-4421-98DD-E3A18555D364}" type="pres">
      <dgm:prSet presAssocID="{1B8C61BA-60A8-4998-9998-C8E9A490AE4D}" presName="dummy3a" presStyleCnt="0"/>
      <dgm:spPr/>
    </dgm:pt>
    <dgm:pt modelId="{B99B776D-D8ED-4838-BFC9-FE6BBF39EDA3}" type="pres">
      <dgm:prSet presAssocID="{1B8C61BA-60A8-4998-9998-C8E9A490AE4D}" presName="dummy3b" presStyleCnt="0"/>
      <dgm:spPr/>
    </dgm:pt>
    <dgm:pt modelId="{350471AE-493F-4EB5-82B3-AFF22697C9BF}" type="pres">
      <dgm:prSet presAssocID="{1B8C61BA-60A8-4998-9998-C8E9A490AE4D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6E43626-FE6A-4EC1-ACC5-033EB55F2703}" type="pres">
      <dgm:prSet presAssocID="{1B8C61BA-60A8-4998-9998-C8E9A490AE4D}" presName="wedge4" presStyleLbl="node1" presStyleIdx="3" presStyleCnt="5"/>
      <dgm:spPr/>
    </dgm:pt>
    <dgm:pt modelId="{B3FF4FC6-DD2D-4564-9274-A9F73713C026}" type="pres">
      <dgm:prSet presAssocID="{1B8C61BA-60A8-4998-9998-C8E9A490AE4D}" presName="dummy4a" presStyleCnt="0"/>
      <dgm:spPr/>
    </dgm:pt>
    <dgm:pt modelId="{DBB8B941-CA7C-4C13-9FFE-D11C67DFE9C4}" type="pres">
      <dgm:prSet presAssocID="{1B8C61BA-60A8-4998-9998-C8E9A490AE4D}" presName="dummy4b" presStyleCnt="0"/>
      <dgm:spPr/>
    </dgm:pt>
    <dgm:pt modelId="{A4A67A9C-C290-448B-A7A4-7E51D2DB702B}" type="pres">
      <dgm:prSet presAssocID="{1B8C61BA-60A8-4998-9998-C8E9A490AE4D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2967278-3BD0-4D3A-85C3-1CEC7D0FD0F3}" type="pres">
      <dgm:prSet presAssocID="{1B8C61BA-60A8-4998-9998-C8E9A490AE4D}" presName="wedge5" presStyleLbl="node1" presStyleIdx="4" presStyleCnt="5"/>
      <dgm:spPr/>
    </dgm:pt>
    <dgm:pt modelId="{42D08796-9110-45A2-BDA7-3EE33C5F2750}" type="pres">
      <dgm:prSet presAssocID="{1B8C61BA-60A8-4998-9998-C8E9A490AE4D}" presName="dummy5a" presStyleCnt="0"/>
      <dgm:spPr/>
    </dgm:pt>
    <dgm:pt modelId="{25B8F942-0B88-4700-A657-300659C66626}" type="pres">
      <dgm:prSet presAssocID="{1B8C61BA-60A8-4998-9998-C8E9A490AE4D}" presName="dummy5b" presStyleCnt="0"/>
      <dgm:spPr/>
    </dgm:pt>
    <dgm:pt modelId="{B3C23511-5616-4ACD-A0B6-59EC9CD9B2BE}" type="pres">
      <dgm:prSet presAssocID="{1B8C61BA-60A8-4998-9998-C8E9A490AE4D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BACEAEB-BE65-46DC-AD95-AB43EA34FFED}" type="pres">
      <dgm:prSet presAssocID="{76CEA8EB-9A4C-4405-BCD6-21A6287D3CD9}" presName="arrowWedge1" presStyleLbl="fgSibTrans2D1" presStyleIdx="0" presStyleCnt="5"/>
      <dgm:spPr>
        <a:solidFill>
          <a:srgbClr val="F27A80"/>
        </a:solidFill>
      </dgm:spPr>
    </dgm:pt>
    <dgm:pt modelId="{6C6872DC-EC1F-48ED-A6B7-4BDF3D676E8A}" type="pres">
      <dgm:prSet presAssocID="{CDBF5D10-954E-4F9C-B03B-1BA8097B922A}" presName="arrowWedge2" presStyleLbl="fgSibTrans2D1" presStyleIdx="1" presStyleCnt="5"/>
      <dgm:spPr>
        <a:solidFill>
          <a:srgbClr val="4AC1C4"/>
        </a:solidFill>
      </dgm:spPr>
    </dgm:pt>
    <dgm:pt modelId="{7F7C7D7D-ADE6-4B05-9BEC-ECEA76E07A8E}" type="pres">
      <dgm:prSet presAssocID="{B1D68A86-496A-4744-9B7E-AB6D9DB9AC8D}" presName="arrowWedge3" presStyleLbl="fgSibTrans2D1" presStyleIdx="2" presStyleCnt="5"/>
      <dgm:spPr>
        <a:solidFill>
          <a:srgbClr val="F9BD16"/>
        </a:solidFill>
      </dgm:spPr>
    </dgm:pt>
    <dgm:pt modelId="{5B881CD5-BA0C-4AF6-8676-927A523CB82B}" type="pres">
      <dgm:prSet presAssocID="{24E8152B-430A-4040-86A5-174416AEA6C3}" presName="arrowWedge4" presStyleLbl="fgSibTrans2D1" presStyleIdx="3" presStyleCnt="5"/>
      <dgm:spPr>
        <a:solidFill>
          <a:srgbClr val="C3A2CC"/>
        </a:solidFill>
      </dgm:spPr>
    </dgm:pt>
    <dgm:pt modelId="{C3CF8D40-DD7F-46CE-A9E1-C02780CC932F}" type="pres">
      <dgm:prSet presAssocID="{903BDDDB-BAC0-4FF9-9AE6-329E5DA122A9}" presName="arrowWedge5" presStyleLbl="fgSibTrans2D1" presStyleIdx="4" presStyleCnt="5"/>
      <dgm:spPr>
        <a:solidFill>
          <a:srgbClr val="17507B"/>
        </a:solidFill>
      </dgm:spPr>
    </dgm:pt>
  </dgm:ptLst>
  <dgm:cxnLst>
    <dgm:cxn modelId="{F0923F15-6FCC-435A-86E7-9C2EE46073EE}" srcId="{1B8C61BA-60A8-4998-9998-C8E9A490AE4D}" destId="{4BC22C55-59DC-4B68-832B-A1D1EFCFAF55}" srcOrd="0" destOrd="0" parTransId="{D33DCA44-2A35-4F75-B132-3B310E277073}" sibTransId="{76CEA8EB-9A4C-4405-BCD6-21A6287D3CD9}"/>
    <dgm:cxn modelId="{F97D2017-643A-49D7-B678-A4B69B5A7A4C}" type="presOf" srcId="{9A54F95D-1514-4DA7-A220-CCD5DA5D5442}" destId="{D734FD14-05C5-4752-A820-B27C04050BD2}" srcOrd="0" destOrd="0" presId="urn:microsoft.com/office/officeart/2005/8/layout/cycle8"/>
    <dgm:cxn modelId="{141B8A27-ACED-4641-A345-B66F787DC12E}" srcId="{1B8C61BA-60A8-4998-9998-C8E9A490AE4D}" destId="{02002446-78E5-4B0F-A196-F0B7178FFBD4}" srcOrd="4" destOrd="0" parTransId="{4007DF2E-E73E-46E7-8F78-1A8746FC1A94}" sibTransId="{903BDDDB-BAC0-4FF9-9AE6-329E5DA122A9}"/>
    <dgm:cxn modelId="{1224EB29-05CE-4464-998B-0C395ACDA8B9}" type="presOf" srcId="{02002446-78E5-4B0F-A196-F0B7178FFBD4}" destId="{02967278-3BD0-4D3A-85C3-1CEC7D0FD0F3}" srcOrd="0" destOrd="0" presId="urn:microsoft.com/office/officeart/2005/8/layout/cycle8"/>
    <dgm:cxn modelId="{3AB7A141-2DD4-425F-97A6-48B2F1AC9EEC}" type="presOf" srcId="{4BC22C55-59DC-4B68-832B-A1D1EFCFAF55}" destId="{C07B10A5-95E4-4C85-81D5-25D691E1E293}" srcOrd="0" destOrd="0" presId="urn:microsoft.com/office/officeart/2005/8/layout/cycle8"/>
    <dgm:cxn modelId="{950CF76B-69AC-4169-9342-B84184B16417}" type="presOf" srcId="{9A54F95D-1514-4DA7-A220-CCD5DA5D5442}" destId="{0D036ECC-F9C9-4699-AC20-0E480F78B075}" srcOrd="1" destOrd="0" presId="urn:microsoft.com/office/officeart/2005/8/layout/cycle8"/>
    <dgm:cxn modelId="{32B08950-6199-4524-8699-481754A5063D}" srcId="{1B8C61BA-60A8-4998-9998-C8E9A490AE4D}" destId="{DD3800A4-6904-47D4-99E5-2C64D765EFFA}" srcOrd="3" destOrd="0" parTransId="{D09449DE-CED1-4070-9495-6DF18601A603}" sibTransId="{24E8152B-430A-4040-86A5-174416AEA6C3}"/>
    <dgm:cxn modelId="{FFA09051-2C72-4275-857C-A3FBEE52F8B0}" type="presOf" srcId="{4BC22C55-59DC-4B68-832B-A1D1EFCFAF55}" destId="{CC74384B-F61F-45F1-A829-AE36E454FC29}" srcOrd="1" destOrd="0" presId="urn:microsoft.com/office/officeart/2005/8/layout/cycle8"/>
    <dgm:cxn modelId="{C91CBC74-B464-4D15-95A2-F5099EE183DB}" type="presOf" srcId="{1B8C61BA-60A8-4998-9998-C8E9A490AE4D}" destId="{C8AED7A2-56E2-4010-B8EF-AF76172B79DF}" srcOrd="0" destOrd="0" presId="urn:microsoft.com/office/officeart/2005/8/layout/cycle8"/>
    <dgm:cxn modelId="{8F9DFF83-B661-4E3A-A545-7E46FBBA9B84}" type="presOf" srcId="{DD3800A4-6904-47D4-99E5-2C64D765EFFA}" destId="{B6E43626-FE6A-4EC1-ACC5-033EB55F2703}" srcOrd="0" destOrd="0" presId="urn:microsoft.com/office/officeart/2005/8/layout/cycle8"/>
    <dgm:cxn modelId="{EE979290-79F7-4F39-8542-1D666D26E004}" type="presOf" srcId="{0494497D-5153-44F6-A6C3-FB26CE1AC124}" destId="{05BE00BB-5104-429E-B5B2-12C753495AB1}" srcOrd="0" destOrd="0" presId="urn:microsoft.com/office/officeart/2005/8/layout/cycle8"/>
    <dgm:cxn modelId="{953E2999-ADFF-4927-9E5B-33437BB41716}" type="presOf" srcId="{0494497D-5153-44F6-A6C3-FB26CE1AC124}" destId="{350471AE-493F-4EB5-82B3-AFF22697C9BF}" srcOrd="1" destOrd="0" presId="urn:microsoft.com/office/officeart/2005/8/layout/cycle8"/>
    <dgm:cxn modelId="{BE88C09B-9990-4B7D-BC13-27711BDE8D1E}" type="presOf" srcId="{DD3800A4-6904-47D4-99E5-2C64D765EFFA}" destId="{A4A67A9C-C290-448B-A7A4-7E51D2DB702B}" srcOrd="1" destOrd="0" presId="urn:microsoft.com/office/officeart/2005/8/layout/cycle8"/>
    <dgm:cxn modelId="{F0BCC5BE-8255-4BC4-B15C-35DBA2075569}" srcId="{1B8C61BA-60A8-4998-9998-C8E9A490AE4D}" destId="{0494497D-5153-44F6-A6C3-FB26CE1AC124}" srcOrd="2" destOrd="0" parTransId="{5A87B25F-5292-4A85-B7E9-C83AF3868847}" sibTransId="{B1D68A86-496A-4744-9B7E-AB6D9DB9AC8D}"/>
    <dgm:cxn modelId="{4D3821DE-F76D-4124-9EA8-FB141D4247D8}" type="presOf" srcId="{02002446-78E5-4B0F-A196-F0B7178FFBD4}" destId="{B3C23511-5616-4ACD-A0B6-59EC9CD9B2BE}" srcOrd="1" destOrd="0" presId="urn:microsoft.com/office/officeart/2005/8/layout/cycle8"/>
    <dgm:cxn modelId="{68AA78DF-21CE-4827-A2DB-23E89659DC15}" srcId="{1B8C61BA-60A8-4998-9998-C8E9A490AE4D}" destId="{9A54F95D-1514-4DA7-A220-CCD5DA5D5442}" srcOrd="1" destOrd="0" parTransId="{97C5BD42-F37B-4E8D-9096-07A3C80C4E57}" sibTransId="{CDBF5D10-954E-4F9C-B03B-1BA8097B922A}"/>
    <dgm:cxn modelId="{1772D6FC-8915-4F4E-9B73-5787FCFC1EAF}" type="presParOf" srcId="{C8AED7A2-56E2-4010-B8EF-AF76172B79DF}" destId="{C07B10A5-95E4-4C85-81D5-25D691E1E293}" srcOrd="0" destOrd="0" presId="urn:microsoft.com/office/officeart/2005/8/layout/cycle8"/>
    <dgm:cxn modelId="{8E645E77-E52D-4325-AFAC-2C3EACAEE19D}" type="presParOf" srcId="{C8AED7A2-56E2-4010-B8EF-AF76172B79DF}" destId="{2D666EEF-EB12-4020-9E91-F52E1A2F14FC}" srcOrd="1" destOrd="0" presId="urn:microsoft.com/office/officeart/2005/8/layout/cycle8"/>
    <dgm:cxn modelId="{026EFC6C-57BD-4B6D-8B40-BFE4E0791013}" type="presParOf" srcId="{C8AED7A2-56E2-4010-B8EF-AF76172B79DF}" destId="{1C9E6DC9-7E60-47EB-AA67-77682A47B926}" srcOrd="2" destOrd="0" presId="urn:microsoft.com/office/officeart/2005/8/layout/cycle8"/>
    <dgm:cxn modelId="{A42336AF-384A-4B7B-96A7-D03E0E0C5CB4}" type="presParOf" srcId="{C8AED7A2-56E2-4010-B8EF-AF76172B79DF}" destId="{CC74384B-F61F-45F1-A829-AE36E454FC29}" srcOrd="3" destOrd="0" presId="urn:microsoft.com/office/officeart/2005/8/layout/cycle8"/>
    <dgm:cxn modelId="{EE79C540-229D-44E9-BE2E-6C8E55931F4B}" type="presParOf" srcId="{C8AED7A2-56E2-4010-B8EF-AF76172B79DF}" destId="{D734FD14-05C5-4752-A820-B27C04050BD2}" srcOrd="4" destOrd="0" presId="urn:microsoft.com/office/officeart/2005/8/layout/cycle8"/>
    <dgm:cxn modelId="{D490E759-C966-46F6-AC14-10E3686A0FA5}" type="presParOf" srcId="{C8AED7A2-56E2-4010-B8EF-AF76172B79DF}" destId="{1DF1B0A0-42AC-4609-9F61-D93C91CDA71F}" srcOrd="5" destOrd="0" presId="urn:microsoft.com/office/officeart/2005/8/layout/cycle8"/>
    <dgm:cxn modelId="{C8DD341A-2F52-4F5C-A2FD-EDC46ED7C3FC}" type="presParOf" srcId="{C8AED7A2-56E2-4010-B8EF-AF76172B79DF}" destId="{2EE09108-C472-47C0-B2FC-14C9FCC5BA22}" srcOrd="6" destOrd="0" presId="urn:microsoft.com/office/officeart/2005/8/layout/cycle8"/>
    <dgm:cxn modelId="{FCC3585E-91E3-43DD-AAE2-E694E575E3FA}" type="presParOf" srcId="{C8AED7A2-56E2-4010-B8EF-AF76172B79DF}" destId="{0D036ECC-F9C9-4699-AC20-0E480F78B075}" srcOrd="7" destOrd="0" presId="urn:microsoft.com/office/officeart/2005/8/layout/cycle8"/>
    <dgm:cxn modelId="{BC378DDD-D920-4F82-8349-1BBF9E4D9FC8}" type="presParOf" srcId="{C8AED7A2-56E2-4010-B8EF-AF76172B79DF}" destId="{05BE00BB-5104-429E-B5B2-12C753495AB1}" srcOrd="8" destOrd="0" presId="urn:microsoft.com/office/officeart/2005/8/layout/cycle8"/>
    <dgm:cxn modelId="{304A294C-CC85-4E11-AAA4-7F195A9100FE}" type="presParOf" srcId="{C8AED7A2-56E2-4010-B8EF-AF76172B79DF}" destId="{771B59E3-0656-4421-98DD-E3A18555D364}" srcOrd="9" destOrd="0" presId="urn:microsoft.com/office/officeart/2005/8/layout/cycle8"/>
    <dgm:cxn modelId="{6F06C6B2-C5F7-4397-87CB-23D2B909EC80}" type="presParOf" srcId="{C8AED7A2-56E2-4010-B8EF-AF76172B79DF}" destId="{B99B776D-D8ED-4838-BFC9-FE6BBF39EDA3}" srcOrd="10" destOrd="0" presId="urn:microsoft.com/office/officeart/2005/8/layout/cycle8"/>
    <dgm:cxn modelId="{49A0D9BB-C5F0-4776-8628-1580D06DCDCF}" type="presParOf" srcId="{C8AED7A2-56E2-4010-B8EF-AF76172B79DF}" destId="{350471AE-493F-4EB5-82B3-AFF22697C9BF}" srcOrd="11" destOrd="0" presId="urn:microsoft.com/office/officeart/2005/8/layout/cycle8"/>
    <dgm:cxn modelId="{B009CF96-70C3-459F-B2D8-24FBFD380E2E}" type="presParOf" srcId="{C8AED7A2-56E2-4010-B8EF-AF76172B79DF}" destId="{B6E43626-FE6A-4EC1-ACC5-033EB55F2703}" srcOrd="12" destOrd="0" presId="urn:microsoft.com/office/officeart/2005/8/layout/cycle8"/>
    <dgm:cxn modelId="{466BA024-9C24-4382-B8DD-AC12F0DB30AF}" type="presParOf" srcId="{C8AED7A2-56E2-4010-B8EF-AF76172B79DF}" destId="{B3FF4FC6-DD2D-4564-9274-A9F73713C026}" srcOrd="13" destOrd="0" presId="urn:microsoft.com/office/officeart/2005/8/layout/cycle8"/>
    <dgm:cxn modelId="{18C759BE-4549-4016-A3A4-A67129B8EF09}" type="presParOf" srcId="{C8AED7A2-56E2-4010-B8EF-AF76172B79DF}" destId="{DBB8B941-CA7C-4C13-9FFE-D11C67DFE9C4}" srcOrd="14" destOrd="0" presId="urn:microsoft.com/office/officeart/2005/8/layout/cycle8"/>
    <dgm:cxn modelId="{C72DA982-56BF-4CFA-930E-A6EA60D3FA53}" type="presParOf" srcId="{C8AED7A2-56E2-4010-B8EF-AF76172B79DF}" destId="{A4A67A9C-C290-448B-A7A4-7E51D2DB702B}" srcOrd="15" destOrd="0" presId="urn:microsoft.com/office/officeart/2005/8/layout/cycle8"/>
    <dgm:cxn modelId="{FF80B48D-0050-4255-8928-3DCCB1F8123C}" type="presParOf" srcId="{C8AED7A2-56E2-4010-B8EF-AF76172B79DF}" destId="{02967278-3BD0-4D3A-85C3-1CEC7D0FD0F3}" srcOrd="16" destOrd="0" presId="urn:microsoft.com/office/officeart/2005/8/layout/cycle8"/>
    <dgm:cxn modelId="{E8D7B48A-C780-4621-A381-6CD685880E25}" type="presParOf" srcId="{C8AED7A2-56E2-4010-B8EF-AF76172B79DF}" destId="{42D08796-9110-45A2-BDA7-3EE33C5F2750}" srcOrd="17" destOrd="0" presId="urn:microsoft.com/office/officeart/2005/8/layout/cycle8"/>
    <dgm:cxn modelId="{B57DA959-2BD6-4A53-9F13-3ECC514B5E3F}" type="presParOf" srcId="{C8AED7A2-56E2-4010-B8EF-AF76172B79DF}" destId="{25B8F942-0B88-4700-A657-300659C66626}" srcOrd="18" destOrd="0" presId="urn:microsoft.com/office/officeart/2005/8/layout/cycle8"/>
    <dgm:cxn modelId="{3A9833B6-3B29-49AE-A1B6-1A6D517C71EE}" type="presParOf" srcId="{C8AED7A2-56E2-4010-B8EF-AF76172B79DF}" destId="{B3C23511-5616-4ACD-A0B6-59EC9CD9B2BE}" srcOrd="19" destOrd="0" presId="urn:microsoft.com/office/officeart/2005/8/layout/cycle8"/>
    <dgm:cxn modelId="{30B926BD-749A-410E-BD06-73AF071F4766}" type="presParOf" srcId="{C8AED7A2-56E2-4010-B8EF-AF76172B79DF}" destId="{DBACEAEB-BE65-46DC-AD95-AB43EA34FFED}" srcOrd="20" destOrd="0" presId="urn:microsoft.com/office/officeart/2005/8/layout/cycle8"/>
    <dgm:cxn modelId="{8EB0EA4B-FF44-41FB-B79D-7B7B692C806C}" type="presParOf" srcId="{C8AED7A2-56E2-4010-B8EF-AF76172B79DF}" destId="{6C6872DC-EC1F-48ED-A6B7-4BDF3D676E8A}" srcOrd="21" destOrd="0" presId="urn:microsoft.com/office/officeart/2005/8/layout/cycle8"/>
    <dgm:cxn modelId="{52A79D80-645D-43E7-8139-9094B06AD47A}" type="presParOf" srcId="{C8AED7A2-56E2-4010-B8EF-AF76172B79DF}" destId="{7F7C7D7D-ADE6-4B05-9BEC-ECEA76E07A8E}" srcOrd="22" destOrd="0" presId="urn:microsoft.com/office/officeart/2005/8/layout/cycle8"/>
    <dgm:cxn modelId="{8E34DDB9-1E72-4D36-BB8B-7F15B411A46F}" type="presParOf" srcId="{C8AED7A2-56E2-4010-B8EF-AF76172B79DF}" destId="{5B881CD5-BA0C-4AF6-8676-927A523CB82B}" srcOrd="23" destOrd="0" presId="urn:microsoft.com/office/officeart/2005/8/layout/cycle8"/>
    <dgm:cxn modelId="{E7C87F48-BADB-420A-A3A8-300CE49006D1}" type="presParOf" srcId="{C8AED7A2-56E2-4010-B8EF-AF76172B79DF}" destId="{C3CF8D40-DD7F-46CE-A9E1-C02780CC932F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CD6FB-C67B-4C8A-B650-8D101EE179D6}">
      <dsp:nvSpPr>
        <dsp:cNvPr id="0" name=""/>
        <dsp:cNvSpPr/>
      </dsp:nvSpPr>
      <dsp:spPr>
        <a:xfrm>
          <a:off x="5816" y="0"/>
          <a:ext cx="1396070" cy="3250267"/>
        </a:xfrm>
        <a:prstGeom prst="roundRect">
          <a:avLst>
            <a:gd name="adj" fmla="val 10000"/>
          </a:avLst>
        </a:prstGeom>
        <a:solidFill>
          <a:srgbClr val="EDD525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5816" y="0"/>
        <a:ext cx="1396070" cy="975080"/>
      </dsp:txXfrm>
    </dsp:sp>
    <dsp:sp modelId="{2F857C0E-BE23-4848-9DCC-D2D797BA3A5C}">
      <dsp:nvSpPr>
        <dsp:cNvPr id="0" name=""/>
        <dsp:cNvSpPr/>
      </dsp:nvSpPr>
      <dsp:spPr>
        <a:xfrm>
          <a:off x="1506592" y="0"/>
          <a:ext cx="1396070" cy="3250267"/>
        </a:xfrm>
        <a:prstGeom prst="roundRect">
          <a:avLst>
            <a:gd name="adj" fmla="val 10000"/>
          </a:avLst>
        </a:prstGeom>
        <a:solidFill>
          <a:srgbClr val="D4D83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1506592" y="0"/>
        <a:ext cx="1396070" cy="975080"/>
      </dsp:txXfrm>
    </dsp:sp>
    <dsp:sp modelId="{382B1B31-B8BB-4879-ACD5-633E74C6D26B}">
      <dsp:nvSpPr>
        <dsp:cNvPr id="0" name=""/>
        <dsp:cNvSpPr/>
      </dsp:nvSpPr>
      <dsp:spPr>
        <a:xfrm>
          <a:off x="3007368" y="0"/>
          <a:ext cx="1396070" cy="3250267"/>
        </a:xfrm>
        <a:prstGeom prst="roundRect">
          <a:avLst>
            <a:gd name="adj" fmla="val 10000"/>
          </a:avLst>
        </a:prstGeom>
        <a:solidFill>
          <a:srgbClr val="FF9933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3007368" y="0"/>
        <a:ext cx="1396070" cy="975080"/>
      </dsp:txXfrm>
    </dsp:sp>
    <dsp:sp modelId="{2169CA58-8674-4243-878F-D81522934925}">
      <dsp:nvSpPr>
        <dsp:cNvPr id="0" name=""/>
        <dsp:cNvSpPr/>
      </dsp:nvSpPr>
      <dsp:spPr>
        <a:xfrm>
          <a:off x="4508143" y="0"/>
          <a:ext cx="1396070" cy="325026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4508143" y="0"/>
        <a:ext cx="1396070" cy="975080"/>
      </dsp:txXfrm>
    </dsp:sp>
    <dsp:sp modelId="{5B4DC0C1-DED3-446A-96AC-43E75E734FAC}">
      <dsp:nvSpPr>
        <dsp:cNvPr id="0" name=""/>
        <dsp:cNvSpPr/>
      </dsp:nvSpPr>
      <dsp:spPr>
        <a:xfrm>
          <a:off x="6008919" y="0"/>
          <a:ext cx="1396070" cy="3250267"/>
        </a:xfrm>
        <a:prstGeom prst="roundRect">
          <a:avLst>
            <a:gd name="adj" fmla="val 10000"/>
          </a:avLst>
        </a:prstGeom>
        <a:solidFill>
          <a:srgbClr val="E1B9D3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6008919" y="0"/>
        <a:ext cx="1396070" cy="975080"/>
      </dsp:txXfrm>
    </dsp:sp>
    <dsp:sp modelId="{0B9081D9-30F3-45BC-B59D-3789870476B8}">
      <dsp:nvSpPr>
        <dsp:cNvPr id="0" name=""/>
        <dsp:cNvSpPr/>
      </dsp:nvSpPr>
      <dsp:spPr>
        <a:xfrm>
          <a:off x="7509694" y="0"/>
          <a:ext cx="1396070" cy="3250267"/>
        </a:xfrm>
        <a:prstGeom prst="roundRect">
          <a:avLst>
            <a:gd name="adj" fmla="val 10000"/>
          </a:avLst>
        </a:prstGeom>
        <a:solidFill>
          <a:srgbClr val="FC7256">
            <a:alpha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7509694" y="0"/>
        <a:ext cx="1396070" cy="975080"/>
      </dsp:txXfrm>
    </dsp:sp>
    <dsp:sp modelId="{54B38431-9430-400D-91C0-2401DA3BF786}">
      <dsp:nvSpPr>
        <dsp:cNvPr id="0" name=""/>
        <dsp:cNvSpPr/>
      </dsp:nvSpPr>
      <dsp:spPr>
        <a:xfrm>
          <a:off x="9010470" y="0"/>
          <a:ext cx="1396070" cy="3250267"/>
        </a:xfrm>
        <a:prstGeom prst="roundRect">
          <a:avLst>
            <a:gd name="adj" fmla="val 10000"/>
          </a:avLst>
        </a:prstGeom>
        <a:solidFill>
          <a:srgbClr val="92D05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9010470" y="0"/>
        <a:ext cx="1396070" cy="975080"/>
      </dsp:txXfrm>
    </dsp:sp>
    <dsp:sp modelId="{9BC191FD-7453-42AE-9009-3182E2BD4C87}">
      <dsp:nvSpPr>
        <dsp:cNvPr id="0" name=""/>
        <dsp:cNvSpPr/>
      </dsp:nvSpPr>
      <dsp:spPr>
        <a:xfrm>
          <a:off x="10511245" y="0"/>
          <a:ext cx="1396070" cy="3250267"/>
        </a:xfrm>
        <a:prstGeom prst="roundRect">
          <a:avLst>
            <a:gd name="adj" fmla="val 10000"/>
          </a:avLst>
        </a:prstGeom>
        <a:solidFill>
          <a:srgbClr val="00B0F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10511245" y="0"/>
        <a:ext cx="1396070" cy="975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67302-B3C5-4C9F-993A-152287EF7DCB}">
      <dsp:nvSpPr>
        <dsp:cNvPr id="0" name=""/>
        <dsp:cNvSpPr/>
      </dsp:nvSpPr>
      <dsp:spPr>
        <a:xfrm rot="5400000">
          <a:off x="-108933" y="110337"/>
          <a:ext cx="726221" cy="508355"/>
        </a:xfrm>
        <a:prstGeom prst="chevron">
          <a:avLst/>
        </a:prstGeom>
        <a:solidFill>
          <a:srgbClr val="33CCCC"/>
        </a:solidFill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>
            <a:latin typeface="+mj-lt"/>
          </a:endParaRPr>
        </a:p>
      </dsp:txBody>
      <dsp:txXfrm rot="-5400000">
        <a:off x="1" y="255582"/>
        <a:ext cx="508355" cy="217866"/>
      </dsp:txXfrm>
    </dsp:sp>
    <dsp:sp modelId="{3FBAD77B-2A7B-4809-AF66-1FF641875217}">
      <dsp:nvSpPr>
        <dsp:cNvPr id="0" name=""/>
        <dsp:cNvSpPr/>
      </dsp:nvSpPr>
      <dsp:spPr>
        <a:xfrm rot="5400000">
          <a:off x="5561704" y="-5051944"/>
          <a:ext cx="472044" cy="10578742"/>
        </a:xfrm>
        <a:prstGeom prst="round2SameRect">
          <a:avLst/>
        </a:prstGeom>
        <a:noFill/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1600" b="0" i="0" kern="1200" dirty="0">
              <a:latin typeface="+mj-lt"/>
            </a:rPr>
            <a:t>Dirección General de la Agenda 2030 para el Desarrollo Sostenible en la Oficina de la Presidencia de la República</a:t>
          </a:r>
          <a:endParaRPr lang="es-ES" sz="1600" b="1" kern="1200" dirty="0">
            <a:latin typeface="+mj-lt"/>
          </a:endParaRPr>
        </a:p>
      </dsp:txBody>
      <dsp:txXfrm rot="-5400000">
        <a:off x="508356" y="24447"/>
        <a:ext cx="10555699" cy="425958"/>
      </dsp:txXfrm>
    </dsp:sp>
    <dsp:sp modelId="{3E6E155D-9828-4322-8D67-E55543B80000}">
      <dsp:nvSpPr>
        <dsp:cNvPr id="0" name=""/>
        <dsp:cNvSpPr/>
      </dsp:nvSpPr>
      <dsp:spPr>
        <a:xfrm rot="5400000">
          <a:off x="-108933" y="751551"/>
          <a:ext cx="726221" cy="508355"/>
        </a:xfrm>
        <a:prstGeom prst="chevron">
          <a:avLst/>
        </a:prstGeom>
        <a:solidFill>
          <a:srgbClr val="DCB9FF"/>
        </a:solidFill>
        <a:ln w="12700" cap="flat" cmpd="sng" algn="ctr">
          <a:solidFill>
            <a:srgbClr val="DCB9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>
            <a:latin typeface="+mj-lt"/>
          </a:endParaRPr>
        </a:p>
      </dsp:txBody>
      <dsp:txXfrm rot="-5400000">
        <a:off x="1" y="896796"/>
        <a:ext cx="508355" cy="217866"/>
      </dsp:txXfrm>
    </dsp:sp>
    <dsp:sp modelId="{DF957D73-7B43-4980-92D6-A55DA0CC923C}">
      <dsp:nvSpPr>
        <dsp:cNvPr id="0" name=""/>
        <dsp:cNvSpPr/>
      </dsp:nvSpPr>
      <dsp:spPr>
        <a:xfrm rot="5400000">
          <a:off x="5561704" y="-4410730"/>
          <a:ext cx="472044" cy="10578742"/>
        </a:xfrm>
        <a:prstGeom prst="round2SameRect">
          <a:avLst/>
        </a:prstGeom>
        <a:noFill/>
        <a:ln w="12700" cap="flat" cmpd="sng" algn="ctr">
          <a:solidFill>
            <a:srgbClr val="DCB9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1600" b="0" i="0" kern="1200" dirty="0">
              <a:latin typeface="+mj-lt"/>
            </a:rPr>
            <a:t>Grupo de Trabajo para el Seguimiento Legislativo de los Objetivos de Desarrollo Sostenible en el Senado</a:t>
          </a:r>
          <a:endParaRPr lang="es-ES" sz="1600" b="1" kern="1200" dirty="0">
            <a:latin typeface="+mj-lt"/>
          </a:endParaRPr>
        </a:p>
      </dsp:txBody>
      <dsp:txXfrm rot="-5400000">
        <a:off x="508356" y="665661"/>
        <a:ext cx="10555699" cy="425958"/>
      </dsp:txXfrm>
    </dsp:sp>
    <dsp:sp modelId="{1DE7AC55-9CBE-44FD-BDF4-7E0B8D2B73AD}">
      <dsp:nvSpPr>
        <dsp:cNvPr id="0" name=""/>
        <dsp:cNvSpPr/>
      </dsp:nvSpPr>
      <dsp:spPr>
        <a:xfrm rot="5400000">
          <a:off x="-108933" y="1392765"/>
          <a:ext cx="726221" cy="508355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>
            <a:latin typeface="+mj-lt"/>
          </a:endParaRPr>
        </a:p>
      </dsp:txBody>
      <dsp:txXfrm rot="-5400000">
        <a:off x="1" y="1538010"/>
        <a:ext cx="508355" cy="217866"/>
      </dsp:txXfrm>
    </dsp:sp>
    <dsp:sp modelId="{0CD32DA3-1D8C-43F4-A6F5-21E19597DE13}">
      <dsp:nvSpPr>
        <dsp:cNvPr id="0" name=""/>
        <dsp:cNvSpPr/>
      </dsp:nvSpPr>
      <dsp:spPr>
        <a:xfrm rot="5400000">
          <a:off x="5561704" y="-3769516"/>
          <a:ext cx="472044" cy="10578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1600" kern="1200" dirty="0">
              <a:latin typeface="+mj-lt"/>
            </a:rPr>
            <a:t>Comité Técnico Especializado de los Objetivos de Desarrollo Sostenible, con el respaldo de INEGI y CONAPO</a:t>
          </a:r>
          <a:endParaRPr lang="es-ES" sz="1600" kern="1200" dirty="0">
            <a:latin typeface="+mj-lt"/>
          </a:endParaRPr>
        </a:p>
      </dsp:txBody>
      <dsp:txXfrm rot="-5400000">
        <a:off x="508356" y="1306875"/>
        <a:ext cx="10555699" cy="425958"/>
      </dsp:txXfrm>
    </dsp:sp>
    <dsp:sp modelId="{B7BAF3E2-AF22-4536-8D32-2457CBCB5C9F}">
      <dsp:nvSpPr>
        <dsp:cNvPr id="0" name=""/>
        <dsp:cNvSpPr/>
      </dsp:nvSpPr>
      <dsp:spPr>
        <a:xfrm rot="5400000">
          <a:off x="-108933" y="2033979"/>
          <a:ext cx="726221" cy="508355"/>
        </a:xfrm>
        <a:prstGeom prst="chevron">
          <a:avLst/>
        </a:prstGeom>
        <a:solidFill>
          <a:srgbClr val="FF7C80"/>
        </a:solidFill>
        <a:ln w="1270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>
            <a:latin typeface="+mj-lt"/>
          </a:endParaRPr>
        </a:p>
      </dsp:txBody>
      <dsp:txXfrm rot="-5400000">
        <a:off x="1" y="2179224"/>
        <a:ext cx="508355" cy="217866"/>
      </dsp:txXfrm>
    </dsp:sp>
    <dsp:sp modelId="{A69A0F07-9CDF-4AA3-BD0D-14E0A5B87703}">
      <dsp:nvSpPr>
        <dsp:cNvPr id="0" name=""/>
        <dsp:cNvSpPr/>
      </dsp:nvSpPr>
      <dsp:spPr>
        <a:xfrm rot="5400000">
          <a:off x="5561704" y="-3128302"/>
          <a:ext cx="472044" cy="10578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1600" kern="1200" dirty="0">
              <a:latin typeface="+mj-lt"/>
            </a:rPr>
            <a:t>Consejo Nacional de la Agenda 2030 para el Desarrollo Sostenible</a:t>
          </a:r>
          <a:endParaRPr lang="es-ES" sz="1600" kern="1200" dirty="0">
            <a:latin typeface="+mj-lt"/>
          </a:endParaRPr>
        </a:p>
      </dsp:txBody>
      <dsp:txXfrm rot="-5400000">
        <a:off x="508356" y="1948089"/>
        <a:ext cx="10555699" cy="425958"/>
      </dsp:txXfrm>
    </dsp:sp>
    <dsp:sp modelId="{16BF732F-9C97-48A7-A3F0-2D28690CCEE9}">
      <dsp:nvSpPr>
        <dsp:cNvPr id="0" name=""/>
        <dsp:cNvSpPr/>
      </dsp:nvSpPr>
      <dsp:spPr>
        <a:xfrm rot="5400000">
          <a:off x="-108933" y="2675193"/>
          <a:ext cx="726221" cy="508355"/>
        </a:xfrm>
        <a:prstGeom prst="chevron">
          <a:avLst/>
        </a:prstGeom>
        <a:solidFill>
          <a:srgbClr val="FCC30B"/>
        </a:solidFill>
        <a:ln w="12700" cap="flat" cmpd="sng" algn="ctr">
          <a:solidFill>
            <a:srgbClr val="FCC30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 dirty="0">
            <a:latin typeface="+mj-lt"/>
          </a:endParaRPr>
        </a:p>
      </dsp:txBody>
      <dsp:txXfrm rot="-5400000">
        <a:off x="1" y="2820438"/>
        <a:ext cx="508355" cy="217866"/>
      </dsp:txXfrm>
    </dsp:sp>
    <dsp:sp modelId="{1F7D944C-9CA8-4260-9512-FA0EC8650651}">
      <dsp:nvSpPr>
        <dsp:cNvPr id="0" name=""/>
        <dsp:cNvSpPr/>
      </dsp:nvSpPr>
      <dsp:spPr>
        <a:xfrm rot="5400000">
          <a:off x="5561704" y="-2487088"/>
          <a:ext cx="472044" cy="10578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CC30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1600" kern="1200" dirty="0">
              <a:latin typeface="+mj-lt"/>
            </a:rPr>
            <a:t>Creación de Consejos Estatales para la Agenda 2030 en 31 estados</a:t>
          </a:r>
          <a:endParaRPr lang="es-ES" sz="1600" kern="1200" dirty="0">
            <a:latin typeface="+mj-lt"/>
          </a:endParaRPr>
        </a:p>
      </dsp:txBody>
      <dsp:txXfrm rot="-5400000">
        <a:off x="508356" y="2589303"/>
        <a:ext cx="10555699" cy="425958"/>
      </dsp:txXfrm>
    </dsp:sp>
    <dsp:sp modelId="{627433FD-FAC8-487C-B1F3-683A53E86628}">
      <dsp:nvSpPr>
        <dsp:cNvPr id="0" name=""/>
        <dsp:cNvSpPr/>
      </dsp:nvSpPr>
      <dsp:spPr>
        <a:xfrm rot="5400000">
          <a:off x="-108933" y="3316407"/>
          <a:ext cx="726221" cy="508355"/>
        </a:xfrm>
        <a:prstGeom prst="chevron">
          <a:avLst/>
        </a:prstGeom>
        <a:solidFill>
          <a:srgbClr val="33CCCC"/>
        </a:solidFill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>
            <a:latin typeface="+mj-lt"/>
          </a:endParaRPr>
        </a:p>
      </dsp:txBody>
      <dsp:txXfrm rot="-5400000">
        <a:off x="1" y="3461652"/>
        <a:ext cx="508355" cy="217866"/>
      </dsp:txXfrm>
    </dsp:sp>
    <dsp:sp modelId="{EB385E83-87AC-4D45-B4A6-3F14294D7601}">
      <dsp:nvSpPr>
        <dsp:cNvPr id="0" name=""/>
        <dsp:cNvSpPr/>
      </dsp:nvSpPr>
      <dsp:spPr>
        <a:xfrm rot="5400000">
          <a:off x="5561704" y="-1845874"/>
          <a:ext cx="472044" cy="10578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1600" kern="1200" dirty="0">
              <a:latin typeface="+mj-lt"/>
            </a:rPr>
            <a:t>Creación de la Comisión para el Cumplimiento de la Agenda 2030 en la Conferencia Nacional de Gobernadores</a:t>
          </a:r>
          <a:endParaRPr lang="es-ES" sz="1600" kern="1200" dirty="0">
            <a:latin typeface="+mj-lt"/>
          </a:endParaRPr>
        </a:p>
      </dsp:txBody>
      <dsp:txXfrm rot="-5400000">
        <a:off x="508356" y="3230517"/>
        <a:ext cx="10555699" cy="425958"/>
      </dsp:txXfrm>
    </dsp:sp>
    <dsp:sp modelId="{CA9CDB05-83BC-40D1-B412-BC688A745687}">
      <dsp:nvSpPr>
        <dsp:cNvPr id="0" name=""/>
        <dsp:cNvSpPr/>
      </dsp:nvSpPr>
      <dsp:spPr>
        <a:xfrm rot="5400000">
          <a:off x="-108933" y="3957621"/>
          <a:ext cx="726221" cy="508355"/>
        </a:xfrm>
        <a:prstGeom prst="chevron">
          <a:avLst/>
        </a:prstGeom>
        <a:solidFill>
          <a:srgbClr val="DCB9FF"/>
        </a:solidFill>
        <a:ln w="12700" cap="flat" cmpd="sng" algn="ctr">
          <a:solidFill>
            <a:srgbClr val="DCB9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>
            <a:latin typeface="+mj-lt"/>
          </a:endParaRPr>
        </a:p>
      </dsp:txBody>
      <dsp:txXfrm rot="-5400000">
        <a:off x="1" y="4102866"/>
        <a:ext cx="508355" cy="217866"/>
      </dsp:txXfrm>
    </dsp:sp>
    <dsp:sp modelId="{AEFE0A6D-491F-4384-9958-4A5007A86A21}">
      <dsp:nvSpPr>
        <dsp:cNvPr id="0" name=""/>
        <dsp:cNvSpPr/>
      </dsp:nvSpPr>
      <dsp:spPr>
        <a:xfrm rot="5400000">
          <a:off x="5561704" y="-1204660"/>
          <a:ext cx="472044" cy="10578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CB9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1600" kern="1200" dirty="0">
              <a:latin typeface="+mj-lt"/>
            </a:rPr>
            <a:t>Reforma a la Ley de Planeación en 2018</a:t>
          </a:r>
          <a:endParaRPr lang="es-ES" sz="1600" kern="1200" dirty="0">
            <a:latin typeface="+mj-lt"/>
          </a:endParaRPr>
        </a:p>
      </dsp:txBody>
      <dsp:txXfrm rot="-5400000">
        <a:off x="508356" y="3871731"/>
        <a:ext cx="10555699" cy="425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B10A5-95E4-4C85-81D5-25D691E1E293}">
      <dsp:nvSpPr>
        <dsp:cNvPr id="0" name=""/>
        <dsp:cNvSpPr/>
      </dsp:nvSpPr>
      <dsp:spPr>
        <a:xfrm>
          <a:off x="296249" y="160884"/>
          <a:ext cx="2183252" cy="2183252"/>
        </a:xfrm>
        <a:prstGeom prst="pie">
          <a:avLst>
            <a:gd name="adj1" fmla="val 16200000"/>
            <a:gd name="adj2" fmla="val 205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435179" y="527879"/>
        <a:ext cx="701759" cy="467839"/>
      </dsp:txXfrm>
    </dsp:sp>
    <dsp:sp modelId="{D734FD14-05C5-4752-A820-B27C04050BD2}">
      <dsp:nvSpPr>
        <dsp:cNvPr id="0" name=""/>
        <dsp:cNvSpPr/>
      </dsp:nvSpPr>
      <dsp:spPr>
        <a:xfrm>
          <a:off x="314962" y="219104"/>
          <a:ext cx="2183252" cy="2183252"/>
        </a:xfrm>
        <a:prstGeom prst="pie">
          <a:avLst>
            <a:gd name="adj1" fmla="val 20520000"/>
            <a:gd name="adj2" fmla="val 32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721081" y="1216643"/>
        <a:ext cx="649777" cy="519822"/>
      </dsp:txXfrm>
    </dsp:sp>
    <dsp:sp modelId="{05BE00BB-5104-429E-B5B2-12C753495AB1}">
      <dsp:nvSpPr>
        <dsp:cNvPr id="0" name=""/>
        <dsp:cNvSpPr/>
      </dsp:nvSpPr>
      <dsp:spPr>
        <a:xfrm>
          <a:off x="265579" y="254972"/>
          <a:ext cx="2183252" cy="2183252"/>
        </a:xfrm>
        <a:prstGeom prst="pie">
          <a:avLst>
            <a:gd name="adj1" fmla="val 3240000"/>
            <a:gd name="adj2" fmla="val 756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ES" sz="15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045312" y="1788447"/>
        <a:ext cx="623786" cy="571804"/>
      </dsp:txXfrm>
    </dsp:sp>
    <dsp:sp modelId="{B6E43626-FE6A-4EC1-ACC5-033EB55F2703}">
      <dsp:nvSpPr>
        <dsp:cNvPr id="0" name=""/>
        <dsp:cNvSpPr/>
      </dsp:nvSpPr>
      <dsp:spPr>
        <a:xfrm>
          <a:off x="216196" y="219104"/>
          <a:ext cx="2183252" cy="2183252"/>
        </a:xfrm>
        <a:prstGeom prst="pie">
          <a:avLst>
            <a:gd name="adj1" fmla="val 7560000"/>
            <a:gd name="adj2" fmla="val 1188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s-ES" sz="15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43553" y="1216643"/>
        <a:ext cx="649777" cy="519822"/>
      </dsp:txXfrm>
    </dsp:sp>
    <dsp:sp modelId="{02967278-3BD0-4D3A-85C3-1CEC7D0FD0F3}">
      <dsp:nvSpPr>
        <dsp:cNvPr id="0" name=""/>
        <dsp:cNvSpPr/>
      </dsp:nvSpPr>
      <dsp:spPr>
        <a:xfrm>
          <a:off x="234910" y="160884"/>
          <a:ext cx="2183252" cy="2183252"/>
        </a:xfrm>
        <a:prstGeom prst="pie">
          <a:avLst>
            <a:gd name="adj1" fmla="val 1188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77472" y="527879"/>
        <a:ext cx="701759" cy="467839"/>
      </dsp:txXfrm>
    </dsp:sp>
    <dsp:sp modelId="{DBACEAEB-BE65-46DC-AD95-AB43EA34FFED}">
      <dsp:nvSpPr>
        <dsp:cNvPr id="0" name=""/>
        <dsp:cNvSpPr/>
      </dsp:nvSpPr>
      <dsp:spPr>
        <a:xfrm>
          <a:off x="160992" y="25731"/>
          <a:ext cx="2453559" cy="245355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F27A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872DC-EC1F-48ED-A6B7-4BDF3D676E8A}">
      <dsp:nvSpPr>
        <dsp:cNvPr id="0" name=""/>
        <dsp:cNvSpPr/>
      </dsp:nvSpPr>
      <dsp:spPr>
        <a:xfrm>
          <a:off x="179960" y="83932"/>
          <a:ext cx="2453559" cy="245355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4AC1C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C7D7D-ADE6-4B05-9BEC-ECEA76E07A8E}">
      <dsp:nvSpPr>
        <dsp:cNvPr id="0" name=""/>
        <dsp:cNvSpPr/>
      </dsp:nvSpPr>
      <dsp:spPr>
        <a:xfrm>
          <a:off x="130426" y="119909"/>
          <a:ext cx="2453559" cy="245355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F9BD1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81CD5-BA0C-4AF6-8676-927A523CB82B}">
      <dsp:nvSpPr>
        <dsp:cNvPr id="0" name=""/>
        <dsp:cNvSpPr/>
      </dsp:nvSpPr>
      <dsp:spPr>
        <a:xfrm>
          <a:off x="80892" y="83932"/>
          <a:ext cx="2453559" cy="245355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C3A2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F8D40-DD7F-46CE-A9E1-C02780CC932F}">
      <dsp:nvSpPr>
        <dsp:cNvPr id="0" name=""/>
        <dsp:cNvSpPr/>
      </dsp:nvSpPr>
      <dsp:spPr>
        <a:xfrm>
          <a:off x="99859" y="25731"/>
          <a:ext cx="2453559" cy="245355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1750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#1">
  <dgm:title val=""/>
  <dgm:desc val=""/>
  <dgm:catLst>
    <dgm:cat type="list" pri="10000"/>
    <dgm:cat type="relationship" pri="10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03014E8-3D2A-464C-A412-E46808F793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A5D345-8592-4DA4-916E-A92B1AC8B7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78659-21F2-4502-B1AC-F436D4F20A30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3EE8F1-459F-448D-A944-78D657DEA6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B2D6F-0B08-4295-8F6F-D43E257BBA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47A05-8148-40C5-BA8C-F3D1019D5B1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4873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2EED1-F3E6-4597-A896-9D2939D8F4D0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60ED2-6A27-4A4A-B968-0CC4E851A06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783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60ED2-6A27-4A4A-B968-0CC4E851A06D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4183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Transversalizar la Agenda 2030 implica integrar esta perspectiva en TODO el ciclo de políticas públicas. </a:t>
            </a:r>
          </a:p>
          <a:p>
            <a:r>
              <a:rPr lang="es-MX" dirty="0"/>
              <a:t>EJEMPLO: transporte público con perspectiva de género</a:t>
            </a:r>
          </a:p>
          <a:p>
            <a:endParaRPr lang="es-MX" dirty="0"/>
          </a:p>
          <a:p>
            <a:r>
              <a:rPr lang="es-MX" dirty="0"/>
              <a:t>El ¿</a:t>
            </a:r>
            <a:r>
              <a:rPr lang="es-MX" b="1" dirty="0"/>
              <a:t>Cómo</a:t>
            </a:r>
            <a:r>
              <a:rPr lang="es-MX" dirty="0"/>
              <a:t>? de la Agenda 2030 tiene un enfoque metodológico además de su enfoque teórico y los principios que integra. Administrar con enfoque de Agenda 2030 implica llevar esta agenda en todo el ciclo de la política pública</a:t>
            </a:r>
          </a:p>
          <a:p>
            <a:r>
              <a:rPr lang="es-MX" b="0" dirty="0"/>
              <a:t>Se presentan unos ejemplos concretos de la intervención con enfoque de Agenda 2030 en las diferentes etapas del ciclo:</a:t>
            </a:r>
          </a:p>
          <a:p>
            <a:endParaRPr lang="es-MX" b="1" dirty="0"/>
          </a:p>
          <a:p>
            <a:r>
              <a:rPr lang="es-MX" b="1" dirty="0"/>
              <a:t>DIAGNÓSTICO:</a:t>
            </a:r>
          </a:p>
          <a:p>
            <a:pPr marL="285721" indent="-285721" algn="just">
              <a:buClr>
                <a:srgbClr val="FF7C8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dirty="0"/>
              <a:t>Focalizar los diagnósticos en objetivos más relevantes según el territorio de intervención</a:t>
            </a:r>
          </a:p>
          <a:p>
            <a:pPr marL="285721" indent="-285721" algn="just">
              <a:buClr>
                <a:srgbClr val="FF7C8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dirty="0"/>
              <a:t>Identificar </a:t>
            </a:r>
            <a:r>
              <a:rPr lang="es-MX" u="sng" dirty="0"/>
              <a:t>aceleradores</a:t>
            </a:r>
            <a:r>
              <a:rPr lang="es-MX" dirty="0"/>
              <a:t> para terminar con los cuellos de botella</a:t>
            </a:r>
          </a:p>
          <a:p>
            <a:pPr marL="285721" indent="-285721" algn="just">
              <a:buClr>
                <a:srgbClr val="FF7C8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dirty="0"/>
              <a:t>Asociar una </a:t>
            </a:r>
            <a:r>
              <a:rPr lang="es-MX" u="sng" dirty="0"/>
              <a:t>perspectiva de género </a:t>
            </a:r>
            <a:r>
              <a:rPr lang="es-MX" dirty="0"/>
              <a:t>a cualquier proceso de diagnóstico</a:t>
            </a:r>
          </a:p>
          <a:p>
            <a:endParaRPr lang="es-MX" b="1" dirty="0"/>
          </a:p>
          <a:p>
            <a:r>
              <a:rPr lang="es-MX" b="1" dirty="0"/>
              <a:t>DISEÑO</a:t>
            </a:r>
          </a:p>
          <a:p>
            <a:pPr marL="285721" indent="-285721" algn="just">
              <a:buClr>
                <a:srgbClr val="33CCCC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dirty="0"/>
              <a:t>Diseñar </a:t>
            </a:r>
            <a:r>
              <a:rPr lang="es-MX" u="sng" dirty="0"/>
              <a:t>iniciativas</a:t>
            </a:r>
            <a:r>
              <a:rPr lang="es-MX" dirty="0"/>
              <a:t> que no pongan en riesgo la protección del medio ambiente a largo plazo</a:t>
            </a:r>
          </a:p>
          <a:p>
            <a:pPr marL="285721" indent="-285721" algn="just">
              <a:buClr>
                <a:srgbClr val="33CCCC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dirty="0"/>
              <a:t>Diseñar </a:t>
            </a:r>
            <a:r>
              <a:rPr lang="es-MX" u="sng" dirty="0"/>
              <a:t>políticas</a:t>
            </a:r>
            <a:r>
              <a:rPr lang="es-MX" dirty="0"/>
              <a:t> </a:t>
            </a:r>
            <a:r>
              <a:rPr lang="es-MX" u="sng" dirty="0"/>
              <a:t>públicas</a:t>
            </a:r>
            <a:r>
              <a:rPr lang="es-MX" dirty="0"/>
              <a:t> con una perspectiva de desarrollo incluyente que priorice a los grupos de mayor vulnerabilidad. </a:t>
            </a:r>
          </a:p>
          <a:p>
            <a:endParaRPr lang="es-MX" b="1" dirty="0"/>
          </a:p>
          <a:p>
            <a:r>
              <a:rPr lang="es-MX" b="1" dirty="0"/>
              <a:t>IMPLEMENTACION</a:t>
            </a:r>
          </a:p>
          <a:p>
            <a:pPr marL="285721" indent="-285721" algn="just"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dirty="0"/>
              <a:t>Apoyarse en la </a:t>
            </a:r>
            <a:r>
              <a:rPr lang="es-MX" dirty="0" err="1"/>
              <a:t>expertise</a:t>
            </a:r>
            <a:r>
              <a:rPr lang="es-MX" dirty="0"/>
              <a:t>, los recursos y el reconocimiento de algunos actores de la sociedad civil y del sector privado para Alianzas Publico-Privado (PPP)</a:t>
            </a:r>
          </a:p>
          <a:p>
            <a:pPr marL="285721" indent="-285721" algn="just">
              <a:buClr>
                <a:srgbClr val="FFC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dirty="0"/>
              <a:t>Asegurar que el derecho a la seguridad social sea efectivo mediante servicios que llegan a las poblaciones más marginadas</a:t>
            </a:r>
          </a:p>
          <a:p>
            <a:pPr algn="just">
              <a:buClr>
                <a:srgbClr val="FFC000"/>
              </a:buClr>
              <a:buSzPct val="120000"/>
            </a:pPr>
            <a:endParaRPr lang="es-MX" b="1" dirty="0"/>
          </a:p>
          <a:p>
            <a:pPr algn="just">
              <a:buClr>
                <a:srgbClr val="FFC000"/>
              </a:buClr>
              <a:buSzPct val="120000"/>
            </a:pPr>
            <a:r>
              <a:rPr lang="es-MX" b="1" dirty="0"/>
              <a:t>MONITOREO</a:t>
            </a:r>
          </a:p>
          <a:p>
            <a:pPr marL="285721" indent="-285721" algn="just">
              <a:buClr>
                <a:srgbClr val="DCB9FF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dirty="0"/>
              <a:t>Conocer líneas bases para igualar niveles de vida</a:t>
            </a:r>
          </a:p>
          <a:p>
            <a:pPr marL="285721" indent="-285721" algn="just">
              <a:buClr>
                <a:srgbClr val="DCB9FF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u="sng" dirty="0"/>
              <a:t>Desagregación de datos </a:t>
            </a:r>
            <a:r>
              <a:rPr lang="es-MX" dirty="0"/>
              <a:t>e indicadores por ingreso, género, edad, etnicidad, estatus migratorio, discapacidad y localización geográfica.</a:t>
            </a:r>
          </a:p>
          <a:p>
            <a:pPr marL="285721" indent="-285721" algn="just">
              <a:buClr>
                <a:srgbClr val="DCB9FF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dirty="0"/>
              <a:t>Contar con </a:t>
            </a:r>
            <a:r>
              <a:rPr lang="es-MX" u="sng" dirty="0"/>
              <a:t>mecanismos de monitoreo </a:t>
            </a:r>
            <a:r>
              <a:rPr lang="es-MX" dirty="0"/>
              <a:t>abiertos, inclusivos, participativos y transparentes </a:t>
            </a:r>
          </a:p>
          <a:p>
            <a:pPr algn="just" defTabSz="914308">
              <a:buClr>
                <a:srgbClr val="DCB9FF"/>
              </a:buClr>
              <a:buSzPct val="120000"/>
              <a:defRPr/>
            </a:pPr>
            <a:endParaRPr lang="es-MX" dirty="0"/>
          </a:p>
          <a:p>
            <a:pPr algn="just">
              <a:buClr>
                <a:srgbClr val="FFC000"/>
              </a:buClr>
              <a:buSzPct val="120000"/>
            </a:pPr>
            <a:r>
              <a:rPr lang="es-MX" b="1" dirty="0"/>
              <a:t>EVALUACION</a:t>
            </a:r>
            <a:r>
              <a:rPr lang="es-MX" dirty="0"/>
              <a:t> </a:t>
            </a:r>
          </a:p>
          <a:p>
            <a:pPr marL="285721" indent="-285721" algn="just" defTabSz="914308">
              <a:buClr>
                <a:srgbClr val="DCB9FF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es-MX" dirty="0"/>
              <a:t>Generar evidencia sobre la correlación entre una política para el acceso efectivo a derechos por parte de grupos marginados y participación política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60ED2-6A27-4A4A-B968-0CC4E851A06D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093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0" dirty="0"/>
              <a:t>La Ciudad de México</a:t>
            </a:r>
            <a:r>
              <a:rPr lang="es-MX" b="0" baseline="0" dirty="0"/>
              <a:t> integró los ODS en su plataforma en la cual el gobierno de la cuidad presenta el avance en el cumplimiento del Plan General de Desarrollo de la Capital. </a:t>
            </a:r>
          </a:p>
          <a:p>
            <a:endParaRPr lang="es-MX" b="0" baseline="0" dirty="0"/>
          </a:p>
          <a:p>
            <a:r>
              <a:rPr lang="es-MX" dirty="0"/>
              <a:t>Así, la Plataforma “Monitoreo CDMX” permite dar seguimiento a los 17 Objetivos y 169 Metas de los Objetivos del Desarrollo Sostenible (ODS) planteados por la Organización de las Naciones Unidas</a:t>
            </a:r>
          </a:p>
          <a:p>
            <a:endParaRPr lang="es-MX" b="0" baseline="0" dirty="0"/>
          </a:p>
          <a:p>
            <a:r>
              <a:rPr lang="es-MX" dirty="0"/>
              <a:t>En el 2017, el Banco Interamericano de Desarrollo otorgó el </a:t>
            </a:r>
            <a:r>
              <a:rPr lang="es-MX" u="sng" dirty="0"/>
              <a:t>Primer Lugar al Gobierno de la Ciudad de México por la iniciativa denominada “Sistema de Monitoreo y Evaluación de la Gestión Gubernamental de la Ciudad de México”</a:t>
            </a:r>
            <a:endParaRPr lang="es-MX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60ED2-6A27-4A4A-B968-0CC4E851A06D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126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040">
              <a:defRPr/>
            </a:pPr>
            <a:r>
              <a:rPr lang="en-US" b="1" dirty="0"/>
              <a:t>El primer </a:t>
            </a:r>
            <a:r>
              <a:rPr lang="en-US" b="1" dirty="0" err="1"/>
              <a:t>paso</a:t>
            </a:r>
            <a:r>
              <a:rPr lang="en-US" b="1" dirty="0"/>
              <a:t> es la </a:t>
            </a:r>
            <a:r>
              <a:rPr lang="en-US" b="1" dirty="0" err="1"/>
              <a:t>alineación</a:t>
            </a:r>
            <a:r>
              <a:rPr lang="en-US" b="1" dirty="0"/>
              <a:t> de </a:t>
            </a:r>
            <a:r>
              <a:rPr lang="en-US" b="1" dirty="0" err="1"/>
              <a:t>políticas</a:t>
            </a:r>
            <a:endParaRPr lang="en-US" b="1" dirty="0"/>
          </a:p>
          <a:p>
            <a:pPr defTabSz="915040">
              <a:defRPr/>
            </a:pPr>
            <a:endParaRPr lang="en-US" b="1" dirty="0"/>
          </a:p>
          <a:p>
            <a:pPr defTabSz="915040">
              <a:defRPr/>
            </a:pPr>
            <a:r>
              <a:rPr lang="en-US" b="1" dirty="0"/>
              <a:t>Grado de </a:t>
            </a:r>
            <a:r>
              <a:rPr lang="en-US" b="1" dirty="0" err="1"/>
              <a:t>alineación</a:t>
            </a:r>
            <a:r>
              <a:rPr lang="en-US" b="1" dirty="0"/>
              <a:t> de los PEDs: </a:t>
            </a:r>
          </a:p>
          <a:p>
            <a:pPr marL="171570" indent="-171570" defTabSz="915040">
              <a:buFont typeface="Arial" panose="020B0604020202020204" pitchFamily="34" charset="0"/>
              <a:buChar char="•"/>
              <a:defRPr/>
            </a:pPr>
            <a:r>
              <a:rPr lang="en-US" u="sng" dirty="0"/>
              <a:t>Sin</a:t>
            </a:r>
            <a:r>
              <a:rPr lang="en-US" dirty="0"/>
              <a:t> (13): </a:t>
            </a:r>
            <a:r>
              <a:rPr lang="es-MX" dirty="0"/>
              <a:t>Baja California Sur, Chiapas, Ciudad de México, Colima, Guerrero, Morelos, Nuevo León, Querétaro, San Luis Potosí, Sonora, Tabasco, Veracruz, Yucatán</a:t>
            </a:r>
          </a:p>
          <a:p>
            <a:pPr marL="171570" indent="-171570">
              <a:buFont typeface="Arial" panose="020B0604020202020204" pitchFamily="34" charset="0"/>
              <a:buChar char="•"/>
            </a:pPr>
            <a:endParaRPr lang="es-MX" u="sng" dirty="0"/>
          </a:p>
          <a:p>
            <a:pPr marL="171570" indent="-171570">
              <a:buFont typeface="Arial" panose="020B0604020202020204" pitchFamily="34" charset="0"/>
              <a:buChar char="•"/>
            </a:pPr>
            <a:r>
              <a:rPr lang="es-MX" u="sng" dirty="0"/>
              <a:t>Mínimo</a:t>
            </a:r>
            <a:r>
              <a:rPr lang="es-MX" baseline="0" dirty="0"/>
              <a:t> (14)</a:t>
            </a:r>
            <a:r>
              <a:rPr lang="es-MX" dirty="0"/>
              <a:t>: Aguascalientes, Baja California, Campeche, Coahuila, Durango, Guanajuato, Michoacán, Nayarit, Oaxaca, Puebla, Quintana Roo, Tamaulipas, Tlaxcala, Zacatecas, </a:t>
            </a:r>
            <a:endParaRPr lang="es-MX" baseline="0" dirty="0"/>
          </a:p>
          <a:p>
            <a:pPr marL="171570" indent="-171570">
              <a:buFont typeface="Arial" panose="020B0604020202020204" pitchFamily="34" charset="0"/>
              <a:buChar char="•"/>
            </a:pPr>
            <a:endParaRPr lang="es-MX" u="sng" baseline="0" dirty="0"/>
          </a:p>
          <a:p>
            <a:pPr marL="171570" indent="-171570">
              <a:buFont typeface="Arial" panose="020B0604020202020204" pitchFamily="34" charset="0"/>
              <a:buChar char="•"/>
            </a:pPr>
            <a:r>
              <a:rPr lang="es-MX" u="sng" baseline="0" dirty="0"/>
              <a:t>A nivel de ODS </a:t>
            </a:r>
            <a:r>
              <a:rPr lang="es-MX" baseline="0" dirty="0"/>
              <a:t>(5): </a:t>
            </a:r>
            <a:r>
              <a:rPr lang="es-MX" b="1" baseline="0" dirty="0"/>
              <a:t>Chihuahua</a:t>
            </a:r>
            <a:r>
              <a:rPr lang="es-MX" baseline="0" dirty="0"/>
              <a:t>, Hidalgo, Jalisco, México, Sinaloa</a:t>
            </a:r>
          </a:p>
          <a:p>
            <a:pPr marL="171570" indent="-171570">
              <a:buFont typeface="Arial" panose="020B0604020202020204" pitchFamily="34" charset="0"/>
              <a:buChar char="•"/>
            </a:pPr>
            <a:endParaRPr lang="es-MX" u="sng" baseline="0" dirty="0"/>
          </a:p>
          <a:p>
            <a:pPr marL="171570" indent="-171570">
              <a:buFont typeface="Arial" panose="020B0604020202020204" pitchFamily="34" charset="0"/>
              <a:buChar char="•"/>
            </a:pPr>
            <a:r>
              <a:rPr lang="es-MX" u="sng" baseline="0" dirty="0"/>
              <a:t>A nivel de ODS y metas </a:t>
            </a:r>
            <a:r>
              <a:rPr lang="es-MX" baseline="0" dirty="0"/>
              <a:t>(1): Estado de México</a:t>
            </a:r>
            <a:endParaRPr lang="es-MX" dirty="0"/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60ED2-6A27-4A4A-B968-0CC4E851A06D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8253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 reto de la contextualización</a:t>
            </a:r>
          </a:p>
          <a:p>
            <a:r>
              <a:rPr lang="es-MX" dirty="0"/>
              <a:t>Ejemplo </a:t>
            </a:r>
            <a:r>
              <a:rPr lang="es-MX" dirty="0" err="1"/>
              <a:t>ods</a:t>
            </a:r>
            <a:r>
              <a:rPr lang="es-MX" dirty="0"/>
              <a:t> 16</a:t>
            </a:r>
          </a:p>
          <a:p>
            <a:endParaRPr lang="es-MX" dirty="0"/>
          </a:p>
          <a:p>
            <a:r>
              <a:rPr lang="es-MX" dirty="0"/>
              <a:t>Qué significan los ODS y sus metas en un contexto nacional o local? Para localizar la definición de problemas necesitamos datos y evidencia.</a:t>
            </a:r>
          </a:p>
          <a:p>
            <a:r>
              <a:rPr lang="es-MX" dirty="0"/>
              <a:t>Por ejemplo, PNUD ha hecho un ejercicio de </a:t>
            </a:r>
            <a:r>
              <a:rPr lang="es-MX" dirty="0" err="1"/>
              <a:t>contextualizaciónde</a:t>
            </a:r>
            <a:r>
              <a:rPr lang="es-MX" dirty="0"/>
              <a:t> nacional de ODS 16, pero en muchos casos se enfrenta a problemas de falta de indicadores. Por ejemplo:</a:t>
            </a:r>
          </a:p>
          <a:p>
            <a:pPr marL="171450" indent="-171450">
              <a:buFontTx/>
              <a:buChar char="-"/>
            </a:pPr>
            <a:r>
              <a:rPr lang="es-MX" dirty="0"/>
              <a:t>Cómo medimos que el gobierno tenga una cultura de rendición de cuentas?</a:t>
            </a:r>
          </a:p>
          <a:p>
            <a:pPr marL="171450" indent="-171450">
              <a:buFontTx/>
              <a:buChar char="-"/>
            </a:pPr>
            <a:r>
              <a:rPr lang="es-MX" dirty="0"/>
              <a:t>Sí hay organizaciones que monitorean el número de periodistas asesinados, pero cómo monitoreamos qué tanto la libertad de expresión está coartada por el miedo?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60ED2-6A27-4A4A-B968-0CC4E851A06D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4330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60ED2-6A27-4A4A-B968-0CC4E851A06D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77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BCA12-CDE2-4430-BDAD-6456A51A496F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931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Equidad de género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BCA12-CDE2-4430-BDAD-6456A51A496F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40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Trabajo decente y crecimiento económico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BCA12-CDE2-4430-BDAD-6456A51A496F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982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Desigualdad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BCA12-CDE2-4430-BDAD-6456A51A496F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24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s-MX" sz="1200" b="0" kern="1200" spc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60ED2-6A27-4A4A-B968-0CC4E851A06D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2403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Quiero hablar de los retos de la implementación de los ODS desde la experiencia de México, en tres dimensiones:</a:t>
            </a:r>
          </a:p>
          <a:p>
            <a:endParaRPr lang="es-MX" dirty="0"/>
          </a:p>
          <a:p>
            <a:pPr marL="228600" indent="-228600">
              <a:buAutoNum type="arabicParenR"/>
            </a:pPr>
            <a:r>
              <a:rPr lang="es-MX" b="1" dirty="0"/>
              <a:t>Institucionalización</a:t>
            </a:r>
            <a:r>
              <a:rPr lang="es-MX" dirty="0"/>
              <a:t>: Crear las entidades que se encargarán de impulsar y monitorear la implementación transversal de los ODS</a:t>
            </a:r>
          </a:p>
          <a:p>
            <a:pPr marL="228600" indent="-228600">
              <a:buAutoNum type="arabicParenR"/>
            </a:pPr>
            <a:r>
              <a:rPr lang="es-MX" b="1" dirty="0"/>
              <a:t>Implementación: </a:t>
            </a:r>
            <a:r>
              <a:rPr lang="es-MX" b="0" dirty="0"/>
              <a:t>Traducir el andamiaje institucional en acciones de política pública, y por parte de aliados en el sector social y privado</a:t>
            </a:r>
          </a:p>
          <a:p>
            <a:pPr marL="228600" indent="-228600">
              <a:buAutoNum type="arabicParenR"/>
            </a:pPr>
            <a:r>
              <a:rPr lang="es-MX" b="1" dirty="0"/>
              <a:t>Información: </a:t>
            </a:r>
            <a:r>
              <a:rPr lang="es-MX" b="0" dirty="0"/>
              <a:t>Contar con datos y evidencia desagregados que fortalezcan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localización de la Agenda 2030. Los estados y municipios deben ser capaces de detectar sus áreas de oportunidad y focalizar políticas para atenderlas a la par de las prioridades y programas definidos a nivel federal. </a:t>
            </a:r>
            <a:r>
              <a:rPr lang="es-MX" b="0" dirty="0"/>
              <a:t> </a:t>
            </a:r>
            <a:endParaRPr lang="es-MX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60ED2-6A27-4A4A-B968-0CC4E851A06D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0553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Dirección general de la Agenda 2030El poder ejecutivo, a través de la Oficina de la Presidencia, es el organismo que concentra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s-MX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Dirección general de la Agenda 2030: 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poder ejecutivo, a través de la Oficina de la Presidencia, es el organismo que concentra el seguimiento a la institucionalización e implementación de la A2030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s-MX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Consejo Nacional de la Agenda 2030: 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Instalado en abril 2017, creado mediante un decreto,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s-MX" b="1" dirty="0"/>
              <a:t>Reforma a la Ley de planeación</a:t>
            </a:r>
            <a:r>
              <a:rPr lang="es-MX" b="0" dirty="0"/>
              <a:t>: publicada en febrero 2018, integra a la Ley 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</a:t>
            </a:r>
            <a:r>
              <a:rPr lang="es-MX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principios 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 Agenda 2030 para el Desarrollo Sostenible, considerando las tres dimensiones del desarrollo sostenible: económica, social y ambiental, y promueve una planeación de largo plazo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60ED2-6A27-4A4A-B968-0CC4E851A06D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250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MX" dirty="0"/>
              <a:t>Instalado en abril de 2017, sesionó por primera vez en mayo 2018</a:t>
            </a:r>
          </a:p>
          <a:p>
            <a:pPr marL="171450" indent="-171450">
              <a:buFontTx/>
              <a:buChar char="-"/>
            </a:pPr>
            <a:r>
              <a:rPr lang="es-MX" dirty="0"/>
              <a:t>Está conformado por representantes de las Secretarías</a:t>
            </a:r>
          </a:p>
          <a:p>
            <a:pPr marL="171450" indent="-171450">
              <a:buFontTx/>
              <a:buChar char="-"/>
            </a:pPr>
            <a:r>
              <a:rPr lang="es-MX" dirty="0"/>
              <a:t>El rol de la sociedad civil en este consejo no está claro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dirty="0"/>
              <a:t>Qué tan capaz es de cumplir con su mandato, y qué tanta innovación podemos esperar, si sus miembros son los mismos actores que ya participan en otros procesos de planeación?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efectos de lo anterior, en los procesos de elaboración de los proyectos de dichos planes se considerarán las </a:t>
            </a:r>
            <a:r>
              <a:rPr lang="es-MX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propuestas que, en su caso, elabore el Consejo Nacional de la Agenda 2030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el Desarrollo Sostenible.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Hasta ahora, en su primera sesión han acordado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60ED2-6A27-4A4A-B968-0CC4E851A06D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713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  <p:sp>
        <p:nvSpPr>
          <p:cNvPr id="7" name="Rectángulo 6"/>
          <p:cNvSpPr/>
          <p:nvPr userDrawn="1"/>
        </p:nvSpPr>
        <p:spPr>
          <a:xfrm>
            <a:off x="0" y="465364"/>
            <a:ext cx="10058400" cy="5755822"/>
          </a:xfrm>
          <a:prstGeom prst="rect">
            <a:avLst/>
          </a:prstGeom>
          <a:solidFill>
            <a:srgbClr val="036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6A12E89F-0F20-4193-9C97-524F2B41A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00" y="4296069"/>
            <a:ext cx="818900" cy="19234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57200" y="839901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Título de la presentación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57200" y="42878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Fecha  / Lugar / Presentador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694"/>
            <a:ext cx="10058400" cy="1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8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369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3123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7EC-FCEF-43DF-8E15-75824A866E43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7543-87AF-45E8-9632-46435F4A8E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548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7EC-FCEF-43DF-8E15-75824A866E43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7543-87AF-45E8-9632-46435F4A8E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8962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7EC-FCEF-43DF-8E15-75824A866E43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7543-87AF-45E8-9632-46435F4A8E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07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7EC-FCEF-43DF-8E15-75824A866E43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7543-87AF-45E8-9632-46435F4A8E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2572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7EC-FCEF-43DF-8E15-75824A866E43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7543-87AF-45E8-9632-46435F4A8E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224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7EC-FCEF-43DF-8E15-75824A866E43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7543-87AF-45E8-9632-46435F4A8E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6920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7EC-FCEF-43DF-8E15-75824A866E43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7543-87AF-45E8-9632-46435F4A8E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1579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7EC-FCEF-43DF-8E15-75824A866E43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7543-87AF-45E8-9632-46435F4A8E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21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702" y="245743"/>
            <a:ext cx="11005458" cy="946244"/>
          </a:xfrm>
        </p:spPr>
        <p:txBody>
          <a:bodyPr/>
          <a:lstStyle>
            <a:lvl1pPr>
              <a:defRPr b="1" spc="-150">
                <a:solidFill>
                  <a:srgbClr val="0369B3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266702" y="1588859"/>
            <a:ext cx="11087098" cy="352880"/>
          </a:xfrm>
        </p:spPr>
        <p:txBody>
          <a:bodyPr/>
          <a:lstStyle>
            <a:lvl1pPr marL="0" indent="0">
              <a:buNone/>
              <a:defRPr sz="1600" b="1" spc="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 spc="300"/>
            </a:lvl2pPr>
          </a:lstStyle>
          <a:p>
            <a:pPr lvl="0"/>
            <a:r>
              <a:rPr lang="es-ES" dirty="0"/>
              <a:t>Haga clic para modificar el título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7757"/>
            <a:ext cx="12058650" cy="230866"/>
          </a:xfrm>
          <a:prstGeom prst="rect">
            <a:avLst/>
          </a:prstGeom>
        </p:spPr>
      </p:pic>
      <p:pic>
        <p:nvPicPr>
          <p:cNvPr id="9" name="Imagen 1">
            <a:extLst>
              <a:ext uri="{FF2B5EF4-FFF2-40B4-BE49-F238E27FC236}">
                <a16:creationId xmlns:a16="http://schemas.microsoft.com/office/drawing/2014/main" id="{6A12E89F-0F20-4193-9C97-524F2B41AD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245" y="254749"/>
            <a:ext cx="463585" cy="1088884"/>
          </a:xfrm>
          <a:prstGeom prst="rect">
            <a:avLst/>
          </a:prstGeom>
        </p:spPr>
      </p:pic>
      <p:sp>
        <p:nvSpPr>
          <p:cNvPr id="12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266702" y="2212521"/>
            <a:ext cx="11087098" cy="3910693"/>
          </a:xfrm>
        </p:spPr>
        <p:txBody>
          <a:bodyPr/>
          <a:lstStyle>
            <a:lvl1pPr marL="0" indent="0">
              <a:buNone/>
              <a:defRPr lang="es-ES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200">
                <a:latin typeface="+mj-lt"/>
              </a:defRPr>
            </a:lvl2pPr>
          </a:lstStyle>
          <a:p>
            <a:pPr lvl="0"/>
            <a:r>
              <a:rPr lang="es-ES" dirty="0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3494555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7EC-FCEF-43DF-8E15-75824A866E43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7543-87AF-45E8-9632-46435F4A8E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7669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7EC-FCEF-43DF-8E15-75824A866E43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7543-87AF-45E8-9632-46435F4A8E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3534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7EC-FCEF-43DF-8E15-75824A866E43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7543-87AF-45E8-9632-46435F4A8E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955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4308041" y="4048401"/>
            <a:ext cx="324805" cy="255363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Freeform 22"/>
          <p:cNvSpPr>
            <a:spLocks/>
          </p:cNvSpPr>
          <p:nvPr userDrawn="1"/>
        </p:nvSpPr>
        <p:spPr bwMode="auto">
          <a:xfrm>
            <a:off x="6564426" y="4026934"/>
            <a:ext cx="157550" cy="325481"/>
          </a:xfrm>
          <a:custGeom>
            <a:avLst/>
            <a:gdLst>
              <a:gd name="T0" fmla="*/ 200 w 200"/>
              <a:gd name="T1" fmla="*/ 62 h 360"/>
              <a:gd name="T2" fmla="*/ 143 w 200"/>
              <a:gd name="T3" fmla="*/ 62 h 360"/>
              <a:gd name="T4" fmla="*/ 128 w 200"/>
              <a:gd name="T5" fmla="*/ 83 h 360"/>
              <a:gd name="T6" fmla="*/ 128 w 200"/>
              <a:gd name="T7" fmla="*/ 125 h 360"/>
              <a:gd name="T8" fmla="*/ 200 w 200"/>
              <a:gd name="T9" fmla="*/ 125 h 360"/>
              <a:gd name="T10" fmla="*/ 200 w 200"/>
              <a:gd name="T11" fmla="*/ 183 h 360"/>
              <a:gd name="T12" fmla="*/ 128 w 200"/>
              <a:gd name="T13" fmla="*/ 183 h 360"/>
              <a:gd name="T14" fmla="*/ 128 w 200"/>
              <a:gd name="T15" fmla="*/ 360 h 360"/>
              <a:gd name="T16" fmla="*/ 61 w 200"/>
              <a:gd name="T17" fmla="*/ 360 h 360"/>
              <a:gd name="T18" fmla="*/ 61 w 200"/>
              <a:gd name="T19" fmla="*/ 183 h 360"/>
              <a:gd name="T20" fmla="*/ 0 w 200"/>
              <a:gd name="T21" fmla="*/ 183 h 360"/>
              <a:gd name="T22" fmla="*/ 0 w 200"/>
              <a:gd name="T23" fmla="*/ 125 h 360"/>
              <a:gd name="T24" fmla="*/ 61 w 200"/>
              <a:gd name="T25" fmla="*/ 125 h 360"/>
              <a:gd name="T26" fmla="*/ 61 w 200"/>
              <a:gd name="T27" fmla="*/ 90 h 360"/>
              <a:gd name="T28" fmla="*/ 143 w 200"/>
              <a:gd name="T29" fmla="*/ 0 h 360"/>
              <a:gd name="T30" fmla="*/ 200 w 200"/>
              <a:gd name="T31" fmla="*/ 0 h 360"/>
              <a:gd name="T32" fmla="*/ 200 w 200"/>
              <a:gd name="T33" fmla="*/ 6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0" h="360">
                <a:moveTo>
                  <a:pt x="200" y="62"/>
                </a:moveTo>
                <a:cubicBezTo>
                  <a:pt x="143" y="62"/>
                  <a:pt x="143" y="62"/>
                  <a:pt x="143" y="62"/>
                </a:cubicBezTo>
                <a:cubicBezTo>
                  <a:pt x="136" y="62"/>
                  <a:pt x="128" y="71"/>
                  <a:pt x="128" y="83"/>
                </a:cubicBezTo>
                <a:cubicBezTo>
                  <a:pt x="128" y="125"/>
                  <a:pt x="128" y="125"/>
                  <a:pt x="128" y="125"/>
                </a:cubicBezTo>
                <a:cubicBezTo>
                  <a:pt x="200" y="125"/>
                  <a:pt x="200" y="125"/>
                  <a:pt x="200" y="125"/>
                </a:cubicBezTo>
                <a:cubicBezTo>
                  <a:pt x="200" y="183"/>
                  <a:pt x="200" y="183"/>
                  <a:pt x="200" y="183"/>
                </a:cubicBezTo>
                <a:cubicBezTo>
                  <a:pt x="128" y="183"/>
                  <a:pt x="128" y="183"/>
                  <a:pt x="128" y="183"/>
                </a:cubicBezTo>
                <a:cubicBezTo>
                  <a:pt x="128" y="360"/>
                  <a:pt x="128" y="360"/>
                  <a:pt x="128" y="360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61" y="183"/>
                  <a:pt x="61" y="183"/>
                  <a:pt x="61" y="183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25"/>
                  <a:pt x="0" y="125"/>
                  <a:pt x="0" y="12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40"/>
                  <a:pt x="95" y="0"/>
                  <a:pt x="143" y="0"/>
                </a:cubicBezTo>
                <a:cubicBezTo>
                  <a:pt x="200" y="0"/>
                  <a:pt x="200" y="0"/>
                  <a:pt x="200" y="0"/>
                </a:cubicBezTo>
                <a:lnTo>
                  <a:pt x="200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 bwMode="auto">
          <a:xfrm>
            <a:off x="4659390" y="4048401"/>
            <a:ext cx="1612099" cy="324162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600" dirty="0">
                <a:solidFill>
                  <a:schemeClr val="accent1"/>
                </a:solidFill>
              </a:rPr>
              <a:t>@</a:t>
            </a:r>
            <a:r>
              <a:rPr lang="es-MX" sz="1600" dirty="0" err="1">
                <a:solidFill>
                  <a:schemeClr val="accent1"/>
                </a:solidFill>
              </a:rPr>
              <a:t>PNUD_Mexico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 bwMode="auto">
          <a:xfrm>
            <a:off x="6763045" y="4039869"/>
            <a:ext cx="1391743" cy="33269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MX" sz="1600" dirty="0" err="1">
                <a:solidFill>
                  <a:schemeClr val="accent1"/>
                </a:solidFill>
              </a:rPr>
              <a:t>PNUDMexico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1" name="TextBox 30"/>
          <p:cNvSpPr txBox="1"/>
          <p:nvPr userDrawn="1"/>
        </p:nvSpPr>
        <p:spPr>
          <a:xfrm>
            <a:off x="5155971" y="2699770"/>
            <a:ext cx="40917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/>
              <a:t>Todo sobre nosotros en:</a:t>
            </a:r>
            <a:endParaRPr lang="id-ID" sz="1600" dirty="0"/>
          </a:p>
          <a:p>
            <a:pPr>
              <a:defRPr/>
            </a:pPr>
            <a:r>
              <a:rPr lang="es-PE" sz="1600" u="sng" dirty="0">
                <a:solidFill>
                  <a:schemeClr val="accent5"/>
                </a:solidFill>
                <a:latin typeface="Agency FB" panose="020B0503020202020204" pitchFamily="34" charset="0"/>
              </a:rPr>
              <a:t>www.mx.undp.org</a:t>
            </a:r>
            <a:endParaRPr lang="id-ID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599" y="2136638"/>
            <a:ext cx="547776" cy="12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2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2"/>
            <a:ext cx="12195420" cy="6856078"/>
          </a:xfrm>
          <a:prstGeom prst="rect">
            <a:avLst/>
          </a:prstGeom>
        </p:spPr>
      </p:pic>
      <p:sp>
        <p:nvSpPr>
          <p:cNvPr id="15" name="Título 1"/>
          <p:cNvSpPr>
            <a:spLocks noGrp="1"/>
          </p:cNvSpPr>
          <p:nvPr>
            <p:ph type="ctrTitle" hasCustomPrompt="1"/>
          </p:nvPr>
        </p:nvSpPr>
        <p:spPr>
          <a:xfrm>
            <a:off x="1625097" y="3555941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Título de la presentación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860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66702" y="1257299"/>
            <a:ext cx="10515600" cy="103051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 baseline="0"/>
            </a:lvl1pPr>
          </a:lstStyle>
          <a:p>
            <a:r>
              <a:rPr lang="es-ES" dirty="0"/>
              <a:t>Para agregar, seguir los siguientes pasos para cada uno de los colores:</a:t>
            </a:r>
            <a:br>
              <a:rPr lang="es-ES" dirty="0"/>
            </a:br>
            <a:r>
              <a:rPr lang="es-ES" dirty="0"/>
              <a:t>- Seleccionar el recuadro de color</a:t>
            </a:r>
            <a:br>
              <a:rPr lang="es-ES" dirty="0"/>
            </a:br>
            <a:r>
              <a:rPr lang="es-ES" dirty="0"/>
              <a:t>- </a:t>
            </a:r>
            <a:r>
              <a:rPr lang="es-ES" dirty="0" err="1"/>
              <a:t>Click</a:t>
            </a:r>
            <a:r>
              <a:rPr lang="es-ES" dirty="0"/>
              <a:t> en la opción más colores</a:t>
            </a:r>
            <a:br>
              <a:rPr lang="es-ES" dirty="0"/>
            </a:br>
            <a:r>
              <a:rPr lang="es-ES" dirty="0"/>
              <a:t>- </a:t>
            </a:r>
            <a:r>
              <a:rPr lang="es-ES" dirty="0" err="1"/>
              <a:t>Click</a:t>
            </a:r>
            <a:r>
              <a:rPr lang="es-ES" dirty="0"/>
              <a:t> en personalizado</a:t>
            </a:r>
            <a:br>
              <a:rPr lang="es-ES" dirty="0"/>
            </a:br>
            <a:r>
              <a:rPr lang="es-ES" dirty="0"/>
              <a:t>- Agregar los siguientes códigos por orden.  </a:t>
            </a:r>
            <a:endParaRPr lang="es-MX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3249" y="3297012"/>
            <a:ext cx="3437169" cy="1839687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 userDrawn="1"/>
        </p:nvSpPr>
        <p:spPr>
          <a:xfrm>
            <a:off x="266702" y="245743"/>
            <a:ext cx="11005458" cy="94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rgbClr val="0369B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Colores del proyecto</a:t>
            </a:r>
            <a:endParaRPr lang="es-MX" dirty="0"/>
          </a:p>
        </p:txBody>
      </p:sp>
      <p:sp>
        <p:nvSpPr>
          <p:cNvPr id="10" name="Título 1"/>
          <p:cNvSpPr txBox="1">
            <a:spLocks/>
          </p:cNvSpPr>
          <p:nvPr userDrawn="1"/>
        </p:nvSpPr>
        <p:spPr>
          <a:xfrm>
            <a:off x="2484666" y="2498271"/>
            <a:ext cx="790549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23</a:t>
            </a:r>
          </a:p>
          <a:p>
            <a:r>
              <a:rPr lang="es-ES" sz="1100" dirty="0"/>
              <a:t>Verde: 80</a:t>
            </a:r>
          </a:p>
          <a:p>
            <a:r>
              <a:rPr lang="es-ES" sz="1100" dirty="0"/>
              <a:t>Azul:</a:t>
            </a:r>
            <a:r>
              <a:rPr lang="es-ES" sz="1100" baseline="0" dirty="0"/>
              <a:t> </a:t>
            </a:r>
            <a:r>
              <a:rPr lang="es-ES" sz="1100" dirty="0"/>
              <a:t>123</a:t>
            </a:r>
            <a:endParaRPr lang="es-MX" sz="1100" dirty="0"/>
          </a:p>
        </p:txBody>
      </p:sp>
      <p:sp>
        <p:nvSpPr>
          <p:cNvPr id="11" name="Título 1"/>
          <p:cNvSpPr txBox="1">
            <a:spLocks/>
          </p:cNvSpPr>
          <p:nvPr userDrawn="1"/>
        </p:nvSpPr>
        <p:spPr>
          <a:xfrm>
            <a:off x="2484666" y="3078605"/>
            <a:ext cx="1025977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242</a:t>
            </a:r>
          </a:p>
          <a:p>
            <a:r>
              <a:rPr lang="es-ES" sz="1100" dirty="0"/>
              <a:t>Verde: 122</a:t>
            </a:r>
          </a:p>
          <a:p>
            <a:r>
              <a:rPr lang="es-ES" sz="1100" dirty="0"/>
              <a:t>Azul: 128</a:t>
            </a:r>
            <a:endParaRPr lang="es-MX" sz="1100" dirty="0"/>
          </a:p>
        </p:txBody>
      </p:sp>
      <p:sp>
        <p:nvSpPr>
          <p:cNvPr id="12" name="Título 1"/>
          <p:cNvSpPr txBox="1">
            <a:spLocks/>
          </p:cNvSpPr>
          <p:nvPr userDrawn="1"/>
        </p:nvSpPr>
        <p:spPr>
          <a:xfrm>
            <a:off x="2484666" y="3667252"/>
            <a:ext cx="952498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252</a:t>
            </a:r>
          </a:p>
          <a:p>
            <a:r>
              <a:rPr lang="es-ES" sz="1100" dirty="0"/>
              <a:t>Verde: 191</a:t>
            </a:r>
          </a:p>
          <a:p>
            <a:r>
              <a:rPr lang="es-ES" sz="1100" dirty="0"/>
              <a:t>Azul: 18</a:t>
            </a:r>
            <a:endParaRPr lang="es-MX" sz="1100" dirty="0"/>
          </a:p>
        </p:txBody>
      </p:sp>
      <p:sp>
        <p:nvSpPr>
          <p:cNvPr id="13" name="Título 1"/>
          <p:cNvSpPr txBox="1">
            <a:spLocks/>
          </p:cNvSpPr>
          <p:nvPr userDrawn="1"/>
        </p:nvSpPr>
        <p:spPr>
          <a:xfrm>
            <a:off x="2484666" y="4235524"/>
            <a:ext cx="952498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74</a:t>
            </a:r>
          </a:p>
          <a:p>
            <a:r>
              <a:rPr lang="es-ES" sz="1100" dirty="0"/>
              <a:t>Verde: 193</a:t>
            </a:r>
          </a:p>
          <a:p>
            <a:r>
              <a:rPr lang="es-ES" sz="1100" dirty="0"/>
              <a:t>Azul: 196</a:t>
            </a:r>
            <a:endParaRPr lang="es-MX" sz="1100" dirty="0"/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2484666" y="4820501"/>
            <a:ext cx="1368877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195</a:t>
            </a:r>
          </a:p>
          <a:p>
            <a:r>
              <a:rPr lang="es-ES" sz="1100" dirty="0"/>
              <a:t>Verde: 162</a:t>
            </a:r>
          </a:p>
          <a:p>
            <a:r>
              <a:rPr lang="es-ES" sz="1100" dirty="0"/>
              <a:t>Azul: 204</a:t>
            </a:r>
            <a:endParaRPr lang="es-MX" sz="1100" dirty="0"/>
          </a:p>
        </p:txBody>
      </p:sp>
      <p:sp>
        <p:nvSpPr>
          <p:cNvPr id="15" name="Título 1"/>
          <p:cNvSpPr txBox="1">
            <a:spLocks/>
          </p:cNvSpPr>
          <p:nvPr userDrawn="1"/>
        </p:nvSpPr>
        <p:spPr>
          <a:xfrm>
            <a:off x="2484666" y="5389626"/>
            <a:ext cx="1368877" cy="569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" dirty="0"/>
              <a:t>Rojo: 165</a:t>
            </a:r>
          </a:p>
          <a:p>
            <a:r>
              <a:rPr lang="es-ES" sz="1100" dirty="0"/>
              <a:t>Verde: 165</a:t>
            </a:r>
          </a:p>
          <a:p>
            <a:r>
              <a:rPr lang="es-ES" sz="1100" dirty="0"/>
              <a:t>Azul: 164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122165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191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035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575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FEC-D9F6-499D-808E-E3E0D016108F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046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96FEC-D9F6-499D-808E-E3E0D016108F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AE5ED-779E-495A-B4CF-2B8C399418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655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C37EC-FCEF-43DF-8E15-75824A866E43}" type="datetimeFigureOut">
              <a:rPr lang="es-MX" smtClean="0"/>
              <a:t>20/05/2019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B7543-87AF-45E8-9632-46435F4A8E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995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3.svg"/><Relationship Id="rId9" Type="http://schemas.microsoft.com/office/2007/relationships/diagramDrawing" Target="../diagrams/drawin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4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4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4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4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chart" Target="../charts/chart1.xml"/><Relationship Id="rId1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hdphoto" Target="../media/hdphoto1.wdp"/><Relationship Id="rId5" Type="http://schemas.openxmlformats.org/officeDocument/2006/relationships/diagramColors" Target="../diagrams/colors1.xml"/><Relationship Id="rId1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emf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2589897"/>
            <a:ext cx="9144000" cy="954473"/>
          </a:xfrm>
        </p:spPr>
        <p:txBody>
          <a:bodyPr>
            <a:noAutofit/>
          </a:bodyPr>
          <a:lstStyle/>
          <a:p>
            <a:r>
              <a:rPr lang="es-ES" spc="300" dirty="0"/>
              <a:t>Agenda 2030 </a:t>
            </a:r>
            <a:br>
              <a:rPr lang="es-ES" spc="300" dirty="0"/>
            </a:br>
            <a:r>
              <a:rPr lang="es-ES" spc="300" dirty="0"/>
              <a:t>para el Desarrollo Sostenible</a:t>
            </a:r>
            <a:endParaRPr lang="es-MX" spc="3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5524022"/>
            <a:ext cx="9144000" cy="369333"/>
          </a:xfrm>
        </p:spPr>
        <p:txBody>
          <a:bodyPr/>
          <a:lstStyle/>
          <a:p>
            <a:endParaRPr lang="es-MX" sz="1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023"/>
            <a:ext cx="10058400" cy="16239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7FD5EA6-6EC2-4D5F-BD99-5A8068CC0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0885" y="1375038"/>
            <a:ext cx="1214859" cy="121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6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Agenda 2030 para el Desarrollo Sostenible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3"/>
          </p:nvPr>
        </p:nvSpPr>
        <p:spPr>
          <a:xfrm>
            <a:off x="330834" y="1220399"/>
            <a:ext cx="10802387" cy="179030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1800" dirty="0"/>
              <a:t>Aprobada en septiembre de 2015, la </a:t>
            </a:r>
            <a:r>
              <a:rPr lang="es-ES" sz="1800" b="1" dirty="0">
                <a:solidFill>
                  <a:srgbClr val="0369B3"/>
                </a:solidFill>
              </a:rPr>
              <a:t>Agenda 2030</a:t>
            </a:r>
            <a:r>
              <a:rPr lang="es-ES" sz="1800" dirty="0"/>
              <a:t> es una hoja de ruta para erradicar la pobreza, proteger el planeta y asegurar la prosperidad para todas las personas, sin comprometer los recursos para las futuras generaciones.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1800" dirty="0"/>
              <a:t>Se compone por </a:t>
            </a:r>
            <a:r>
              <a:rPr lang="es-ES" sz="1800" b="1" dirty="0">
                <a:solidFill>
                  <a:srgbClr val="0369B3"/>
                </a:solidFill>
              </a:rPr>
              <a:t>17 Objetivos de Desarrollo Sostenible, 169 metas específicas, y 232 indicadores</a:t>
            </a:r>
            <a:r>
              <a:rPr lang="es-ES" sz="1800" b="1" dirty="0"/>
              <a:t> </a:t>
            </a:r>
            <a:r>
              <a:rPr lang="es-ES" sz="1800" dirty="0"/>
              <a:t>con el compromiso de no dejar nadie atrás.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A1B376B-3EF0-496F-9A80-49871B514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1860" y="3253141"/>
            <a:ext cx="6318532" cy="274029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A0AFA04-D452-419A-B5D6-35BB13F05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222" y="3541294"/>
            <a:ext cx="2909528" cy="202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5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9BFE2-5373-4ACB-8B07-58DFA7D9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Principios de la Agenda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5933B-6BFB-4286-95E7-14A5C22A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94" y="1452379"/>
            <a:ext cx="11087098" cy="352880"/>
          </a:xfrm>
        </p:spPr>
        <p:txBody>
          <a:bodyPr>
            <a:normAutofit/>
          </a:bodyPr>
          <a:lstStyle/>
          <a:p>
            <a:r>
              <a:rPr lang="es-ES" sz="1800" dirty="0"/>
              <a:t>En la nueva Agenda de Desarrollo destacan los siguientes principios:</a:t>
            </a:r>
            <a:endParaRPr lang="es-MX" sz="1800" dirty="0"/>
          </a:p>
        </p:txBody>
      </p:sp>
      <p:pic>
        <p:nvPicPr>
          <p:cNvPr id="7" name="Imagen 8">
            <a:extLst>
              <a:ext uri="{FF2B5EF4-FFF2-40B4-BE49-F238E27FC236}">
                <a16:creationId xmlns:a16="http://schemas.microsoft.com/office/drawing/2014/main" id="{52728FCE-2FEA-4633-9422-F5675DC72E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91" y="3832096"/>
            <a:ext cx="955594" cy="868873"/>
          </a:xfrm>
          <a:prstGeom prst="rect">
            <a:avLst/>
          </a:prstGeom>
        </p:spPr>
      </p:pic>
      <p:pic>
        <p:nvPicPr>
          <p:cNvPr id="8" name="Imagen 9">
            <a:extLst>
              <a:ext uri="{FF2B5EF4-FFF2-40B4-BE49-F238E27FC236}">
                <a16:creationId xmlns:a16="http://schemas.microsoft.com/office/drawing/2014/main" id="{26A3A09B-DD55-47C7-896F-7729B8805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24" y="2612452"/>
            <a:ext cx="722329" cy="754878"/>
          </a:xfrm>
          <a:prstGeom prst="rect">
            <a:avLst/>
          </a:prstGeom>
        </p:spPr>
      </p:pic>
      <p:pic>
        <p:nvPicPr>
          <p:cNvPr id="9" name="Imagen 10">
            <a:extLst>
              <a:ext uri="{FF2B5EF4-FFF2-40B4-BE49-F238E27FC236}">
                <a16:creationId xmlns:a16="http://schemas.microsoft.com/office/drawing/2014/main" id="{577BEDB1-DB66-4C1B-9EA5-AE5B10F179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1" y="5159957"/>
            <a:ext cx="752185" cy="752185"/>
          </a:xfrm>
          <a:prstGeom prst="rect">
            <a:avLst/>
          </a:prstGeom>
        </p:spPr>
      </p:pic>
      <p:pic>
        <p:nvPicPr>
          <p:cNvPr id="10" name="Imagen 11">
            <a:extLst>
              <a:ext uri="{FF2B5EF4-FFF2-40B4-BE49-F238E27FC236}">
                <a16:creationId xmlns:a16="http://schemas.microsoft.com/office/drawing/2014/main" id="{0BB2C625-0DD3-44A2-ADCC-C119BB2D13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8" y="3885348"/>
            <a:ext cx="722670" cy="721904"/>
          </a:xfrm>
          <a:prstGeom prst="rect">
            <a:avLst/>
          </a:prstGeom>
        </p:spPr>
      </p:pic>
      <p:pic>
        <p:nvPicPr>
          <p:cNvPr id="11" name="Imagen 12">
            <a:extLst>
              <a:ext uri="{FF2B5EF4-FFF2-40B4-BE49-F238E27FC236}">
                <a16:creationId xmlns:a16="http://schemas.microsoft.com/office/drawing/2014/main" id="{E0A24F9F-34DA-4FDD-BE4E-4BB7675324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9" y="2560432"/>
            <a:ext cx="737382" cy="806898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91244AFD-2C40-454A-AD09-00734EB8B832}"/>
              </a:ext>
            </a:extLst>
          </p:cNvPr>
          <p:cNvSpPr/>
          <p:nvPr/>
        </p:nvSpPr>
        <p:spPr>
          <a:xfrm>
            <a:off x="1677834" y="2466946"/>
            <a:ext cx="3998348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defRPr b="1">
                <a:solidFill>
                  <a:srgbClr val="767171"/>
                </a:solidFill>
              </a:defRPr>
            </a:pPr>
            <a:r>
              <a:rPr lang="es-MX" b="1" dirty="0">
                <a:solidFill>
                  <a:srgbClr val="0369B3"/>
                </a:solidFill>
              </a:rPr>
              <a:t>Universalidad</a:t>
            </a:r>
            <a:endParaRPr b="1" dirty="0">
              <a:solidFill>
                <a:srgbClr val="0369B3"/>
              </a:solidFill>
            </a:endParaRPr>
          </a:p>
          <a:p>
            <a:pPr>
              <a:defRPr sz="1200">
                <a:solidFill>
                  <a:srgbClr val="A6A6A6"/>
                </a:solidFill>
              </a:defRPr>
            </a:pPr>
            <a:r>
              <a:rPr lang="es-ES" sz="1400" dirty="0">
                <a:solidFill>
                  <a:srgbClr val="000000"/>
                </a:solidFill>
                <a:latin typeface="+mj-lt"/>
              </a:rPr>
              <a:t>Compromete a todos los países, en todos los contextos, para contribuir a un esfuerzo integral hacia un desarrollo sostenible.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9014F222-E1CD-4DED-95C8-5F2D990DC124}"/>
              </a:ext>
            </a:extLst>
          </p:cNvPr>
          <p:cNvSpPr/>
          <p:nvPr/>
        </p:nvSpPr>
        <p:spPr>
          <a:xfrm>
            <a:off x="1692617" y="3738469"/>
            <a:ext cx="3998348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defRPr b="1">
                <a:solidFill>
                  <a:srgbClr val="767171"/>
                </a:solidFill>
              </a:defRPr>
            </a:pPr>
            <a:r>
              <a:rPr b="1" dirty="0">
                <a:solidFill>
                  <a:srgbClr val="0369B3"/>
                </a:solidFill>
              </a:rPr>
              <a:t>No dejar a nadie atrás</a:t>
            </a:r>
          </a:p>
          <a:p>
            <a:pPr>
              <a:defRPr sz="1200">
                <a:solidFill>
                  <a:srgbClr val="A6A6A6"/>
                </a:solidFill>
              </a:defRPr>
            </a:pPr>
            <a:r>
              <a:rPr lang="es-ES" sz="1400" dirty="0">
                <a:solidFill>
                  <a:srgbClr val="000000"/>
                </a:solidFill>
                <a:latin typeface="+mj-lt"/>
              </a:rPr>
              <a:t>Se compromete a alcanzar a todas las personas no importando el lugar y tomando en cuenta sus desafíos y vulnerabilidades</a:t>
            </a:r>
            <a:r>
              <a:rPr sz="1400" dirty="0">
                <a:solidFill>
                  <a:srgbClr val="000000"/>
                </a:solidFill>
                <a:latin typeface="+mj-lt"/>
              </a:rPr>
              <a:t>. 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DE5E5CD5-1CB5-49BB-B811-92F843AAC4FB}"/>
              </a:ext>
            </a:extLst>
          </p:cNvPr>
          <p:cNvSpPr/>
          <p:nvPr/>
        </p:nvSpPr>
        <p:spPr>
          <a:xfrm>
            <a:off x="1677834" y="5052742"/>
            <a:ext cx="3998348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defRPr b="1">
                <a:solidFill>
                  <a:srgbClr val="767171"/>
                </a:solidFill>
              </a:defRPr>
            </a:pPr>
            <a:r>
              <a:rPr lang="es-ES" b="1" dirty="0">
                <a:solidFill>
                  <a:srgbClr val="0369B3"/>
                </a:solidFill>
              </a:rPr>
              <a:t>Interconectividad e indivisibilidad</a:t>
            </a:r>
          </a:p>
          <a:p>
            <a:pPr>
              <a:defRPr sz="1200">
                <a:solidFill>
                  <a:srgbClr val="A6A6A6"/>
                </a:solidFill>
              </a:defRPr>
            </a:pPr>
            <a:r>
              <a:rPr lang="es-ES" sz="1400" dirty="0">
                <a:solidFill>
                  <a:srgbClr val="000000"/>
                </a:solidFill>
                <a:latin typeface="+mj-lt"/>
              </a:rPr>
              <a:t>Para su implementación, es crucial contemplar los ODS en su totalidad en lugar de elegirlos de forma individual.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E5A25E5B-7C42-4C86-AE70-2668FA2829E7}"/>
              </a:ext>
            </a:extLst>
          </p:cNvPr>
          <p:cNvSpPr/>
          <p:nvPr/>
        </p:nvSpPr>
        <p:spPr>
          <a:xfrm>
            <a:off x="7972383" y="2466945"/>
            <a:ext cx="3998348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defRPr b="1">
                <a:solidFill>
                  <a:srgbClr val="767171"/>
                </a:solidFill>
              </a:defRPr>
            </a:pPr>
            <a:r>
              <a:rPr lang="es-MX" b="1" dirty="0">
                <a:solidFill>
                  <a:srgbClr val="0369B3"/>
                </a:solidFill>
              </a:rPr>
              <a:t>Inclusividad</a:t>
            </a:r>
          </a:p>
          <a:p>
            <a:pPr>
              <a:defRPr sz="1200">
                <a:solidFill>
                  <a:srgbClr val="A6A6A6"/>
                </a:solidFill>
              </a:defRPr>
            </a:pPr>
            <a:r>
              <a:rPr lang="es-ES" sz="1400" dirty="0">
                <a:solidFill>
                  <a:srgbClr val="000000"/>
                </a:solidFill>
                <a:latin typeface="+mj-lt"/>
              </a:rPr>
              <a:t>Exige la participación de toda la población, independientemente de su raza, género, etnia e identidad.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EE9496FF-EA53-4519-8B77-0D2CA168D4A1}"/>
              </a:ext>
            </a:extLst>
          </p:cNvPr>
          <p:cNvSpPr/>
          <p:nvPr/>
        </p:nvSpPr>
        <p:spPr>
          <a:xfrm>
            <a:off x="7972382" y="3657799"/>
            <a:ext cx="3998348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defRPr b="1">
                <a:solidFill>
                  <a:srgbClr val="767171"/>
                </a:solidFill>
              </a:defRPr>
            </a:pPr>
            <a:r>
              <a:rPr lang="es-MX" b="1" dirty="0">
                <a:solidFill>
                  <a:srgbClr val="0369B3"/>
                </a:solidFill>
              </a:rPr>
              <a:t>Alianzas con actores múltiples</a:t>
            </a:r>
          </a:p>
          <a:p>
            <a:pPr>
              <a:defRPr sz="1200">
                <a:solidFill>
                  <a:srgbClr val="A6A6A6"/>
                </a:solidFill>
              </a:defRPr>
            </a:pPr>
            <a:r>
              <a:rPr lang="es-ES" sz="1400" dirty="0">
                <a:solidFill>
                  <a:srgbClr val="000000"/>
                </a:solidFill>
                <a:latin typeface="+mj-lt"/>
              </a:rPr>
              <a:t>Exige asociaciones de múltiples actores interesados en movilizar y compartir conocimientos, experiencias, tecnología y recursos financieros que contribuyan al logro de ODS en todos los países.</a:t>
            </a:r>
          </a:p>
        </p:txBody>
      </p:sp>
    </p:spTree>
    <p:extLst>
      <p:ext uri="{BB962C8B-B14F-4D97-AF65-F5344CB8AC3E}">
        <p14:creationId xmlns:p14="http://schemas.microsoft.com/office/powerpoint/2010/main" val="204737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0F2E-E343-4878-A684-9996BA21E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Grandes retos</a:t>
            </a:r>
            <a:endParaRPr lang="es-MX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0AAFA61-E368-4969-9329-EBDC91973A83}"/>
              </a:ext>
            </a:extLst>
          </p:cNvPr>
          <p:cNvSpPr/>
          <p:nvPr/>
        </p:nvSpPr>
        <p:spPr>
          <a:xfrm>
            <a:off x="1544401" y="1756436"/>
            <a:ext cx="3998348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defRPr b="1">
                <a:solidFill>
                  <a:srgbClr val="767171"/>
                </a:solidFill>
              </a:defRPr>
            </a:pPr>
            <a:r>
              <a:rPr dirty="0">
                <a:solidFill>
                  <a:srgbClr val="0369B3"/>
                </a:solidFill>
              </a:rPr>
              <a:t>Implementación</a:t>
            </a:r>
          </a:p>
          <a:p>
            <a:pPr>
              <a:defRPr sz="1200">
                <a:solidFill>
                  <a:srgbClr val="A6A6A6"/>
                </a:solidFill>
              </a:defRPr>
            </a:pPr>
            <a:r>
              <a:rPr sz="1400" dirty="0">
                <a:solidFill>
                  <a:srgbClr val="000000"/>
                </a:solidFill>
                <a:latin typeface="+mj-lt"/>
              </a:rPr>
              <a:t>Abordar los retos pendientes que dejaron los </a:t>
            </a:r>
            <a:r>
              <a:rPr lang="es-ES" sz="1400" dirty="0">
                <a:solidFill>
                  <a:srgbClr val="000000"/>
                </a:solidFill>
                <a:latin typeface="+mj-lt"/>
              </a:rPr>
              <a:t>Objetivos del Milenio, </a:t>
            </a:r>
            <a:r>
              <a:rPr sz="1400" dirty="0" err="1">
                <a:solidFill>
                  <a:srgbClr val="000000"/>
                </a:solidFill>
                <a:latin typeface="+mj-lt"/>
              </a:rPr>
              <a:t>garantizar</a:t>
            </a:r>
            <a:r>
              <a:rPr sz="1400" dirty="0">
                <a:solidFill>
                  <a:srgbClr val="000000"/>
                </a:solidFill>
                <a:latin typeface="+mj-lt"/>
              </a:rPr>
              <a:t> que el desarrollo llegue a los más vulnerables y se </a:t>
            </a:r>
            <a:r>
              <a:rPr sz="1400" dirty="0" err="1">
                <a:solidFill>
                  <a:srgbClr val="000000"/>
                </a:solidFill>
                <a:latin typeface="+mj-lt"/>
              </a:rPr>
              <a:t>incluya</a:t>
            </a:r>
            <a:r>
              <a:rPr lang="es-ES" sz="1400" dirty="0">
                <a:solidFill>
                  <a:srgbClr val="000000"/>
                </a:solidFill>
                <a:latin typeface="+mj-lt"/>
              </a:rPr>
              <a:t>n</a:t>
            </a:r>
            <a:r>
              <a:rPr sz="1400" dirty="0">
                <a:solidFill>
                  <a:srgbClr val="000000"/>
                </a:solidFill>
                <a:latin typeface="+mj-lt"/>
              </a:rPr>
              <a:t> en los planes nacionales.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4C7929F8-7094-460D-A897-2C143C178257}"/>
              </a:ext>
            </a:extLst>
          </p:cNvPr>
          <p:cNvSpPr/>
          <p:nvPr/>
        </p:nvSpPr>
        <p:spPr>
          <a:xfrm>
            <a:off x="1544401" y="3311981"/>
            <a:ext cx="3998348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defRPr b="1">
                <a:solidFill>
                  <a:srgbClr val="767171"/>
                </a:solidFill>
              </a:defRPr>
            </a:pPr>
            <a:r>
              <a:rPr b="1" dirty="0">
                <a:solidFill>
                  <a:srgbClr val="0369B3"/>
                </a:solidFill>
              </a:rPr>
              <a:t>No dejar a nadie atrás</a:t>
            </a:r>
          </a:p>
          <a:p>
            <a:pPr>
              <a:defRPr sz="1200">
                <a:solidFill>
                  <a:srgbClr val="A6A6A6"/>
                </a:solidFill>
              </a:defRPr>
            </a:pPr>
            <a:r>
              <a:rPr sz="1400" dirty="0">
                <a:solidFill>
                  <a:srgbClr val="000000"/>
                </a:solidFill>
                <a:latin typeface="+mj-lt"/>
              </a:rPr>
              <a:t>Repensar el actual modelo de desarrollo para garantizar que el desarrollo llegue a los más vulnerables. 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5C76D45A-F961-4950-87FA-CCC03B8E552E}"/>
              </a:ext>
            </a:extLst>
          </p:cNvPr>
          <p:cNvSpPr/>
          <p:nvPr/>
        </p:nvSpPr>
        <p:spPr>
          <a:xfrm>
            <a:off x="1544401" y="4890703"/>
            <a:ext cx="3998348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defRPr b="1">
                <a:solidFill>
                  <a:srgbClr val="767171"/>
                </a:solidFill>
              </a:defRPr>
            </a:pPr>
            <a:r>
              <a:rPr b="1" dirty="0">
                <a:solidFill>
                  <a:srgbClr val="0369B3"/>
                </a:solidFill>
              </a:rPr>
              <a:t>Monitoreo</a:t>
            </a:r>
          </a:p>
          <a:p>
            <a:pPr>
              <a:defRPr sz="1200">
                <a:solidFill>
                  <a:srgbClr val="A6A6A6"/>
                </a:solidFill>
              </a:defRPr>
            </a:pPr>
            <a:r>
              <a:rPr sz="1400" dirty="0">
                <a:solidFill>
                  <a:srgbClr val="000000"/>
                </a:solidFill>
                <a:latin typeface="+mj-lt"/>
              </a:rPr>
              <a:t>Indicadores con un enfoque de Derechos Humanos, seguimiento y transparencia. 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817D0BDC-D2DF-4D86-AC0A-EAEDBC88F61C}"/>
              </a:ext>
            </a:extLst>
          </p:cNvPr>
          <p:cNvSpPr/>
          <p:nvPr/>
        </p:nvSpPr>
        <p:spPr>
          <a:xfrm>
            <a:off x="614875" y="3459811"/>
            <a:ext cx="720001" cy="720001"/>
          </a:xfrm>
          <a:prstGeom prst="ellipse">
            <a:avLst/>
          </a:prstGeom>
          <a:solidFill>
            <a:srgbClr val="F9BD1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Oval 14">
            <a:extLst>
              <a:ext uri="{FF2B5EF4-FFF2-40B4-BE49-F238E27FC236}">
                <a16:creationId xmlns:a16="http://schemas.microsoft.com/office/drawing/2014/main" id="{DB79D1D5-1659-436F-830F-E6F8036CB6A5}"/>
              </a:ext>
            </a:extLst>
          </p:cNvPr>
          <p:cNvSpPr/>
          <p:nvPr/>
        </p:nvSpPr>
        <p:spPr>
          <a:xfrm>
            <a:off x="614875" y="4930811"/>
            <a:ext cx="720001" cy="720001"/>
          </a:xfrm>
          <a:prstGeom prst="ellipse">
            <a:avLst/>
          </a:prstGeom>
          <a:solidFill>
            <a:srgbClr val="4AC1C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Oval 24">
            <a:extLst>
              <a:ext uri="{FF2B5EF4-FFF2-40B4-BE49-F238E27FC236}">
                <a16:creationId xmlns:a16="http://schemas.microsoft.com/office/drawing/2014/main" id="{976EB85F-A5DD-44E9-94F5-0426B86A2376}"/>
              </a:ext>
            </a:extLst>
          </p:cNvPr>
          <p:cNvSpPr/>
          <p:nvPr/>
        </p:nvSpPr>
        <p:spPr>
          <a:xfrm>
            <a:off x="6434251" y="1904266"/>
            <a:ext cx="720001" cy="720001"/>
          </a:xfrm>
          <a:prstGeom prst="ellipse">
            <a:avLst/>
          </a:prstGeom>
          <a:solidFill>
            <a:srgbClr val="F27A8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Oval 27">
            <a:extLst>
              <a:ext uri="{FF2B5EF4-FFF2-40B4-BE49-F238E27FC236}">
                <a16:creationId xmlns:a16="http://schemas.microsoft.com/office/drawing/2014/main" id="{2278C6F6-7C72-4D89-A617-8DAB8972D10D}"/>
              </a:ext>
            </a:extLst>
          </p:cNvPr>
          <p:cNvSpPr/>
          <p:nvPr/>
        </p:nvSpPr>
        <p:spPr>
          <a:xfrm>
            <a:off x="6434251" y="4930811"/>
            <a:ext cx="720001" cy="720001"/>
          </a:xfrm>
          <a:prstGeom prst="ellipse">
            <a:avLst/>
          </a:prstGeom>
          <a:solidFill>
            <a:srgbClr val="17507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TextBox 30">
            <a:extLst>
              <a:ext uri="{FF2B5EF4-FFF2-40B4-BE49-F238E27FC236}">
                <a16:creationId xmlns:a16="http://schemas.microsoft.com/office/drawing/2014/main" id="{DA850F99-1E13-49D8-BB74-0ED3AC421519}"/>
              </a:ext>
            </a:extLst>
          </p:cNvPr>
          <p:cNvSpPr/>
          <p:nvPr/>
        </p:nvSpPr>
        <p:spPr>
          <a:xfrm>
            <a:off x="7363777" y="1864158"/>
            <a:ext cx="4277763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defRPr b="1">
                <a:solidFill>
                  <a:srgbClr val="767171"/>
                </a:solidFill>
              </a:defRPr>
            </a:pPr>
            <a:r>
              <a:rPr b="1" dirty="0">
                <a:solidFill>
                  <a:srgbClr val="0369B3"/>
                </a:solidFill>
              </a:rPr>
              <a:t>Descentralizar</a:t>
            </a:r>
          </a:p>
          <a:p>
            <a:pPr>
              <a:defRPr sz="1200">
                <a:solidFill>
                  <a:srgbClr val="A6A6A6"/>
                </a:solidFill>
              </a:defRPr>
            </a:pPr>
            <a:r>
              <a:rPr sz="1400" dirty="0">
                <a:solidFill>
                  <a:srgbClr val="000000"/>
                </a:solidFill>
                <a:latin typeface="+mj-lt"/>
              </a:rPr>
              <a:t>Descentralizar acciones para empoderar y comprometer a los sistemas locales</a:t>
            </a:r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27F8A85B-BD73-4C96-88D2-D3A195A86E15}"/>
              </a:ext>
            </a:extLst>
          </p:cNvPr>
          <p:cNvSpPr/>
          <p:nvPr/>
        </p:nvSpPr>
        <p:spPr>
          <a:xfrm>
            <a:off x="7363777" y="3419703"/>
            <a:ext cx="4277763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defRPr b="1">
                <a:solidFill>
                  <a:srgbClr val="767171"/>
                </a:solidFill>
              </a:defRPr>
            </a:pPr>
            <a:r>
              <a:rPr b="1" dirty="0">
                <a:solidFill>
                  <a:srgbClr val="0369B3"/>
                </a:solidFill>
              </a:rPr>
              <a:t>A largo plazo</a:t>
            </a:r>
          </a:p>
          <a:p>
            <a:pPr>
              <a:defRPr sz="1200">
                <a:solidFill>
                  <a:srgbClr val="A6A6A6"/>
                </a:solidFill>
              </a:defRPr>
            </a:pPr>
            <a:r>
              <a:rPr sz="1400" dirty="0">
                <a:solidFill>
                  <a:srgbClr val="000000"/>
                </a:solidFill>
                <a:latin typeface="+mj-lt"/>
              </a:rPr>
              <a:t>Se requiere ser más estratégico e invertir en estrategias a largo plazo </a:t>
            </a: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8F07EFFF-FB1A-43FC-AD9D-671492CEFBED}"/>
              </a:ext>
            </a:extLst>
          </p:cNvPr>
          <p:cNvSpPr/>
          <p:nvPr/>
        </p:nvSpPr>
        <p:spPr>
          <a:xfrm>
            <a:off x="7363777" y="4890703"/>
            <a:ext cx="4277763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defRPr b="1">
                <a:solidFill>
                  <a:srgbClr val="767171"/>
                </a:solidFill>
              </a:defRPr>
            </a:pPr>
            <a:r>
              <a:rPr b="1" dirty="0">
                <a:solidFill>
                  <a:srgbClr val="0369B3"/>
                </a:solidFill>
              </a:rPr>
              <a:t>Financiamiento</a:t>
            </a:r>
          </a:p>
          <a:p>
            <a:pPr>
              <a:defRPr sz="1200">
                <a:solidFill>
                  <a:srgbClr val="A6A6A6"/>
                </a:solidFill>
              </a:defRPr>
            </a:pPr>
            <a:r>
              <a:rPr sz="1400" dirty="0">
                <a:solidFill>
                  <a:srgbClr val="000000"/>
                </a:solidFill>
                <a:latin typeface="+mj-lt"/>
              </a:rPr>
              <a:t>El dinero existe pero es necesario movilizar los recursos adecuadamente. </a:t>
            </a:r>
          </a:p>
        </p:txBody>
      </p:sp>
      <p:sp>
        <p:nvSpPr>
          <p:cNvPr id="16" name="Oval 34">
            <a:extLst>
              <a:ext uri="{FF2B5EF4-FFF2-40B4-BE49-F238E27FC236}">
                <a16:creationId xmlns:a16="http://schemas.microsoft.com/office/drawing/2014/main" id="{DB75113C-80C7-4249-A13B-7E392098D135}"/>
              </a:ext>
            </a:extLst>
          </p:cNvPr>
          <p:cNvSpPr/>
          <p:nvPr/>
        </p:nvSpPr>
        <p:spPr>
          <a:xfrm>
            <a:off x="6434251" y="3459811"/>
            <a:ext cx="720001" cy="720001"/>
          </a:xfrm>
          <a:prstGeom prst="ellipse">
            <a:avLst/>
          </a:prstGeom>
          <a:solidFill>
            <a:srgbClr val="C3A2C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Oval 4">
            <a:extLst>
              <a:ext uri="{FF2B5EF4-FFF2-40B4-BE49-F238E27FC236}">
                <a16:creationId xmlns:a16="http://schemas.microsoft.com/office/drawing/2014/main" id="{92CC7CAA-DD89-4E44-8D19-7E8A5C8B46E8}"/>
              </a:ext>
            </a:extLst>
          </p:cNvPr>
          <p:cNvSpPr/>
          <p:nvPr/>
        </p:nvSpPr>
        <p:spPr>
          <a:xfrm>
            <a:off x="614875" y="1904266"/>
            <a:ext cx="720001" cy="720001"/>
          </a:xfrm>
          <a:prstGeom prst="ellipse">
            <a:avLst/>
          </a:prstGeom>
          <a:solidFill>
            <a:srgbClr val="0369B3"/>
          </a:solidFill>
          <a:ln w="12700">
            <a:miter lim="400000"/>
          </a:ln>
        </p:spPr>
        <p:txBody>
          <a:bodyPr lIns="45719" rIns="45719"/>
          <a:lstStyle/>
          <a:p>
            <a:endParaRPr>
              <a:solidFill>
                <a:srgbClr val="F27A80"/>
              </a:solidFill>
            </a:endParaRPr>
          </a:p>
        </p:txBody>
      </p:sp>
      <p:sp>
        <p:nvSpPr>
          <p:cNvPr id="18" name="Straight Connector 22">
            <a:extLst>
              <a:ext uri="{FF2B5EF4-FFF2-40B4-BE49-F238E27FC236}">
                <a16:creationId xmlns:a16="http://schemas.microsoft.com/office/drawing/2014/main" id="{058DBFA2-0B4A-46A3-B6E8-88B6BC11D9A4}"/>
              </a:ext>
            </a:extLst>
          </p:cNvPr>
          <p:cNvSpPr/>
          <p:nvPr/>
        </p:nvSpPr>
        <p:spPr>
          <a:xfrm flipH="1">
            <a:off x="5964071" y="1419368"/>
            <a:ext cx="0" cy="4749419"/>
          </a:xfrm>
          <a:prstGeom prst="line">
            <a:avLst/>
          </a:prstGeom>
          <a:ln w="12700">
            <a:solidFill>
              <a:srgbClr val="AFABAB"/>
            </a:solidFill>
            <a:prstDash val="sysDot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194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0446" y="4067031"/>
            <a:ext cx="7245948" cy="152854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s-ES" dirty="0"/>
              <a:t>México y los Objetivos de Desarrollo Sostenible</a:t>
            </a:r>
            <a:endParaRPr lang="es-MX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0F8451-EB76-4AE6-814F-675957236DBD}"/>
              </a:ext>
            </a:extLst>
          </p:cNvPr>
          <p:cNvSpPr/>
          <p:nvPr/>
        </p:nvSpPr>
        <p:spPr>
          <a:xfrm>
            <a:off x="5008728" y="887104"/>
            <a:ext cx="2142699" cy="21668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FCFFB9F-BA95-4703-B383-6E2DD6D4F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5507" y="1055942"/>
            <a:ext cx="1829140" cy="18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06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6B25-5C37-40A6-B1F5-110EC47D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México en la Agenda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07E8E-C197-418D-88B8-D2890849B59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009" y="1721205"/>
            <a:ext cx="5829298" cy="402450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30000"/>
              </a:lnSpc>
              <a:buClr>
                <a:srgbClr val="0369B3"/>
              </a:buClr>
              <a:buFont typeface="Arial" panose="020B0604020202020204" pitchFamily="34" charset="0"/>
              <a:buChar char="•"/>
            </a:pPr>
            <a:r>
              <a:rPr lang="es-ES" sz="1600" dirty="0"/>
              <a:t>El país ha sido un </a:t>
            </a:r>
            <a:r>
              <a:rPr lang="es-ES" sz="1600" b="1" dirty="0">
                <a:solidFill>
                  <a:srgbClr val="0369B3"/>
                </a:solidFill>
              </a:rPr>
              <a:t>participante activo </a:t>
            </a:r>
            <a:r>
              <a:rPr lang="es-ES" sz="1600" dirty="0"/>
              <a:t>en lograr el reconocimiento mundial de las </a:t>
            </a:r>
            <a:r>
              <a:rPr lang="es-ES" sz="1600" b="1" dirty="0">
                <a:solidFill>
                  <a:srgbClr val="0369B3"/>
                </a:solidFill>
              </a:rPr>
              <a:t>cuatro dimensiones de desarrollo </a:t>
            </a:r>
            <a:r>
              <a:rPr lang="es-ES" sz="1600" dirty="0"/>
              <a:t>que caracterizan a esta nueva agenda: económica, social, medioambiental y de sustentabilidad. </a:t>
            </a:r>
          </a:p>
          <a:p>
            <a:pPr marL="285750" indent="-285750">
              <a:lnSpc>
                <a:spcPct val="130000"/>
              </a:lnSpc>
              <a:buClr>
                <a:srgbClr val="0369B3"/>
              </a:buClr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lnSpc>
                <a:spcPct val="130000"/>
              </a:lnSpc>
              <a:buClr>
                <a:srgbClr val="0369B3"/>
              </a:buClr>
              <a:buFont typeface="Arial" panose="020B0604020202020204" pitchFamily="34" charset="0"/>
              <a:buChar char="•"/>
            </a:pPr>
            <a:r>
              <a:rPr lang="es-ES" sz="1600" dirty="0"/>
              <a:t>Diseñó e incorporó el </a:t>
            </a:r>
            <a:r>
              <a:rPr lang="es-ES" sz="1600" b="1" dirty="0">
                <a:solidFill>
                  <a:srgbClr val="0369B3"/>
                </a:solidFill>
              </a:rPr>
              <a:t>concepto de </a:t>
            </a:r>
            <a:r>
              <a:rPr lang="es-ES" sz="1600" b="1" dirty="0" err="1">
                <a:solidFill>
                  <a:srgbClr val="0369B3"/>
                </a:solidFill>
              </a:rPr>
              <a:t>multi-dimensionalidad</a:t>
            </a:r>
            <a:r>
              <a:rPr lang="es-ES" sz="1600" b="1" dirty="0">
                <a:solidFill>
                  <a:srgbClr val="0369B3"/>
                </a:solidFill>
              </a:rPr>
              <a:t> de la pobreza</a:t>
            </a:r>
            <a:r>
              <a:rPr lang="es-ES" sz="1600" dirty="0"/>
              <a:t>. Así como el de inclusión.</a:t>
            </a:r>
          </a:p>
          <a:p>
            <a:pPr marL="285750" indent="-285750">
              <a:lnSpc>
                <a:spcPct val="130000"/>
              </a:lnSpc>
              <a:buClr>
                <a:srgbClr val="0369B3"/>
              </a:buClr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lnSpc>
                <a:spcPct val="130000"/>
              </a:lnSpc>
              <a:buClr>
                <a:srgbClr val="0369B3"/>
              </a:buClr>
              <a:buFont typeface="Arial" panose="020B0604020202020204" pitchFamily="34" charset="0"/>
              <a:buChar char="•"/>
            </a:pPr>
            <a:r>
              <a:rPr lang="es-ES" sz="1600" dirty="0"/>
              <a:t>Abogó por la consideración </a:t>
            </a:r>
            <a:r>
              <a:rPr lang="es-ES" sz="1600" dirty="0">
                <a:solidFill>
                  <a:srgbClr val="0369B3"/>
                </a:solidFill>
              </a:rPr>
              <a:t>de </a:t>
            </a:r>
            <a:r>
              <a:rPr lang="es-ES" sz="1600" b="1" dirty="0">
                <a:solidFill>
                  <a:srgbClr val="0369B3"/>
                </a:solidFill>
              </a:rPr>
              <a:t>los Derechos Humanos</a:t>
            </a:r>
            <a:r>
              <a:rPr lang="es-ES" sz="1600" dirty="0">
                <a:solidFill>
                  <a:srgbClr val="0369B3"/>
                </a:solidFill>
              </a:rPr>
              <a:t> </a:t>
            </a:r>
            <a:r>
              <a:rPr lang="es-ES" sz="1600" b="1" dirty="0">
                <a:solidFill>
                  <a:srgbClr val="0369B3"/>
                </a:solidFill>
              </a:rPr>
              <a:t>como eje transversal</a:t>
            </a:r>
            <a:r>
              <a:rPr lang="es-ES" sz="1600" dirty="0">
                <a:solidFill>
                  <a:srgbClr val="0369B3"/>
                </a:solidFill>
              </a:rPr>
              <a:t> </a:t>
            </a:r>
            <a:r>
              <a:rPr lang="es-ES" sz="1600" dirty="0"/>
              <a:t>de la agenda. </a:t>
            </a:r>
          </a:p>
          <a:p>
            <a:pPr>
              <a:lnSpc>
                <a:spcPct val="130000"/>
              </a:lnSpc>
            </a:pPr>
            <a:endParaRPr lang="es-MX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EAC3DBC-3D99-4193-98D1-7F55F9CE8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4632" y="1880772"/>
            <a:ext cx="3096455" cy="30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12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B695C-823C-4342-A4C3-7A2ED71E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2" y="245743"/>
            <a:ext cx="11005458" cy="946244"/>
          </a:xfrm>
        </p:spPr>
        <p:txBody>
          <a:bodyPr/>
          <a:lstStyle/>
          <a:p>
            <a:r>
              <a:rPr lang="es-MX" dirty="0"/>
              <a:t>Avances en México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20FA2FCD-F8C1-44E9-AC2E-419C69E2B458}"/>
              </a:ext>
            </a:extLst>
          </p:cNvPr>
          <p:cNvSpPr txBox="1">
            <a:spLocks/>
          </p:cNvSpPr>
          <p:nvPr/>
        </p:nvSpPr>
        <p:spPr>
          <a:xfrm>
            <a:off x="6096000" y="1628775"/>
            <a:ext cx="5581650" cy="4983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MX" sz="1800" b="1" dirty="0">
                <a:solidFill>
                  <a:srgbClr val="0369B3"/>
                </a:solidFill>
              </a:rPr>
              <a:t>Instalación del Comité Técnico Especializado de los ODS (CTEODS)</a:t>
            </a:r>
            <a:r>
              <a:rPr lang="es-MX" sz="1600" dirty="0"/>
              <a:t>, presidido por la Oficina de la Presidencia, con el objetivo de generar y actualizar la información requerida para el cumplimiento de los ODS.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s-MX" sz="16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MX" sz="1800" b="1" dirty="0">
                <a:solidFill>
                  <a:srgbClr val="0369B3"/>
                </a:solidFill>
              </a:rPr>
              <a:t>Creación del  Sistema de Información de los Objetivos de Desarrollo Sostenible (SIODS) </a:t>
            </a:r>
            <a:r>
              <a:rPr lang="es-MX" sz="1600" dirty="0"/>
              <a:t>mediante la plataforma Agenda2030.mx, la cual integra y difunde los indicadores de los ODS.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s-MX" sz="16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MX" sz="1800" b="1" dirty="0">
                <a:solidFill>
                  <a:srgbClr val="0369B3"/>
                </a:solidFill>
              </a:rPr>
              <a:t>Presentación del 1er. Informe Voluntario</a:t>
            </a:r>
            <a:r>
              <a:rPr lang="es-MX" sz="1800" dirty="0">
                <a:solidFill>
                  <a:srgbClr val="0369B3"/>
                </a:solidFill>
              </a:rPr>
              <a:t> </a:t>
            </a:r>
            <a:r>
              <a:rPr lang="es-MX" sz="1600" dirty="0"/>
              <a:t>en el Foro Político de Alto Nivel sobre Desarrollo Sostenible.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s-MX" sz="16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MX" sz="1800" b="1" dirty="0">
                <a:solidFill>
                  <a:srgbClr val="0369B3"/>
                </a:solidFill>
              </a:rPr>
              <a:t>Consulta General para la Estrategia Nacional para la Agenda 2030</a:t>
            </a:r>
            <a:r>
              <a:rPr lang="es-MX" sz="1600" dirty="0"/>
              <a:t>, la cual presenta una propuesta de metas prioritarias e indicadores construidos en colaboración entre la Administración Pública Federal y organismos públicos autónomos.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s-MX" sz="16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MX" sz="1800" b="1" dirty="0">
                <a:solidFill>
                  <a:srgbClr val="0369B3"/>
                </a:solidFill>
              </a:rPr>
              <a:t>Presentación del 2do. Informe Nacional Voluntario </a:t>
            </a:r>
            <a:r>
              <a:rPr lang="es-MX" sz="1600" dirty="0"/>
              <a:t>en el Foro Político de Alto Nivel sobre Desarrollo Sostenible.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D0B002A-4EAA-48C6-8D1C-BD3B8BFD5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163" y="1678107"/>
            <a:ext cx="1122532" cy="352880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FCBF12"/>
                </a:solidFill>
              </a:rPr>
              <a:t>Nov. 15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1AD8E2A-11E3-46A2-A119-388717DD61FE}"/>
              </a:ext>
            </a:extLst>
          </p:cNvPr>
          <p:cNvSpPr txBox="1">
            <a:spLocks/>
          </p:cNvSpPr>
          <p:nvPr/>
        </p:nvSpPr>
        <p:spPr>
          <a:xfrm>
            <a:off x="4857163" y="2877754"/>
            <a:ext cx="1122532" cy="352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>
                <a:solidFill>
                  <a:srgbClr val="C3A2CC"/>
                </a:solidFill>
              </a:rPr>
              <a:t>Abr. 17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53478644-FFA4-4D5E-8A10-3162FA301DFC}"/>
              </a:ext>
            </a:extLst>
          </p:cNvPr>
          <p:cNvSpPr txBox="1">
            <a:spLocks/>
          </p:cNvSpPr>
          <p:nvPr/>
        </p:nvSpPr>
        <p:spPr>
          <a:xfrm>
            <a:off x="4857163" y="3851904"/>
            <a:ext cx="1122532" cy="352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>
                <a:solidFill>
                  <a:srgbClr val="F27A80"/>
                </a:solidFill>
              </a:rPr>
              <a:t>Jul. 17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BA0E47BA-1406-406D-901F-87312A0B3991}"/>
              </a:ext>
            </a:extLst>
          </p:cNvPr>
          <p:cNvSpPr txBox="1">
            <a:spLocks/>
          </p:cNvSpPr>
          <p:nvPr/>
        </p:nvSpPr>
        <p:spPr>
          <a:xfrm>
            <a:off x="4857163" y="4571614"/>
            <a:ext cx="1122532" cy="352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 err="1">
                <a:solidFill>
                  <a:srgbClr val="0369B3"/>
                </a:solidFill>
              </a:rPr>
              <a:t>May</a:t>
            </a:r>
            <a:r>
              <a:rPr lang="es-MX" dirty="0">
                <a:solidFill>
                  <a:srgbClr val="0369B3"/>
                </a:solidFill>
              </a:rPr>
              <a:t>. 18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F95356D2-1A20-4FE1-8717-3FA981EE3817}"/>
              </a:ext>
            </a:extLst>
          </p:cNvPr>
          <p:cNvSpPr txBox="1">
            <a:spLocks/>
          </p:cNvSpPr>
          <p:nvPr/>
        </p:nvSpPr>
        <p:spPr>
          <a:xfrm>
            <a:off x="4857163" y="5745789"/>
            <a:ext cx="1122532" cy="352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>
                <a:solidFill>
                  <a:srgbClr val="4AC1C4"/>
                </a:solidFill>
              </a:rPr>
              <a:t>Jul. 18</a:t>
            </a:r>
          </a:p>
        </p:txBody>
      </p:sp>
      <p:pic>
        <p:nvPicPr>
          <p:cNvPr id="13" name="Imagen 4">
            <a:extLst>
              <a:ext uri="{FF2B5EF4-FFF2-40B4-BE49-F238E27FC236}">
                <a16:creationId xmlns:a16="http://schemas.microsoft.com/office/drawing/2014/main" id="{E33C8269-207B-4A16-BD77-B9D28F76E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5" t="-215" r="2329" b="6472"/>
          <a:stretch/>
        </p:blipFill>
        <p:spPr>
          <a:xfrm>
            <a:off x="202534" y="2480191"/>
            <a:ext cx="4314906" cy="274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85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43DC216-76B5-4D5E-9DB8-C6A59A0EBFF3}"/>
              </a:ext>
            </a:extLst>
          </p:cNvPr>
          <p:cNvSpPr/>
          <p:nvPr/>
        </p:nvSpPr>
        <p:spPr>
          <a:xfrm>
            <a:off x="5008728" y="887104"/>
            <a:ext cx="2142699" cy="21668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FD610F-E62D-47E2-A168-A90457DAE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4463" y="933607"/>
            <a:ext cx="2091227" cy="20912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F27C608-CC69-46DC-A469-7905D57CF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1301" y="3429000"/>
            <a:ext cx="6069397" cy="186870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" dirty="0"/>
              <a:t>Retos para la implementación de los ODS</a:t>
            </a:r>
          </a:p>
        </p:txBody>
      </p:sp>
    </p:spTree>
    <p:extLst>
      <p:ext uri="{BB962C8B-B14F-4D97-AF65-F5344CB8AC3E}">
        <p14:creationId xmlns:p14="http://schemas.microsoft.com/office/powerpoint/2010/main" val="1567462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6B122-A042-4B7A-8129-65A27ECD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Retos en tres dimensiones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1146F20-4874-48F3-B1C4-18B6451F8F08}"/>
              </a:ext>
            </a:extLst>
          </p:cNvPr>
          <p:cNvSpPr/>
          <p:nvPr/>
        </p:nvSpPr>
        <p:spPr>
          <a:xfrm>
            <a:off x="1267327" y="4591245"/>
            <a:ext cx="291966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b="1">
                <a:solidFill>
                  <a:srgbClr val="767171"/>
                </a:solidFill>
              </a:defRPr>
            </a:pPr>
            <a:r>
              <a:rPr lang="es-MX" sz="24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Institucionalización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8D966D-68EF-45E8-82E6-DCD01C054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6507" y="2594023"/>
            <a:ext cx="2258986" cy="155733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8F9DF87-35F2-4AB4-99E3-D297E7FE7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1467" y="2674770"/>
            <a:ext cx="1581150" cy="1476375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693D8C2-6219-4275-97A0-7BFAD3DD8FF3}"/>
              </a:ext>
            </a:extLst>
          </p:cNvPr>
          <p:cNvSpPr/>
          <p:nvPr/>
        </p:nvSpPr>
        <p:spPr>
          <a:xfrm>
            <a:off x="4981074" y="4583224"/>
            <a:ext cx="207745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b="1">
                <a:solidFill>
                  <a:srgbClr val="767171"/>
                </a:solidFill>
              </a:defRPr>
            </a:pPr>
            <a:r>
              <a:rPr lang="es-MX" sz="24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Implementación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8BBAB06-B35F-479D-B4F8-18E7F5C958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46220" y="2674770"/>
            <a:ext cx="1581150" cy="15412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FBE1E878-FFFD-42AF-8CC2-0AEFE37F71E4}"/>
              </a:ext>
            </a:extLst>
          </p:cNvPr>
          <p:cNvSpPr/>
          <p:nvPr/>
        </p:nvSpPr>
        <p:spPr>
          <a:xfrm>
            <a:off x="7988040" y="4583223"/>
            <a:ext cx="291966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b="1">
                <a:solidFill>
                  <a:srgbClr val="767171"/>
                </a:solidFill>
              </a:defRPr>
            </a:pPr>
            <a:r>
              <a:rPr lang="es-MX" sz="24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Datos y evidencias</a:t>
            </a:r>
          </a:p>
        </p:txBody>
      </p:sp>
    </p:spTree>
    <p:extLst>
      <p:ext uri="{BB962C8B-B14F-4D97-AF65-F5344CB8AC3E}">
        <p14:creationId xmlns:p14="http://schemas.microsoft.com/office/powerpoint/2010/main" val="2097967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B93F-DDEA-4AAC-A0F1-971C00EF8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Institucionalización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A1408-5F73-4C8A-9B9E-1A44A0B6B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2" y="1203851"/>
            <a:ext cx="11087098" cy="352880"/>
          </a:xfrm>
        </p:spPr>
        <p:txBody>
          <a:bodyPr>
            <a:normAutofit lnSpcReduction="10000"/>
          </a:bodyPr>
          <a:lstStyle/>
          <a:p>
            <a:r>
              <a:rPr lang="es-ES" sz="2000" dirty="0"/>
              <a:t>Logros</a:t>
            </a:r>
            <a:endParaRPr lang="es-MX" sz="2000" dirty="0"/>
          </a:p>
        </p:txBody>
      </p:sp>
      <p:graphicFrame>
        <p:nvGraphicFramePr>
          <p:cNvPr id="5" name="Diagrama 2">
            <a:extLst>
              <a:ext uri="{FF2B5EF4-FFF2-40B4-BE49-F238E27FC236}">
                <a16:creationId xmlns:a16="http://schemas.microsoft.com/office/drawing/2014/main" id="{35344B0D-A5A2-45DB-85C0-EC285F5422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4240909"/>
              </p:ext>
            </p:extLst>
          </p:nvPr>
        </p:nvGraphicFramePr>
        <p:xfrm>
          <a:off x="552451" y="1796762"/>
          <a:ext cx="11087098" cy="457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D60F76B3-229D-412E-8D9E-32CA00531A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24498" y="265364"/>
            <a:ext cx="1041606" cy="71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00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FEA58-482E-40E0-BAA5-1A4BEE9CD57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18021" y="2148354"/>
            <a:ext cx="7599946" cy="348242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¿Cuál es el impacto real de la reforma a la Ley de Planeación?</a:t>
            </a:r>
          </a:p>
          <a:p>
            <a:pPr marL="0" lvl="1" indent="-342900" algn="just">
              <a:lnSpc>
                <a:spcPct val="120000"/>
              </a:lnSpc>
              <a:spcBef>
                <a:spcPts val="2400"/>
              </a:spcBef>
              <a:buClr>
                <a:srgbClr val="0369B3"/>
              </a:buClr>
              <a:buFont typeface="Arial" panose="020B0604020202020204" pitchFamily="34" charset="0"/>
              <a:buChar char="•"/>
            </a:pPr>
            <a:r>
              <a:rPr lang="es-MX" sz="1800" dirty="0"/>
              <a:t>Las Administraciones… </a:t>
            </a:r>
            <a:r>
              <a:rPr lang="es-MX" sz="1800" b="1" dirty="0">
                <a:solidFill>
                  <a:srgbClr val="0369B3"/>
                </a:solidFill>
              </a:rPr>
              <a:t>podrán considerar </a:t>
            </a:r>
            <a:r>
              <a:rPr lang="es-MX" sz="1800" dirty="0"/>
              <a:t>en su contenido las estrategias para el logro de los Objetivos de Desarrollo Sostenible y sus metas, contenidos en la Agenda 2030 para el Desarrollo Sostenible</a:t>
            </a:r>
          </a:p>
          <a:p>
            <a:pPr marL="0" lvl="1" indent="-342900" algn="just">
              <a:lnSpc>
                <a:spcPct val="120000"/>
              </a:lnSpc>
              <a:spcBef>
                <a:spcPts val="2400"/>
              </a:spcBef>
              <a:buClr>
                <a:srgbClr val="0369B3"/>
              </a:buClr>
              <a:buFont typeface="Arial" panose="020B0604020202020204" pitchFamily="34" charset="0"/>
              <a:buChar char="•"/>
            </a:pPr>
            <a:r>
              <a:rPr lang="es-MX" sz="1800" dirty="0"/>
              <a:t>La vigencia del Plan </a:t>
            </a:r>
            <a:r>
              <a:rPr lang="es-MX" sz="1800" b="1" dirty="0">
                <a:solidFill>
                  <a:srgbClr val="0369B3"/>
                </a:solidFill>
              </a:rPr>
              <a:t>no excederá del periodo constitucional </a:t>
            </a:r>
            <a:r>
              <a:rPr lang="es-MX" sz="1800" dirty="0"/>
              <a:t>del Presidente de la República pero deberá contener consideraciones y proyecciones de por lo menos veinte años.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B307169-C944-4334-AB60-E575A385B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4498" y="265364"/>
            <a:ext cx="1041606" cy="7180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274FC10-3595-4B53-91FA-67122673E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412" y="2397024"/>
            <a:ext cx="2336153" cy="298508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6AFE7A-E6DB-4E49-8558-C0238A1D5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869" y="624402"/>
            <a:ext cx="11087098" cy="359039"/>
          </a:xfrm>
        </p:spPr>
        <p:txBody>
          <a:bodyPr>
            <a:normAutofit lnSpcReduction="10000"/>
          </a:bodyPr>
          <a:lstStyle/>
          <a:p>
            <a:r>
              <a:rPr lang="es-ES" sz="2000" dirty="0"/>
              <a:t>Retos de la planeación a largo plazo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692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65C2-FCA9-491F-85B9-388D1E1E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Antecedentes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1EA8-7F96-44F6-ACA7-CEA43162B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2" y="1370493"/>
            <a:ext cx="11087098" cy="352880"/>
          </a:xfrm>
        </p:spPr>
        <p:txBody>
          <a:bodyPr>
            <a:normAutofit/>
          </a:bodyPr>
          <a:lstStyle/>
          <a:p>
            <a:r>
              <a:rPr lang="es-ES" sz="1800" dirty="0"/>
              <a:t>Los Objetivos de Desarrollo del Milenio</a:t>
            </a:r>
            <a:endParaRPr lang="es-MX" sz="1800" dirty="0"/>
          </a:p>
        </p:txBody>
      </p:sp>
      <p:pic>
        <p:nvPicPr>
          <p:cNvPr id="5" name="Shape 50">
            <a:extLst>
              <a:ext uri="{FF2B5EF4-FFF2-40B4-BE49-F238E27FC236}">
                <a16:creationId xmlns:a16="http://schemas.microsoft.com/office/drawing/2014/main" id="{C0E1C653-07D0-4981-AAC6-C6243DEA217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6702" y="2348478"/>
            <a:ext cx="6320423" cy="31526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42">
            <a:extLst>
              <a:ext uri="{FF2B5EF4-FFF2-40B4-BE49-F238E27FC236}">
                <a16:creationId xmlns:a16="http://schemas.microsoft.com/office/drawing/2014/main" id="{59EA8D41-E6D7-4402-B85B-CD34660F5143}"/>
              </a:ext>
            </a:extLst>
          </p:cNvPr>
          <p:cNvSpPr txBox="1"/>
          <p:nvPr/>
        </p:nvSpPr>
        <p:spPr>
          <a:xfrm>
            <a:off x="7028595" y="2183639"/>
            <a:ext cx="4697388" cy="34401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9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 cumbre de la ONU sobre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369B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los Objetivos de Desarrollo del Milenio (ODM)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del año 2000 estableció un plan de acción para alcanzar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369B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ocho objetivos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relativos a la pobreza antes de 2015.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9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69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Los jefes de estado y de gobierno de 189 naciones se comprometieron al cumplimiento de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369B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21 metas y 60 indicadores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(70 si se consideran las desagregaciones por sexo o geográficas).</a:t>
            </a:r>
          </a:p>
        </p:txBody>
      </p:sp>
    </p:spTree>
    <p:extLst>
      <p:ext uri="{BB962C8B-B14F-4D97-AF65-F5344CB8AC3E}">
        <p14:creationId xmlns:p14="http://schemas.microsoft.com/office/powerpoint/2010/main" val="482852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B002C23-8FC2-459B-81F5-303F3808D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53" y="1179877"/>
            <a:ext cx="9561094" cy="5053721"/>
          </a:xfr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796FA48-DD72-4F87-83F3-0FF592E7C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4498" y="265364"/>
            <a:ext cx="1041606" cy="71807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3DEEBE-478B-4F70-9EA0-C44C51197564}"/>
              </a:ext>
            </a:extLst>
          </p:cNvPr>
          <p:cNvSpPr txBox="1">
            <a:spLocks/>
          </p:cNvSpPr>
          <p:nvPr/>
        </p:nvSpPr>
        <p:spPr>
          <a:xfrm>
            <a:off x="330869" y="624402"/>
            <a:ext cx="11087098" cy="3590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El Consejo Nacional de la Agenda 2030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29996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4C5B595-AD56-45D1-87C7-E3E0C3319843}"/>
              </a:ext>
            </a:extLst>
          </p:cNvPr>
          <p:cNvSpPr txBox="1">
            <a:spLocks/>
          </p:cNvSpPr>
          <p:nvPr/>
        </p:nvSpPr>
        <p:spPr>
          <a:xfrm>
            <a:off x="545431" y="1615599"/>
            <a:ext cx="7725111" cy="273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Variación importante en cuanto a: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 algn="just">
              <a:lnSpc>
                <a:spcPct val="120000"/>
              </a:lnSpc>
              <a:spcBef>
                <a:spcPts val="2400"/>
              </a:spcBef>
              <a:buClr>
                <a:srgbClr val="0369B3"/>
              </a:buClr>
              <a:buFont typeface="Arial" panose="020B0604020202020204" pitchFamily="34" charset="0"/>
              <a:buChar char="•"/>
            </a:pPr>
            <a:r>
              <a:rPr lang="es-ES" sz="1800" dirty="0"/>
              <a:t>Número de integrantes con voz y voto </a:t>
            </a:r>
            <a:r>
              <a:rPr lang="es-ES" sz="1800" b="1" dirty="0">
                <a:solidFill>
                  <a:srgbClr val="0369B3"/>
                </a:solidFill>
              </a:rPr>
              <a:t>(entre 7 y 30)</a:t>
            </a:r>
          </a:p>
          <a:p>
            <a:pPr marL="342900" lvl="1" indent="-342900" algn="just">
              <a:lnSpc>
                <a:spcPct val="120000"/>
              </a:lnSpc>
              <a:spcBef>
                <a:spcPts val="2400"/>
              </a:spcBef>
              <a:buClr>
                <a:srgbClr val="0369B3"/>
              </a:buClr>
              <a:buFont typeface="Arial" panose="020B0604020202020204" pitchFamily="34" charset="0"/>
              <a:buChar char="•"/>
            </a:pPr>
            <a:r>
              <a:rPr lang="es-ES" sz="1800" dirty="0"/>
              <a:t>Dependencia que lidera la implementación </a:t>
            </a:r>
            <a:r>
              <a:rPr lang="es-ES" sz="1800" b="1" dirty="0">
                <a:solidFill>
                  <a:srgbClr val="0369B3"/>
                </a:solidFill>
              </a:rPr>
              <a:t>(COPLADE, COESPO, SEDESO, etc.)</a:t>
            </a:r>
          </a:p>
          <a:p>
            <a:pPr marL="342900" lvl="1" indent="-342900" algn="just">
              <a:lnSpc>
                <a:spcPct val="120000"/>
              </a:lnSpc>
              <a:spcBef>
                <a:spcPts val="2400"/>
              </a:spcBef>
              <a:buClr>
                <a:srgbClr val="0369B3"/>
              </a:buClr>
              <a:buFont typeface="Arial" panose="020B0604020202020204" pitchFamily="34" charset="0"/>
              <a:buChar char="•"/>
            </a:pPr>
            <a:r>
              <a:rPr lang="es-ES" sz="1800" dirty="0"/>
              <a:t>Participación del sector privado, sociedad civil, academia, gobiernos municipales e INEGI</a:t>
            </a:r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743DBEC5-03DC-44AD-8A00-2FF55A275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20" y="1615598"/>
            <a:ext cx="2443780" cy="440037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B86DAFE-58CD-46E2-A7DC-881B7428C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498" y="265364"/>
            <a:ext cx="1041606" cy="718077"/>
          </a:xfrm>
          <a:prstGeom prst="rect">
            <a:avLst/>
          </a:prstGeom>
        </p:spPr>
      </p:pic>
      <p:sp>
        <p:nvSpPr>
          <p:cNvPr id="8" name="Rectángulo redondeado 9">
            <a:extLst>
              <a:ext uri="{FF2B5EF4-FFF2-40B4-BE49-F238E27FC236}">
                <a16:creationId xmlns:a16="http://schemas.microsoft.com/office/drawing/2014/main" id="{8AC66553-0392-4F38-BA7E-26AC1238D290}"/>
              </a:ext>
            </a:extLst>
          </p:cNvPr>
          <p:cNvSpPr/>
          <p:nvPr/>
        </p:nvSpPr>
        <p:spPr>
          <a:xfrm>
            <a:off x="975303" y="5160673"/>
            <a:ext cx="2076241" cy="318321"/>
          </a:xfrm>
          <a:prstGeom prst="roundRect">
            <a:avLst/>
          </a:prstGeom>
          <a:solidFill>
            <a:srgbClr val="036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latin typeface="+mj-lt"/>
              </a:rPr>
              <a:t>Invitado permanente</a:t>
            </a:r>
          </a:p>
        </p:txBody>
      </p:sp>
      <p:sp>
        <p:nvSpPr>
          <p:cNvPr id="9" name="Rectángulo redondeado 10">
            <a:extLst>
              <a:ext uri="{FF2B5EF4-FFF2-40B4-BE49-F238E27FC236}">
                <a16:creationId xmlns:a16="http://schemas.microsoft.com/office/drawing/2014/main" id="{457527BF-C5FB-43B4-BEF0-9B1A2C0DBFC2}"/>
              </a:ext>
            </a:extLst>
          </p:cNvPr>
          <p:cNvSpPr/>
          <p:nvPr/>
        </p:nvSpPr>
        <p:spPr>
          <a:xfrm>
            <a:off x="3643477" y="4679534"/>
            <a:ext cx="2076240" cy="318321"/>
          </a:xfrm>
          <a:prstGeom prst="roundRect">
            <a:avLst/>
          </a:prstGeom>
          <a:solidFill>
            <a:srgbClr val="036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latin typeface="+mj-lt"/>
              </a:rPr>
              <a:t>Invitado especial </a:t>
            </a:r>
          </a:p>
        </p:txBody>
      </p:sp>
      <p:sp>
        <p:nvSpPr>
          <p:cNvPr id="10" name="Rectángulo redondeado 11">
            <a:extLst>
              <a:ext uri="{FF2B5EF4-FFF2-40B4-BE49-F238E27FC236}">
                <a16:creationId xmlns:a16="http://schemas.microsoft.com/office/drawing/2014/main" id="{0331E66D-137D-4CFD-97FD-C1B686376C5C}"/>
              </a:ext>
            </a:extLst>
          </p:cNvPr>
          <p:cNvSpPr/>
          <p:nvPr/>
        </p:nvSpPr>
        <p:spPr>
          <a:xfrm>
            <a:off x="3643477" y="5136141"/>
            <a:ext cx="2076241" cy="333423"/>
          </a:xfrm>
          <a:prstGeom prst="roundRect">
            <a:avLst/>
          </a:prstGeom>
          <a:solidFill>
            <a:srgbClr val="036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latin typeface="+mj-lt"/>
              </a:rPr>
              <a:t>Sin participación</a:t>
            </a:r>
          </a:p>
        </p:txBody>
      </p:sp>
      <p:sp>
        <p:nvSpPr>
          <p:cNvPr id="11" name="Rectángulo redondeado 12">
            <a:extLst>
              <a:ext uri="{FF2B5EF4-FFF2-40B4-BE49-F238E27FC236}">
                <a16:creationId xmlns:a16="http://schemas.microsoft.com/office/drawing/2014/main" id="{3D14BF4A-3761-483D-B211-084BC84B5599}"/>
              </a:ext>
            </a:extLst>
          </p:cNvPr>
          <p:cNvSpPr/>
          <p:nvPr/>
        </p:nvSpPr>
        <p:spPr>
          <a:xfrm>
            <a:off x="975302" y="4680478"/>
            <a:ext cx="2076241" cy="318321"/>
          </a:xfrm>
          <a:prstGeom prst="roundRect">
            <a:avLst/>
          </a:prstGeom>
          <a:solidFill>
            <a:srgbClr val="036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latin typeface="+mj-lt"/>
              </a:rPr>
              <a:t>Con voz y voto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00A85F-779C-4AC2-874A-E70C47EC1C7A}"/>
              </a:ext>
            </a:extLst>
          </p:cNvPr>
          <p:cNvSpPr txBox="1">
            <a:spLocks/>
          </p:cNvSpPr>
          <p:nvPr/>
        </p:nvSpPr>
        <p:spPr>
          <a:xfrm>
            <a:off x="266702" y="637414"/>
            <a:ext cx="11087098" cy="3590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Efectividad de los consejos estatales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145308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4016-736A-4C23-88B4-8F225F85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Implementación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1561A-F330-4132-9EDB-8FF0EC993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2" y="1247910"/>
            <a:ext cx="11087098" cy="352880"/>
          </a:xfrm>
        </p:spPr>
        <p:txBody>
          <a:bodyPr>
            <a:normAutofit lnSpcReduction="10000"/>
          </a:bodyPr>
          <a:lstStyle/>
          <a:p>
            <a:r>
              <a:rPr lang="es-ES" sz="2000" dirty="0"/>
              <a:t>La Agenda 2030 en todo el ciclo de políticas públicas</a:t>
            </a:r>
          </a:p>
          <a:p>
            <a:endParaRPr lang="es-MX" sz="20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DE2260F-3252-4CA8-99E2-3003F4791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8237" y="380063"/>
            <a:ext cx="869544" cy="811924"/>
          </a:xfrm>
          <a:prstGeom prst="rect">
            <a:avLst/>
          </a:prstGeom>
        </p:spPr>
      </p:pic>
      <p:graphicFrame>
        <p:nvGraphicFramePr>
          <p:cNvPr id="9" name="Diagrama 1">
            <a:extLst>
              <a:ext uri="{FF2B5EF4-FFF2-40B4-BE49-F238E27FC236}">
                <a16:creationId xmlns:a16="http://schemas.microsoft.com/office/drawing/2014/main" id="{FF6C9228-CF28-44CA-BCF6-951AA09F1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347807"/>
              </p:ext>
            </p:extLst>
          </p:nvPr>
        </p:nvGraphicFramePr>
        <p:xfrm>
          <a:off x="4412225" y="2364314"/>
          <a:ext cx="2714412" cy="2599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8" name="TextBox 7">
            <a:extLst>
              <a:ext uri="{FF2B5EF4-FFF2-40B4-BE49-F238E27FC236}">
                <a16:creationId xmlns:a16="http://schemas.microsoft.com/office/drawing/2014/main" id="{B4E0EAFF-848B-4AA2-8477-E469C783C13C}"/>
              </a:ext>
            </a:extLst>
          </p:cNvPr>
          <p:cNvSpPr/>
          <p:nvPr/>
        </p:nvSpPr>
        <p:spPr>
          <a:xfrm>
            <a:off x="8021513" y="1970722"/>
            <a:ext cx="3998348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b="1">
                <a:solidFill>
                  <a:srgbClr val="767171"/>
                </a:solidFill>
              </a:defRPr>
            </a:pPr>
            <a:r>
              <a:rPr lang="es-ES" dirty="0">
                <a:solidFill>
                  <a:srgbClr val="F27A80"/>
                </a:solidFill>
              </a:rPr>
              <a:t>Diagnóstico</a:t>
            </a:r>
            <a:endParaRPr dirty="0">
              <a:solidFill>
                <a:srgbClr val="F27A80"/>
              </a:solidFill>
            </a:endParaRPr>
          </a:p>
          <a:p>
            <a:pPr marL="285750" lvl="0" indent="-285750">
              <a:buClr>
                <a:srgbClr val="FF7C8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MX" sz="1600" dirty="0">
                <a:solidFill>
                  <a:prstClr val="black"/>
                </a:solidFill>
              </a:rPr>
              <a:t>Ad hoc a </a:t>
            </a:r>
            <a:r>
              <a:rPr lang="es-MX" sz="1600" b="1" dirty="0">
                <a:solidFill>
                  <a:prstClr val="black"/>
                </a:solidFill>
              </a:rPr>
              <a:t>prioridades territoriales</a:t>
            </a:r>
          </a:p>
          <a:p>
            <a:pPr marL="285750" lvl="0" indent="-285750">
              <a:buClr>
                <a:srgbClr val="FF7C8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MX" sz="1600" dirty="0">
                <a:solidFill>
                  <a:prstClr val="black"/>
                </a:solidFill>
              </a:rPr>
              <a:t>Identificar </a:t>
            </a:r>
            <a:r>
              <a:rPr lang="es-MX" sz="1600" b="1" dirty="0">
                <a:solidFill>
                  <a:prstClr val="black"/>
                </a:solidFill>
              </a:rPr>
              <a:t>aceleradores</a:t>
            </a:r>
          </a:p>
          <a:p>
            <a:pPr marL="285750" lvl="0" indent="-285750">
              <a:buClr>
                <a:srgbClr val="FF7C8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MX" sz="1600" dirty="0">
                <a:solidFill>
                  <a:prstClr val="black"/>
                </a:solidFill>
              </a:rPr>
              <a:t>Diagnóstico con perspectiva de </a:t>
            </a:r>
            <a:r>
              <a:rPr lang="es-MX" sz="1600" b="1" dirty="0">
                <a:solidFill>
                  <a:prstClr val="black"/>
                </a:solidFill>
              </a:rPr>
              <a:t>género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693FD55C-8D10-43EA-B581-1332A13F98A6}"/>
              </a:ext>
            </a:extLst>
          </p:cNvPr>
          <p:cNvSpPr/>
          <p:nvPr/>
        </p:nvSpPr>
        <p:spPr>
          <a:xfrm>
            <a:off x="8021513" y="3429000"/>
            <a:ext cx="3532031" cy="1600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b="1">
                <a:solidFill>
                  <a:srgbClr val="767171"/>
                </a:solidFill>
              </a:defRPr>
            </a:pPr>
            <a:r>
              <a:rPr lang="es-ES" dirty="0">
                <a:solidFill>
                  <a:srgbClr val="4AC1C4"/>
                </a:solidFill>
              </a:rPr>
              <a:t>Diseño</a:t>
            </a:r>
            <a:endParaRPr dirty="0">
              <a:solidFill>
                <a:srgbClr val="4AC1C4"/>
              </a:solidFill>
            </a:endParaRPr>
          </a:p>
          <a:p>
            <a:pPr marL="285750" lvl="0" indent="-285750" algn="just">
              <a:buClr>
                <a:srgbClr val="33CCC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MX" sz="1600" dirty="0">
                <a:solidFill>
                  <a:prstClr val="black"/>
                </a:solidFill>
              </a:rPr>
              <a:t>Diseñar iniciativas que no pongan en riesgo la </a:t>
            </a:r>
            <a:r>
              <a:rPr lang="es-MX" sz="1600" b="1" dirty="0">
                <a:solidFill>
                  <a:prstClr val="black"/>
                </a:solidFill>
              </a:rPr>
              <a:t>protección del medio ambiente a largo plazo</a:t>
            </a:r>
          </a:p>
          <a:p>
            <a:pPr marL="285750" lvl="0" indent="-285750" algn="just">
              <a:buClr>
                <a:srgbClr val="33CCC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MX" sz="1600" dirty="0">
                <a:solidFill>
                  <a:prstClr val="black"/>
                </a:solidFill>
              </a:rPr>
              <a:t>Priorización de </a:t>
            </a:r>
            <a:r>
              <a:rPr lang="es-MX" sz="1600" b="1" dirty="0">
                <a:solidFill>
                  <a:prstClr val="black"/>
                </a:solidFill>
              </a:rPr>
              <a:t>grupos con mayor vulnerabilidad. </a:t>
            </a: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3959647A-6CFC-4F5D-BD10-8DA89DE30BE0}"/>
              </a:ext>
            </a:extLst>
          </p:cNvPr>
          <p:cNvSpPr/>
          <p:nvPr/>
        </p:nvSpPr>
        <p:spPr>
          <a:xfrm>
            <a:off x="643181" y="1970722"/>
            <a:ext cx="3031451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b="1">
                <a:solidFill>
                  <a:srgbClr val="767171"/>
                </a:solidFill>
              </a:defRPr>
            </a:pPr>
            <a:r>
              <a:rPr lang="es-ES" dirty="0">
                <a:solidFill>
                  <a:srgbClr val="17507B"/>
                </a:solidFill>
              </a:rPr>
              <a:t>Evaluación</a:t>
            </a:r>
            <a:endParaRPr dirty="0">
              <a:solidFill>
                <a:srgbClr val="17507B"/>
              </a:solidFill>
            </a:endParaRPr>
          </a:p>
          <a:p>
            <a:pPr marL="285750" lvl="0" indent="-285750" algn="just">
              <a:buClr>
                <a:srgbClr val="17507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MX" sz="1600" dirty="0">
                <a:solidFill>
                  <a:prstClr val="black"/>
                </a:solidFill>
              </a:rPr>
              <a:t>Generar </a:t>
            </a:r>
            <a:r>
              <a:rPr lang="es-MX" sz="1600" b="1" dirty="0">
                <a:solidFill>
                  <a:prstClr val="black"/>
                </a:solidFill>
              </a:rPr>
              <a:t>evidencia </a:t>
            </a: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A69811CD-E5F3-4E00-8102-BB0327056F9F}"/>
              </a:ext>
            </a:extLst>
          </p:cNvPr>
          <p:cNvSpPr/>
          <p:nvPr/>
        </p:nvSpPr>
        <p:spPr>
          <a:xfrm>
            <a:off x="643182" y="3429000"/>
            <a:ext cx="3031450" cy="1600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b="1">
                <a:solidFill>
                  <a:srgbClr val="767171"/>
                </a:solidFill>
              </a:defRPr>
            </a:pPr>
            <a:r>
              <a:rPr lang="es-ES" dirty="0">
                <a:solidFill>
                  <a:srgbClr val="C3A2CC"/>
                </a:solidFill>
              </a:rPr>
              <a:t>Monitoreo</a:t>
            </a:r>
            <a:endParaRPr dirty="0">
              <a:solidFill>
                <a:srgbClr val="C3A2CC"/>
              </a:solidFill>
            </a:endParaRPr>
          </a:p>
          <a:p>
            <a:pPr marL="285750" lvl="0" indent="-285750">
              <a:buClr>
                <a:srgbClr val="DCB9F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MX" sz="1600" dirty="0">
                <a:solidFill>
                  <a:prstClr val="black"/>
                </a:solidFill>
              </a:rPr>
              <a:t>Conocer </a:t>
            </a:r>
            <a:r>
              <a:rPr lang="es-MX" sz="1600" b="1" dirty="0">
                <a:solidFill>
                  <a:prstClr val="black"/>
                </a:solidFill>
              </a:rPr>
              <a:t>líneas bases </a:t>
            </a:r>
          </a:p>
          <a:p>
            <a:pPr marL="285750" lvl="0" indent="-285750" algn="just">
              <a:buClr>
                <a:srgbClr val="DCB9F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MX" sz="1600" b="1" dirty="0">
                <a:solidFill>
                  <a:prstClr val="black"/>
                </a:solidFill>
              </a:rPr>
              <a:t>Desagregación</a:t>
            </a:r>
            <a:r>
              <a:rPr lang="es-MX" sz="1600" dirty="0">
                <a:solidFill>
                  <a:prstClr val="black"/>
                </a:solidFill>
              </a:rPr>
              <a:t> de datos e indicadores</a:t>
            </a:r>
          </a:p>
          <a:p>
            <a:pPr marL="285750" lvl="0" indent="-285750" algn="just">
              <a:buClr>
                <a:srgbClr val="DCB9F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MX" sz="1600" dirty="0">
                <a:solidFill>
                  <a:prstClr val="black"/>
                </a:solidFill>
              </a:rPr>
              <a:t>Monitoreo </a:t>
            </a:r>
            <a:r>
              <a:rPr lang="es-MX" sz="1600" b="1" dirty="0">
                <a:solidFill>
                  <a:prstClr val="black"/>
                </a:solidFill>
              </a:rPr>
              <a:t>abiertos, inclusivos, participativos y transparentes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F706E51E-157B-4A72-B3C5-1AC68CED0B99}"/>
              </a:ext>
            </a:extLst>
          </p:cNvPr>
          <p:cNvSpPr/>
          <p:nvPr/>
        </p:nvSpPr>
        <p:spPr>
          <a:xfrm>
            <a:off x="3770257" y="5415814"/>
            <a:ext cx="3998348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b="1">
                <a:solidFill>
                  <a:srgbClr val="767171"/>
                </a:solidFill>
              </a:defRPr>
            </a:pPr>
            <a:r>
              <a:rPr lang="es-ES" dirty="0">
                <a:solidFill>
                  <a:srgbClr val="F9BD16"/>
                </a:solidFill>
              </a:rPr>
              <a:t>Implementación</a:t>
            </a:r>
            <a:endParaRPr dirty="0">
              <a:solidFill>
                <a:srgbClr val="F9BD16"/>
              </a:solidFill>
            </a:endParaRPr>
          </a:p>
          <a:p>
            <a:pPr marL="285750" lvl="0" indent="-285750" algn="just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MX" sz="1600" b="1" dirty="0">
                <a:solidFill>
                  <a:prstClr val="black"/>
                </a:solidFill>
              </a:rPr>
              <a:t>Alianzas PPP </a:t>
            </a:r>
            <a:r>
              <a:rPr lang="es-MX" sz="1600" dirty="0">
                <a:solidFill>
                  <a:prstClr val="black"/>
                </a:solidFill>
              </a:rPr>
              <a:t>y con </a:t>
            </a:r>
            <a:r>
              <a:rPr lang="es-MX" sz="1600" b="1" dirty="0">
                <a:solidFill>
                  <a:prstClr val="black"/>
                </a:solidFill>
              </a:rPr>
              <a:t>OSC</a:t>
            </a:r>
          </a:p>
          <a:p>
            <a:pPr marL="285750" lvl="0" indent="-285750" algn="just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s-MX" sz="1600" dirty="0">
                <a:solidFill>
                  <a:prstClr val="black"/>
                </a:solidFill>
              </a:rPr>
              <a:t>Implementación para los </a:t>
            </a:r>
            <a:r>
              <a:rPr lang="es-MX" sz="1600" b="1" dirty="0">
                <a:solidFill>
                  <a:prstClr val="black"/>
                </a:solidFill>
              </a:rPr>
              <a:t>más marginados</a:t>
            </a:r>
          </a:p>
        </p:txBody>
      </p:sp>
    </p:spTree>
    <p:extLst>
      <p:ext uri="{BB962C8B-B14F-4D97-AF65-F5344CB8AC3E}">
        <p14:creationId xmlns:p14="http://schemas.microsoft.com/office/powerpoint/2010/main" val="62886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6AFE7A-E6DB-4E49-8558-C0238A1D5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869" y="624402"/>
            <a:ext cx="11087098" cy="359039"/>
          </a:xfrm>
        </p:spPr>
        <p:txBody>
          <a:bodyPr>
            <a:normAutofit lnSpcReduction="10000"/>
          </a:bodyPr>
          <a:lstStyle/>
          <a:p>
            <a:r>
              <a:rPr lang="es-ES" sz="2000" dirty="0"/>
              <a:t>Sistema de monitoreo público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B80A1D-B530-4C4F-BE54-0F58EC4F7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8237" y="380063"/>
            <a:ext cx="869544" cy="811924"/>
          </a:xfrm>
          <a:prstGeom prst="rect">
            <a:avLst/>
          </a:prstGeom>
        </p:spPr>
      </p:pic>
      <p:pic>
        <p:nvPicPr>
          <p:cNvPr id="10" name="Imagen 1">
            <a:extLst>
              <a:ext uri="{FF2B5EF4-FFF2-40B4-BE49-F238E27FC236}">
                <a16:creationId xmlns:a16="http://schemas.microsoft.com/office/drawing/2014/main" id="{9F555D13-A3AE-48DD-B6CB-324480C10E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22"/>
          <a:stretch/>
        </p:blipFill>
        <p:spPr>
          <a:xfrm>
            <a:off x="2714293" y="2502695"/>
            <a:ext cx="6763413" cy="3914905"/>
          </a:xfrm>
          <a:prstGeom prst="rect">
            <a:avLst/>
          </a:prstGeom>
        </p:spPr>
      </p:pic>
      <p:pic>
        <p:nvPicPr>
          <p:cNvPr id="11" name="Imagen 9">
            <a:extLst>
              <a:ext uri="{FF2B5EF4-FFF2-40B4-BE49-F238E27FC236}">
                <a16:creationId xmlns:a16="http://schemas.microsoft.com/office/drawing/2014/main" id="{A34971CB-9466-427A-90DA-6A595687EF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125" t="12889" r="35125" b="72444"/>
          <a:stretch/>
        </p:blipFill>
        <p:spPr>
          <a:xfrm>
            <a:off x="4211850" y="1191987"/>
            <a:ext cx="42291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29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6AFE7A-E6DB-4E49-8558-C0238A1D5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869" y="624402"/>
            <a:ext cx="11087098" cy="359039"/>
          </a:xfrm>
        </p:spPr>
        <p:txBody>
          <a:bodyPr>
            <a:normAutofit lnSpcReduction="10000"/>
          </a:bodyPr>
          <a:lstStyle/>
          <a:p>
            <a:r>
              <a:rPr lang="es-ES" sz="2000" dirty="0"/>
              <a:t>Alineación de políticas</a:t>
            </a:r>
            <a:endParaRPr lang="es-MX" sz="20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75C401C-0DBA-426C-AEC9-E29C4C0AA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8237" y="380063"/>
            <a:ext cx="869544" cy="811924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7994988-CA69-4B8B-8016-F692EC997C27}"/>
              </a:ext>
            </a:extLst>
          </p:cNvPr>
          <p:cNvSpPr txBox="1">
            <a:spLocks/>
          </p:cNvSpPr>
          <p:nvPr/>
        </p:nvSpPr>
        <p:spPr>
          <a:xfrm>
            <a:off x="614150" y="1687786"/>
            <a:ext cx="7151425" cy="418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0369B3"/>
              </a:buClr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369B3"/>
                </a:solidFill>
              </a:rPr>
              <a:t>19 estados</a:t>
            </a:r>
            <a:r>
              <a:rPr lang="es-ES" sz="1800" dirty="0"/>
              <a:t> hacen referencia a los ODS y a la Agenda 2030 en su PED.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0369B3"/>
              </a:buClr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369B3"/>
                </a:solidFill>
              </a:rPr>
              <a:t>5 estados </a:t>
            </a:r>
            <a:r>
              <a:rPr lang="es-ES" sz="1800" dirty="0"/>
              <a:t>han detallado la alineación de su PED con los ODS. 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0369B3"/>
              </a:buClr>
              <a:buFont typeface="Arial" panose="020B0604020202020204" pitchFamily="34" charset="0"/>
              <a:buChar char="•"/>
            </a:pPr>
            <a:r>
              <a:rPr lang="es-ES" sz="1800" dirty="0"/>
              <a:t>Sólo </a:t>
            </a:r>
            <a:r>
              <a:rPr lang="es-ES" sz="2000" b="1" dirty="0">
                <a:solidFill>
                  <a:srgbClr val="0369B3"/>
                </a:solidFill>
              </a:rPr>
              <a:t>1 estado </a:t>
            </a:r>
            <a:r>
              <a:rPr lang="es-ES" sz="1800" dirty="0"/>
              <a:t>ha alineado las estrategias de su PED a nivel de metas de los ODS.</a:t>
            </a:r>
          </a:p>
          <a:p>
            <a:pPr marL="285750" indent="-285750">
              <a:lnSpc>
                <a:spcPct val="120000"/>
              </a:lnSpc>
              <a:spcBef>
                <a:spcPts val="1500"/>
              </a:spcBef>
              <a:buClr>
                <a:srgbClr val="0369B3"/>
              </a:buClr>
              <a:buFont typeface="Arial" panose="020B0604020202020204" pitchFamily="34" charset="0"/>
              <a:buChar char="•"/>
            </a:pPr>
            <a:r>
              <a:rPr lang="es-ES" sz="1800" dirty="0"/>
              <a:t>Algunos estados han hecho planeación transexenal: </a:t>
            </a:r>
          </a:p>
          <a:p>
            <a:pPr marL="742950" lvl="1" indent="-285750">
              <a:lnSpc>
                <a:spcPct val="120000"/>
              </a:lnSpc>
              <a:spcBef>
                <a:spcPts val="1500"/>
              </a:spcBef>
              <a:buClr>
                <a:srgbClr val="0369B3"/>
              </a:buClr>
              <a:buFont typeface="Arial" panose="020B0604020202020204" pitchFamily="34" charset="0"/>
              <a:buChar char="•"/>
            </a:pPr>
            <a:r>
              <a:rPr lang="es-ES" sz="1800" b="1" dirty="0"/>
              <a:t>Jalisco: </a:t>
            </a:r>
            <a:r>
              <a:rPr lang="es-ES" sz="1800" dirty="0"/>
              <a:t>2013-2033</a:t>
            </a:r>
          </a:p>
          <a:p>
            <a:pPr marL="742950" lvl="1" indent="-285750">
              <a:lnSpc>
                <a:spcPct val="120000"/>
              </a:lnSpc>
              <a:spcBef>
                <a:spcPts val="1500"/>
              </a:spcBef>
              <a:buClr>
                <a:srgbClr val="0369B3"/>
              </a:buClr>
              <a:buFont typeface="Arial" panose="020B0604020202020204" pitchFamily="34" charset="0"/>
              <a:buChar char="•"/>
            </a:pPr>
            <a:r>
              <a:rPr lang="es-ES" sz="1800" b="1" dirty="0"/>
              <a:t>Guanajuato</a:t>
            </a:r>
            <a:r>
              <a:rPr lang="es-ES" sz="1800" dirty="0"/>
              <a:t>: 2012-2018 y 2018-2040 </a:t>
            </a:r>
          </a:p>
          <a:p>
            <a:pPr marL="742950" lvl="1" indent="-285750">
              <a:lnSpc>
                <a:spcPct val="120000"/>
              </a:lnSpc>
              <a:spcBef>
                <a:spcPts val="1500"/>
              </a:spcBef>
              <a:buClr>
                <a:srgbClr val="0369B3"/>
              </a:buClr>
              <a:buFont typeface="Arial" panose="020B0604020202020204" pitchFamily="34" charset="0"/>
              <a:buChar char="•"/>
            </a:pPr>
            <a:r>
              <a:rPr lang="es-ES" sz="1800" b="1" dirty="0"/>
              <a:t>Nuevo León</a:t>
            </a:r>
            <a:r>
              <a:rPr lang="es-ES" sz="1800" dirty="0"/>
              <a:t>: 2016-2021 y 2015-2030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7630CA5-FEEE-4D8E-9AC7-6A9D41EFB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5045" y="2115402"/>
            <a:ext cx="2762922" cy="36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45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4016-736A-4C23-88B4-8F225F85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Datos y evidencias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1561A-F330-4132-9EDB-8FF0EC993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2" y="1247910"/>
            <a:ext cx="11087098" cy="352880"/>
          </a:xfrm>
        </p:spPr>
        <p:txBody>
          <a:bodyPr>
            <a:normAutofit lnSpcReduction="10000"/>
          </a:bodyPr>
          <a:lstStyle/>
          <a:p>
            <a:r>
              <a:rPr lang="es-ES" sz="2000" dirty="0"/>
              <a:t>El reto de la contextualización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B68F000-607E-4B8F-BABE-627648D48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7281" y="342447"/>
            <a:ext cx="914879" cy="891815"/>
          </a:xfrm>
          <a:prstGeom prst="rect">
            <a:avLst/>
          </a:prstGeom>
        </p:spPr>
      </p:pic>
      <p:sp>
        <p:nvSpPr>
          <p:cNvPr id="12" name="Marcador de contenido 7">
            <a:extLst>
              <a:ext uri="{FF2B5EF4-FFF2-40B4-BE49-F238E27FC236}">
                <a16:creationId xmlns:a16="http://schemas.microsoft.com/office/drawing/2014/main" id="{62FD6930-AD87-4103-981B-1D8851386CCE}"/>
              </a:ext>
            </a:extLst>
          </p:cNvPr>
          <p:cNvSpPr txBox="1">
            <a:spLocks/>
          </p:cNvSpPr>
          <p:nvPr/>
        </p:nvSpPr>
        <p:spPr>
          <a:xfrm>
            <a:off x="537948" y="4968306"/>
            <a:ext cx="2371485" cy="116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spc="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MX" sz="18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Promover sociedades justas, pacíficas e inclusivas</a:t>
            </a:r>
          </a:p>
        </p:txBody>
      </p:sp>
      <p:sp>
        <p:nvSpPr>
          <p:cNvPr id="13" name="CuadroTexto 55">
            <a:extLst>
              <a:ext uri="{FF2B5EF4-FFF2-40B4-BE49-F238E27FC236}">
                <a16:creationId xmlns:a16="http://schemas.microsoft.com/office/drawing/2014/main" id="{42DDE236-D17F-4A94-B2B7-EA2D2556B4E7}"/>
              </a:ext>
            </a:extLst>
          </p:cNvPr>
          <p:cNvSpPr txBox="1"/>
          <p:nvPr/>
        </p:nvSpPr>
        <p:spPr>
          <a:xfrm>
            <a:off x="3574413" y="2267614"/>
            <a:ext cx="3529798" cy="10215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s-MX" b="1" dirty="0">
                <a:solidFill>
                  <a:srgbClr val="3B6899"/>
                </a:solidFill>
                <a:latin typeface="+mj-lt"/>
                <a:cs typeface="Arial" panose="020B0604020202020204" pitchFamily="34" charset="0"/>
              </a:rPr>
              <a:t>16.5</a:t>
            </a:r>
            <a:r>
              <a:rPr lang="es-MX" dirty="0">
                <a:solidFill>
                  <a:srgbClr val="3B6899"/>
                </a:solidFill>
                <a:latin typeface="+mj-lt"/>
                <a:cs typeface="Arial" panose="020B0604020202020204" pitchFamily="34" charset="0"/>
              </a:rPr>
              <a:t> Reducir considerablemente la corrupción y el soborno en todas sus formas</a:t>
            </a:r>
          </a:p>
        </p:txBody>
      </p:sp>
      <p:sp>
        <p:nvSpPr>
          <p:cNvPr id="14" name="CuadroTexto 55">
            <a:extLst>
              <a:ext uri="{FF2B5EF4-FFF2-40B4-BE49-F238E27FC236}">
                <a16:creationId xmlns:a16="http://schemas.microsoft.com/office/drawing/2014/main" id="{3B5DFF10-D42D-42EF-8C7E-037BF7D63976}"/>
              </a:ext>
            </a:extLst>
          </p:cNvPr>
          <p:cNvSpPr txBox="1"/>
          <p:nvPr/>
        </p:nvSpPr>
        <p:spPr>
          <a:xfrm>
            <a:off x="3574413" y="4196157"/>
            <a:ext cx="3529798" cy="1940957"/>
          </a:xfrm>
          <a:prstGeom prst="round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s-MX" b="1" dirty="0">
                <a:solidFill>
                  <a:srgbClr val="3B6899"/>
                </a:solidFill>
                <a:latin typeface="+mj-lt"/>
                <a:cs typeface="Arial" panose="020B0604020202020204" pitchFamily="34" charset="0"/>
              </a:rPr>
              <a:t>16.10</a:t>
            </a:r>
            <a:r>
              <a:rPr lang="es-MX" dirty="0">
                <a:solidFill>
                  <a:srgbClr val="3B6899"/>
                </a:solidFill>
                <a:latin typeface="+mj-lt"/>
                <a:cs typeface="Arial" panose="020B0604020202020204" pitchFamily="34" charset="0"/>
              </a:rPr>
              <a:t> Garantizar el acceso público a la información y proteger las libertades fundamentales, de conformidad con las leyes nacionales y los acuerdos internacionales</a:t>
            </a:r>
          </a:p>
        </p:txBody>
      </p:sp>
      <p:sp>
        <p:nvSpPr>
          <p:cNvPr id="18" name="CuadroTexto 55">
            <a:extLst>
              <a:ext uri="{FF2B5EF4-FFF2-40B4-BE49-F238E27FC236}">
                <a16:creationId xmlns:a16="http://schemas.microsoft.com/office/drawing/2014/main" id="{4E5AF3CF-17B9-470C-9DA3-3B90D82BE3E5}"/>
              </a:ext>
            </a:extLst>
          </p:cNvPr>
          <p:cNvSpPr txBox="1"/>
          <p:nvPr/>
        </p:nvSpPr>
        <p:spPr>
          <a:xfrm>
            <a:off x="8286270" y="2202142"/>
            <a:ext cx="3132000" cy="1021556"/>
          </a:xfrm>
          <a:prstGeom prst="round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s-MX" b="1" dirty="0">
                <a:solidFill>
                  <a:srgbClr val="3B6899"/>
                </a:solidFill>
                <a:latin typeface="+mj-lt"/>
                <a:cs typeface="Arial" panose="020B0604020202020204" pitchFamily="34" charset="0"/>
              </a:rPr>
              <a:t>Concretar la implementación y operacionalización del Sistema Nacional Anticorrupción</a:t>
            </a:r>
          </a:p>
        </p:txBody>
      </p:sp>
      <p:sp>
        <p:nvSpPr>
          <p:cNvPr id="19" name="CuadroTexto 55">
            <a:extLst>
              <a:ext uri="{FF2B5EF4-FFF2-40B4-BE49-F238E27FC236}">
                <a16:creationId xmlns:a16="http://schemas.microsoft.com/office/drawing/2014/main" id="{A2C11155-38C4-46CA-B9DA-1BC5350FA263}"/>
              </a:ext>
            </a:extLst>
          </p:cNvPr>
          <p:cNvSpPr txBox="1"/>
          <p:nvPr/>
        </p:nvSpPr>
        <p:spPr>
          <a:xfrm>
            <a:off x="8272622" y="4709532"/>
            <a:ext cx="3132000" cy="1021556"/>
          </a:xfrm>
          <a:prstGeom prst="round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s-MX" b="1" dirty="0">
                <a:solidFill>
                  <a:srgbClr val="3B6899"/>
                </a:solidFill>
                <a:latin typeface="+mj-lt"/>
                <a:cs typeface="Arial" panose="020B0604020202020204" pitchFamily="34" charset="0"/>
              </a:rPr>
              <a:t>Tomar acciones concretas para proteger la seguridad de periodistas</a:t>
            </a:r>
            <a:endParaRPr lang="es-MX" dirty="0">
              <a:solidFill>
                <a:srgbClr val="3B6899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CE69B1-4C4D-40B5-9663-768B06233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48" y="2338047"/>
            <a:ext cx="2371485" cy="237148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0BEC626-9504-4E51-8C71-00116478A60C}"/>
              </a:ext>
            </a:extLst>
          </p:cNvPr>
          <p:cNvSpPr/>
          <p:nvPr/>
        </p:nvSpPr>
        <p:spPr>
          <a:xfrm>
            <a:off x="7193558" y="3928682"/>
            <a:ext cx="887104" cy="352880"/>
          </a:xfrm>
          <a:prstGeom prst="rightArrow">
            <a:avLst/>
          </a:prstGeom>
          <a:solidFill>
            <a:srgbClr val="036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AF2A8-1BE7-437C-8437-D2BEF51A3982}"/>
              </a:ext>
            </a:extLst>
          </p:cNvPr>
          <p:cNvSpPr/>
          <p:nvPr/>
        </p:nvSpPr>
        <p:spPr>
          <a:xfrm>
            <a:off x="3398293" y="2047164"/>
            <a:ext cx="3705918" cy="4258102"/>
          </a:xfrm>
          <a:prstGeom prst="rect">
            <a:avLst/>
          </a:prstGeom>
          <a:noFill/>
          <a:ln w="25400">
            <a:solidFill>
              <a:srgbClr val="0369B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04830E-FAF1-44CE-8CD6-960426F91161}"/>
              </a:ext>
            </a:extLst>
          </p:cNvPr>
          <p:cNvSpPr/>
          <p:nvPr/>
        </p:nvSpPr>
        <p:spPr>
          <a:xfrm>
            <a:off x="8144887" y="2067106"/>
            <a:ext cx="3387471" cy="4258102"/>
          </a:xfrm>
          <a:prstGeom prst="rect">
            <a:avLst/>
          </a:prstGeom>
          <a:noFill/>
          <a:ln w="25400">
            <a:solidFill>
              <a:srgbClr val="0369B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46244B9-FABE-44E6-882D-927BDED8F1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48311" y="3357853"/>
            <a:ext cx="7524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1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6AFE7A-E6DB-4E49-8558-C0238A1D5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869" y="624402"/>
            <a:ext cx="11087098" cy="359039"/>
          </a:xfrm>
        </p:spPr>
        <p:txBody>
          <a:bodyPr>
            <a:normAutofit lnSpcReduction="10000"/>
          </a:bodyPr>
          <a:lstStyle/>
          <a:p>
            <a:r>
              <a:rPr lang="es-ES" sz="2000" dirty="0"/>
              <a:t>El reto de la desagregación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5ADBF75-8893-4E5F-865E-AE2972B12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7281" y="342447"/>
            <a:ext cx="914879" cy="891815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F396775-F872-47D6-A3F5-54629871D5F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0868" y="2069414"/>
            <a:ext cx="6406815" cy="3787226"/>
          </a:xfrm>
        </p:spPr>
        <p:txBody>
          <a:bodyPr>
            <a:normAutofit/>
          </a:bodyPr>
          <a:lstStyle/>
          <a:p>
            <a:pPr marL="342900" lvl="1" indent="-342900" algn="just">
              <a:lnSpc>
                <a:spcPct val="120000"/>
              </a:lnSpc>
              <a:spcBef>
                <a:spcPts val="3000"/>
              </a:spcBef>
              <a:buClr>
                <a:srgbClr val="0369B3"/>
              </a:buClr>
              <a:buFont typeface="Arial" panose="020B0604020202020204" pitchFamily="34" charset="0"/>
              <a:buChar char="•"/>
            </a:pPr>
            <a:r>
              <a:rPr lang="es-ES" sz="2000" dirty="0"/>
              <a:t>El eje central de esta agenda es </a:t>
            </a:r>
            <a:r>
              <a:rPr lang="es-ES" sz="2000" b="1" dirty="0">
                <a:solidFill>
                  <a:srgbClr val="0369B3"/>
                </a:solidFill>
              </a:rPr>
              <a:t>no dejar a nadie atrás</a:t>
            </a:r>
            <a:r>
              <a:rPr lang="es-ES" sz="2000" dirty="0"/>
              <a:t>. </a:t>
            </a:r>
            <a:endParaRPr lang="es-ES" sz="2000" b="1" dirty="0">
              <a:solidFill>
                <a:srgbClr val="0369B3"/>
              </a:solidFill>
            </a:endParaRPr>
          </a:p>
          <a:p>
            <a:pPr marL="342900" lvl="1" indent="-342900" algn="just">
              <a:lnSpc>
                <a:spcPct val="120000"/>
              </a:lnSpc>
              <a:spcBef>
                <a:spcPts val="3000"/>
              </a:spcBef>
              <a:buClr>
                <a:srgbClr val="0369B3"/>
              </a:buClr>
              <a:buFont typeface="Arial" panose="020B0604020202020204" pitchFamily="34" charset="0"/>
              <a:buChar char="•"/>
            </a:pPr>
            <a:r>
              <a:rPr lang="es-ES" sz="2000" dirty="0"/>
              <a:t>Para lograr esto, y asegurar que el desarrollo beneficie a todo el territorio, es esencial contar con una visión subnacional basada en evidencia.</a:t>
            </a:r>
          </a:p>
          <a:p>
            <a:pPr marL="342900" lvl="1" indent="-342900" algn="just">
              <a:lnSpc>
                <a:spcPct val="120000"/>
              </a:lnSpc>
              <a:spcBef>
                <a:spcPts val="3000"/>
              </a:spcBef>
              <a:buClr>
                <a:srgbClr val="0369B3"/>
              </a:buClr>
              <a:buFont typeface="Arial" panose="020B0604020202020204" pitchFamily="34" charset="0"/>
              <a:buChar char="•"/>
            </a:pPr>
            <a:r>
              <a:rPr lang="es-ES" sz="2000" dirty="0"/>
              <a:t>Los avances hacia los objetivos de desarrollo sostenible se medirán no sólo con promedios nacionales, sino con</a:t>
            </a:r>
            <a:r>
              <a:rPr lang="es-ES" sz="2000" b="1" dirty="0">
                <a:solidFill>
                  <a:srgbClr val="0369B3"/>
                </a:solidFill>
              </a:rPr>
              <a:t> datos desagregados</a:t>
            </a:r>
            <a:r>
              <a:rPr lang="es-ES" sz="2000" dirty="0"/>
              <a:t>. </a:t>
            </a:r>
            <a:endParaRPr lang="es-ES" sz="2000" b="1" dirty="0">
              <a:solidFill>
                <a:srgbClr val="0369B3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D2CC553-60B5-4DEE-8EE9-300E19215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07706" y="2564003"/>
            <a:ext cx="4112795" cy="21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68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5718A-DFE8-4095-A0B3-B74631665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Retos persistentes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3B728-0689-4B12-AE16-5C013438F77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702" y="2212521"/>
            <a:ext cx="7882687" cy="3910693"/>
          </a:xfrm>
        </p:spPr>
        <p:txBody>
          <a:bodyPr/>
          <a:lstStyle/>
          <a:p>
            <a:pPr marL="342900" indent="-342900">
              <a:spcBef>
                <a:spcPts val="2400"/>
              </a:spcBef>
              <a:buClr>
                <a:srgbClr val="0369B3"/>
              </a:buClr>
              <a:buFont typeface="Arial" panose="020B0604020202020204" pitchFamily="34" charset="0"/>
              <a:buChar char="•"/>
            </a:pPr>
            <a:r>
              <a:rPr lang="es-ES" sz="2400" dirty="0"/>
              <a:t>Más allá de alinear políticas existentes a la agenda, </a:t>
            </a:r>
            <a:r>
              <a:rPr lang="es-ES" sz="2400" b="1" dirty="0">
                <a:solidFill>
                  <a:srgbClr val="0369B3"/>
                </a:solidFill>
              </a:rPr>
              <a:t>¿Cómo estamos innovando para alcanzar los ODS?</a:t>
            </a:r>
          </a:p>
          <a:p>
            <a:pPr marL="342900" indent="-342900">
              <a:spcBef>
                <a:spcPts val="2400"/>
              </a:spcBef>
              <a:buClr>
                <a:srgbClr val="0369B3"/>
              </a:buClr>
              <a:buFont typeface="Arial" panose="020B0604020202020204" pitchFamily="34" charset="0"/>
              <a:buChar char="•"/>
            </a:pPr>
            <a:r>
              <a:rPr lang="es-ES" sz="2400" dirty="0"/>
              <a:t>¿Cómo aseguramos que los </a:t>
            </a:r>
            <a:r>
              <a:rPr lang="es-ES" sz="2400" b="1" dirty="0">
                <a:solidFill>
                  <a:srgbClr val="0369B3"/>
                </a:solidFill>
              </a:rPr>
              <a:t>logros en institucionalización e implementación </a:t>
            </a:r>
            <a:r>
              <a:rPr lang="es-ES" sz="2400" dirty="0"/>
              <a:t>se mantendrán con los cambios de gobierno?</a:t>
            </a:r>
          </a:p>
          <a:p>
            <a:pPr marL="342900" indent="-342900">
              <a:spcBef>
                <a:spcPts val="2400"/>
              </a:spcBef>
              <a:buClr>
                <a:srgbClr val="0369B3"/>
              </a:buClr>
              <a:buFont typeface="Arial" panose="020B0604020202020204" pitchFamily="34" charset="0"/>
              <a:buChar char="•"/>
            </a:pPr>
            <a:r>
              <a:rPr lang="es-ES" sz="2400" dirty="0"/>
              <a:t>¿Cómo articulamos esfuerzos para enfrentar </a:t>
            </a:r>
            <a:r>
              <a:rPr lang="es-ES" sz="2400" b="1" dirty="0">
                <a:solidFill>
                  <a:srgbClr val="0369B3"/>
                </a:solidFill>
              </a:rPr>
              <a:t>problemas</a:t>
            </a:r>
            <a:r>
              <a:rPr lang="es-ES" sz="2400" dirty="0"/>
              <a:t> que se atienden </a:t>
            </a:r>
            <a:r>
              <a:rPr lang="es-ES" sz="2400" b="1" dirty="0">
                <a:solidFill>
                  <a:srgbClr val="0369B3"/>
                </a:solidFill>
              </a:rPr>
              <a:t>en más de un nivel de gobierno</a:t>
            </a:r>
            <a:r>
              <a:rPr lang="es-ES" sz="2400" dirty="0"/>
              <a:t>, o que se extienden en más de una jurisdicción?</a:t>
            </a:r>
          </a:p>
          <a:p>
            <a:endParaRPr lang="es-MX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CCCC9C2-D470-41D0-BEC9-2D986E518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302" y="2478238"/>
            <a:ext cx="2648112" cy="26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96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68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65A96-6B71-473C-BDB0-552AC4BF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México y los ODM</a:t>
            </a:r>
            <a:endParaRPr lang="es-MX" dirty="0"/>
          </a:p>
        </p:txBody>
      </p:sp>
      <p:graphicFrame>
        <p:nvGraphicFramePr>
          <p:cNvPr id="5" name="Diagram 9">
            <a:extLst>
              <a:ext uri="{FF2B5EF4-FFF2-40B4-BE49-F238E27FC236}">
                <a16:creationId xmlns:a16="http://schemas.microsoft.com/office/drawing/2014/main" id="{6F30FD87-DF7D-4123-BCF9-DAEB6839BC2F}"/>
              </a:ext>
            </a:extLst>
          </p:cNvPr>
          <p:cNvGraphicFramePr/>
          <p:nvPr>
            <p:extLst/>
          </p:nvPr>
        </p:nvGraphicFramePr>
        <p:xfrm>
          <a:off x="149378" y="2287739"/>
          <a:ext cx="11913133" cy="325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B7FED844-771D-42B5-AD42-6EC4DCD7F405}"/>
              </a:ext>
            </a:extLst>
          </p:cNvPr>
          <p:cNvSpPr txBox="1"/>
          <p:nvPr/>
        </p:nvSpPr>
        <p:spPr>
          <a:xfrm>
            <a:off x="10706816" y="2323442"/>
            <a:ext cx="13013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Fomentar una alianza global para el desarrollo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2AC8130-67D0-4F73-B2F5-8EE3AA7C2787}"/>
              </a:ext>
            </a:extLst>
          </p:cNvPr>
          <p:cNvSpPr txBox="1"/>
          <p:nvPr/>
        </p:nvSpPr>
        <p:spPr>
          <a:xfrm>
            <a:off x="9201241" y="2312977"/>
            <a:ext cx="12630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Garantizar la sostenibilidad del medio ambiente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57D8D8E6-E789-4155-AD06-C6E12E036049}"/>
              </a:ext>
            </a:extLst>
          </p:cNvPr>
          <p:cNvSpPr txBox="1"/>
          <p:nvPr/>
        </p:nvSpPr>
        <p:spPr>
          <a:xfrm>
            <a:off x="7705161" y="2312977"/>
            <a:ext cx="136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Combatir el VIH/SIDA, malaria y otras enfermedades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E7E9634C-3E1C-4AE3-A963-24CBEC1FFBA4}"/>
              </a:ext>
            </a:extLst>
          </p:cNvPr>
          <p:cNvSpPr txBox="1"/>
          <p:nvPr/>
        </p:nvSpPr>
        <p:spPr>
          <a:xfrm>
            <a:off x="6219264" y="2332967"/>
            <a:ext cx="130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Mejorar la salud materna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65854EC2-9777-4071-8A17-3DD47AF7A43F}"/>
              </a:ext>
            </a:extLst>
          </p:cNvPr>
          <p:cNvSpPr txBox="1"/>
          <p:nvPr/>
        </p:nvSpPr>
        <p:spPr>
          <a:xfrm>
            <a:off x="4723184" y="2323442"/>
            <a:ext cx="130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Reducir la mortalidad infantil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D3BEA647-7FDD-4626-B54C-342A7404D821}"/>
              </a:ext>
            </a:extLst>
          </p:cNvPr>
          <p:cNvSpPr txBox="1"/>
          <p:nvPr/>
        </p:nvSpPr>
        <p:spPr>
          <a:xfrm>
            <a:off x="3158653" y="2317181"/>
            <a:ext cx="14174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Promover la igualdad entre géneros y autonomía de la mujer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9C5759AF-A9D8-4B90-8379-AC1837CAB94E}"/>
              </a:ext>
            </a:extLst>
          </p:cNvPr>
          <p:cNvSpPr txBox="1"/>
          <p:nvPr/>
        </p:nvSpPr>
        <p:spPr>
          <a:xfrm>
            <a:off x="1715864" y="2324900"/>
            <a:ext cx="130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Lograr la enseñanza primaria universal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EBDBD883-E2A8-4565-9BCC-23556D5F3B34}"/>
              </a:ext>
            </a:extLst>
          </p:cNvPr>
          <p:cNvSpPr txBox="1"/>
          <p:nvPr/>
        </p:nvSpPr>
        <p:spPr>
          <a:xfrm>
            <a:off x="156998" y="2323442"/>
            <a:ext cx="141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Erradicar la pobreza extrema y el hambre</a:t>
            </a:r>
          </a:p>
        </p:txBody>
      </p:sp>
      <p:pic>
        <p:nvPicPr>
          <p:cNvPr id="14" name="Shape 50">
            <a:extLst>
              <a:ext uri="{FF2B5EF4-FFF2-40B4-BE49-F238E27FC236}">
                <a16:creationId xmlns:a16="http://schemas.microsoft.com/office/drawing/2014/main" id="{D2F5A7A5-E7C3-4E48-B2E5-32FC6E90291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24900" t="53800" r="50000"/>
          <a:stretch/>
        </p:blipFill>
        <p:spPr>
          <a:xfrm>
            <a:off x="8020414" y="2904744"/>
            <a:ext cx="865502" cy="76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50">
            <a:extLst>
              <a:ext uri="{FF2B5EF4-FFF2-40B4-BE49-F238E27FC236}">
                <a16:creationId xmlns:a16="http://schemas.microsoft.com/office/drawing/2014/main" id="{88E41E3B-1570-442E-830B-75621B55614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76966" b="56999"/>
          <a:stretch/>
        </p:blipFill>
        <p:spPr>
          <a:xfrm>
            <a:off x="485919" y="2917446"/>
            <a:ext cx="794257" cy="71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50">
            <a:extLst>
              <a:ext uri="{FF2B5EF4-FFF2-40B4-BE49-F238E27FC236}">
                <a16:creationId xmlns:a16="http://schemas.microsoft.com/office/drawing/2014/main" id="{08E0D84B-D5AB-4A50-8EB5-D6DC802680A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76514" b="56999"/>
          <a:stretch/>
        </p:blipFill>
        <p:spPr>
          <a:xfrm>
            <a:off x="4969448" y="2917446"/>
            <a:ext cx="809849" cy="71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50">
            <a:extLst>
              <a:ext uri="{FF2B5EF4-FFF2-40B4-BE49-F238E27FC236}">
                <a16:creationId xmlns:a16="http://schemas.microsoft.com/office/drawing/2014/main" id="{F1E70DDA-2527-412D-9C51-C7296E79495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24005" r="51069" b="56999"/>
          <a:stretch/>
        </p:blipFill>
        <p:spPr>
          <a:xfrm>
            <a:off x="1921962" y="2917446"/>
            <a:ext cx="859517" cy="71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50">
            <a:extLst>
              <a:ext uri="{FF2B5EF4-FFF2-40B4-BE49-F238E27FC236}">
                <a16:creationId xmlns:a16="http://schemas.microsoft.com/office/drawing/2014/main" id="{8E9464A9-4F35-41E6-AF2F-34D6A0627F4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50786" r="24724" b="56999"/>
          <a:stretch/>
        </p:blipFill>
        <p:spPr>
          <a:xfrm>
            <a:off x="3477915" y="2917446"/>
            <a:ext cx="844497" cy="71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50">
            <a:extLst>
              <a:ext uri="{FF2B5EF4-FFF2-40B4-BE49-F238E27FC236}">
                <a16:creationId xmlns:a16="http://schemas.microsoft.com/office/drawing/2014/main" id="{A3148C28-0485-41A0-9AF1-C8B25D934E1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50513" t="53800" r="25754"/>
          <a:stretch/>
        </p:blipFill>
        <p:spPr>
          <a:xfrm>
            <a:off x="9455348" y="2904744"/>
            <a:ext cx="818384" cy="76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50">
            <a:extLst>
              <a:ext uri="{FF2B5EF4-FFF2-40B4-BE49-F238E27FC236}">
                <a16:creationId xmlns:a16="http://schemas.microsoft.com/office/drawing/2014/main" id="{5F7313D0-8DA0-4A97-9788-61BB7CE9270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53800" r="76637"/>
          <a:stretch/>
        </p:blipFill>
        <p:spPr>
          <a:xfrm>
            <a:off x="6520193" y="2904744"/>
            <a:ext cx="805601" cy="76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50">
            <a:extLst>
              <a:ext uri="{FF2B5EF4-FFF2-40B4-BE49-F238E27FC236}">
                <a16:creationId xmlns:a16="http://schemas.microsoft.com/office/drawing/2014/main" id="{8A16F98E-4C73-4669-8E7F-F1B0E71C64B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76676" t="53800"/>
          <a:stretch/>
        </p:blipFill>
        <p:spPr>
          <a:xfrm>
            <a:off x="10953737" y="2904744"/>
            <a:ext cx="804286" cy="76471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30">
            <a:extLst>
              <a:ext uri="{FF2B5EF4-FFF2-40B4-BE49-F238E27FC236}">
                <a16:creationId xmlns:a16="http://schemas.microsoft.com/office/drawing/2014/main" id="{1FF5BB50-9227-4BAC-BC71-7E0CE4DFC3EB}"/>
              </a:ext>
            </a:extLst>
          </p:cNvPr>
          <p:cNvSpPr/>
          <p:nvPr/>
        </p:nvSpPr>
        <p:spPr>
          <a:xfrm>
            <a:off x="3162608" y="5314864"/>
            <a:ext cx="1395724" cy="223141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 cumplida</a:t>
            </a:r>
          </a:p>
        </p:txBody>
      </p:sp>
      <p:sp>
        <p:nvSpPr>
          <p:cNvPr id="23" name="Rectangle 31">
            <a:extLst>
              <a:ext uri="{FF2B5EF4-FFF2-40B4-BE49-F238E27FC236}">
                <a16:creationId xmlns:a16="http://schemas.microsoft.com/office/drawing/2014/main" id="{3AE31BF9-704E-4CEE-B968-0AF4F30A3387}"/>
              </a:ext>
            </a:extLst>
          </p:cNvPr>
          <p:cNvSpPr/>
          <p:nvPr/>
        </p:nvSpPr>
        <p:spPr>
          <a:xfrm>
            <a:off x="7663907" y="5314865"/>
            <a:ext cx="1395724" cy="223141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 cumplida</a:t>
            </a:r>
          </a:p>
        </p:txBody>
      </p:sp>
      <p:sp>
        <p:nvSpPr>
          <p:cNvPr id="24" name="Rectangle 32">
            <a:extLst>
              <a:ext uri="{FF2B5EF4-FFF2-40B4-BE49-F238E27FC236}">
                <a16:creationId xmlns:a16="http://schemas.microsoft.com/office/drawing/2014/main" id="{3917448E-3445-4AA1-8A42-F44564DCE525}"/>
              </a:ext>
            </a:extLst>
          </p:cNvPr>
          <p:cNvSpPr/>
          <p:nvPr/>
        </p:nvSpPr>
        <p:spPr>
          <a:xfrm>
            <a:off x="9159632" y="5314865"/>
            <a:ext cx="1394214" cy="223141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 cumplida</a:t>
            </a:r>
          </a:p>
        </p:txBody>
      </p:sp>
      <p:sp>
        <p:nvSpPr>
          <p:cNvPr id="25" name="Rectangle 33">
            <a:extLst>
              <a:ext uri="{FF2B5EF4-FFF2-40B4-BE49-F238E27FC236}">
                <a16:creationId xmlns:a16="http://schemas.microsoft.com/office/drawing/2014/main" id="{1D3FC364-EEB8-4440-BB4F-843AB727BF71}"/>
              </a:ext>
            </a:extLst>
          </p:cNvPr>
          <p:cNvSpPr/>
          <p:nvPr/>
        </p:nvSpPr>
        <p:spPr>
          <a:xfrm>
            <a:off x="10656792" y="5314865"/>
            <a:ext cx="1394214" cy="223141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 cumplida</a:t>
            </a:r>
          </a:p>
        </p:txBody>
      </p:sp>
      <p:sp>
        <p:nvSpPr>
          <p:cNvPr id="26" name="TextBox 53">
            <a:extLst>
              <a:ext uri="{FF2B5EF4-FFF2-40B4-BE49-F238E27FC236}">
                <a16:creationId xmlns:a16="http://schemas.microsoft.com/office/drawing/2014/main" id="{523CDE07-2A63-4E3E-A360-E96D10C614E7}"/>
              </a:ext>
            </a:extLst>
          </p:cNvPr>
          <p:cNvSpPr txBox="1"/>
          <p:nvPr/>
        </p:nvSpPr>
        <p:spPr>
          <a:xfrm>
            <a:off x="116902" y="3725152"/>
            <a:ext cx="1496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 1989 y 2014, México logró la meta de reducir en más de la mitad el porcentaje de personas que padecían hambre y que sobrevivían con menos de 1.25 dólares diarios</a:t>
            </a:r>
          </a:p>
        </p:txBody>
      </p:sp>
      <p:sp>
        <p:nvSpPr>
          <p:cNvPr id="27" name="TextBox 75">
            <a:extLst>
              <a:ext uri="{FF2B5EF4-FFF2-40B4-BE49-F238E27FC236}">
                <a16:creationId xmlns:a16="http://schemas.microsoft.com/office/drawing/2014/main" id="{38192EDC-BFDF-4C79-8028-1EAA9060C682}"/>
              </a:ext>
            </a:extLst>
          </p:cNvPr>
          <p:cNvSpPr txBox="1"/>
          <p:nvPr/>
        </p:nvSpPr>
        <p:spPr>
          <a:xfrm>
            <a:off x="2030913" y="3706102"/>
            <a:ext cx="683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2014</a:t>
            </a:r>
          </a:p>
        </p:txBody>
      </p:sp>
      <p:sp>
        <p:nvSpPr>
          <p:cNvPr id="28" name="TextBox 76">
            <a:extLst>
              <a:ext uri="{FF2B5EF4-FFF2-40B4-BE49-F238E27FC236}">
                <a16:creationId xmlns:a16="http://schemas.microsoft.com/office/drawing/2014/main" id="{FC435803-3727-4103-AED9-FF7ACFB9F88C}"/>
              </a:ext>
            </a:extLst>
          </p:cNvPr>
          <p:cNvSpPr txBox="1"/>
          <p:nvPr/>
        </p:nvSpPr>
        <p:spPr>
          <a:xfrm>
            <a:off x="2021388" y="4493073"/>
            <a:ext cx="6831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95.9%</a:t>
            </a:r>
          </a:p>
        </p:txBody>
      </p:sp>
      <p:sp>
        <p:nvSpPr>
          <p:cNvPr id="29" name="TextBox 77">
            <a:extLst>
              <a:ext uri="{FF2B5EF4-FFF2-40B4-BE49-F238E27FC236}">
                <a16:creationId xmlns:a16="http://schemas.microsoft.com/office/drawing/2014/main" id="{A88C09DF-3E56-4360-8B80-972842BD8093}"/>
              </a:ext>
            </a:extLst>
          </p:cNvPr>
          <p:cNvSpPr txBox="1"/>
          <p:nvPr/>
        </p:nvSpPr>
        <p:spPr>
          <a:xfrm>
            <a:off x="1654896" y="4644487"/>
            <a:ext cx="141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niñas y niños terminaron un ciclo completo de enseñanza primaria</a:t>
            </a:r>
          </a:p>
        </p:txBody>
      </p:sp>
      <p:sp>
        <p:nvSpPr>
          <p:cNvPr id="30" name="TextBox 81">
            <a:extLst>
              <a:ext uri="{FF2B5EF4-FFF2-40B4-BE49-F238E27FC236}">
                <a16:creationId xmlns:a16="http://schemas.microsoft.com/office/drawing/2014/main" id="{B1C3D89B-5034-421F-8F90-C0EC16C5ECE2}"/>
              </a:ext>
            </a:extLst>
          </p:cNvPr>
          <p:cNvSpPr txBox="1"/>
          <p:nvPr/>
        </p:nvSpPr>
        <p:spPr>
          <a:xfrm>
            <a:off x="3598843" y="4608461"/>
            <a:ext cx="9772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B5A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97.3 mujeres </a:t>
            </a: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cada 100 hombres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2014</a:t>
            </a:r>
          </a:p>
        </p:txBody>
      </p:sp>
      <p:pic>
        <p:nvPicPr>
          <p:cNvPr id="31" name="Picture 28">
            <a:extLst>
              <a:ext uri="{FF2B5EF4-FFF2-40B4-BE49-F238E27FC236}">
                <a16:creationId xmlns:a16="http://schemas.microsoft.com/office/drawing/2014/main" id="{F2658877-757B-4C47-9553-E13205F559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1222" y="4658534"/>
            <a:ext cx="294249" cy="586664"/>
          </a:xfrm>
          <a:prstGeom prst="rect">
            <a:avLst/>
          </a:prstGeom>
        </p:spPr>
      </p:pic>
      <p:sp>
        <p:nvSpPr>
          <p:cNvPr id="32" name="TextBox 82">
            <a:extLst>
              <a:ext uri="{FF2B5EF4-FFF2-40B4-BE49-F238E27FC236}">
                <a16:creationId xmlns:a16="http://schemas.microsoft.com/office/drawing/2014/main" id="{DAE68569-8235-4DF6-AA04-87F2DFED019B}"/>
              </a:ext>
            </a:extLst>
          </p:cNvPr>
          <p:cNvSpPr txBox="1"/>
          <p:nvPr/>
        </p:nvSpPr>
        <p:spPr>
          <a:xfrm>
            <a:off x="3111061" y="3725152"/>
            <a:ext cx="1496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México ha logrado niveles más equitativos, entre los que destaca el aumento de la matrícula femenina en la educación superior, al pasar de 75 en 1990 a</a:t>
            </a:r>
          </a:p>
        </p:txBody>
      </p:sp>
      <p:sp>
        <p:nvSpPr>
          <p:cNvPr id="33" name="TextBox 89">
            <a:extLst>
              <a:ext uri="{FF2B5EF4-FFF2-40B4-BE49-F238E27FC236}">
                <a16:creationId xmlns:a16="http://schemas.microsoft.com/office/drawing/2014/main" id="{6AAB8958-0CA7-4119-8384-1ABA48103E9D}"/>
              </a:ext>
            </a:extLst>
          </p:cNvPr>
          <p:cNvSpPr txBox="1"/>
          <p:nvPr/>
        </p:nvSpPr>
        <p:spPr>
          <a:xfrm>
            <a:off x="4613544" y="3725152"/>
            <a:ext cx="1496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México está </a:t>
            </a:r>
            <a:r>
              <a:rPr kumimoji="0" lang="es-MX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muy cerca de cumplir la meta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reducción de la tasa de mortalidad infantil:</a:t>
            </a:r>
          </a:p>
        </p:txBody>
      </p:sp>
      <p:pic>
        <p:nvPicPr>
          <p:cNvPr id="34" name="Picture 90">
            <a:extLst>
              <a:ext uri="{FF2B5EF4-FFF2-40B4-BE49-F238E27FC236}">
                <a16:creationId xmlns:a16="http://schemas.microsoft.com/office/drawing/2014/main" id="{B61D9109-6BD4-4F12-9AF7-05BF4ACD906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761" t="59563" r="9616" b="7788"/>
          <a:stretch/>
        </p:blipFill>
        <p:spPr>
          <a:xfrm>
            <a:off x="5313831" y="4418145"/>
            <a:ext cx="334541" cy="1079500"/>
          </a:xfrm>
          <a:prstGeom prst="rect">
            <a:avLst/>
          </a:prstGeom>
        </p:spPr>
      </p:pic>
      <p:cxnSp>
        <p:nvCxnSpPr>
          <p:cNvPr id="35" name="Straight Connector 92">
            <a:extLst>
              <a:ext uri="{FF2B5EF4-FFF2-40B4-BE49-F238E27FC236}">
                <a16:creationId xmlns:a16="http://schemas.microsoft.com/office/drawing/2014/main" id="{66306F65-4340-43F4-B7AC-DD8C1614AC02}"/>
              </a:ext>
            </a:extLst>
          </p:cNvPr>
          <p:cNvCxnSpPr/>
          <p:nvPr/>
        </p:nvCxnSpPr>
        <p:spPr>
          <a:xfrm>
            <a:off x="5093843" y="4487840"/>
            <a:ext cx="1601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94">
            <a:extLst>
              <a:ext uri="{FF2B5EF4-FFF2-40B4-BE49-F238E27FC236}">
                <a16:creationId xmlns:a16="http://schemas.microsoft.com/office/drawing/2014/main" id="{C36E71FC-A96F-405E-97F3-7FA13FF5B7A4}"/>
              </a:ext>
            </a:extLst>
          </p:cNvPr>
          <p:cNvSpPr txBox="1"/>
          <p:nvPr/>
        </p:nvSpPr>
        <p:spPr>
          <a:xfrm>
            <a:off x="4640615" y="4341374"/>
            <a:ext cx="6006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41%</a:t>
            </a:r>
          </a:p>
        </p:txBody>
      </p:sp>
      <p:cxnSp>
        <p:nvCxnSpPr>
          <p:cNvPr id="37" name="Straight Connector 95">
            <a:extLst>
              <a:ext uri="{FF2B5EF4-FFF2-40B4-BE49-F238E27FC236}">
                <a16:creationId xmlns:a16="http://schemas.microsoft.com/office/drawing/2014/main" id="{311E2E92-F6D4-40E8-849A-085044B1FEF8}"/>
              </a:ext>
            </a:extLst>
          </p:cNvPr>
          <p:cNvCxnSpPr/>
          <p:nvPr/>
        </p:nvCxnSpPr>
        <p:spPr>
          <a:xfrm>
            <a:off x="5086890" y="4889069"/>
            <a:ext cx="1601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96">
            <a:extLst>
              <a:ext uri="{FF2B5EF4-FFF2-40B4-BE49-F238E27FC236}">
                <a16:creationId xmlns:a16="http://schemas.microsoft.com/office/drawing/2014/main" id="{160A8C9C-EDEF-4AEF-9AB8-6C8CCBB28986}"/>
              </a:ext>
            </a:extLst>
          </p:cNvPr>
          <p:cNvSpPr txBox="1"/>
          <p:nvPr/>
        </p:nvSpPr>
        <p:spPr>
          <a:xfrm>
            <a:off x="4640615" y="4742603"/>
            <a:ext cx="6006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15.7%</a:t>
            </a:r>
          </a:p>
        </p:txBody>
      </p:sp>
      <p:sp>
        <p:nvSpPr>
          <p:cNvPr id="39" name="TextBox 97">
            <a:extLst>
              <a:ext uri="{FF2B5EF4-FFF2-40B4-BE49-F238E27FC236}">
                <a16:creationId xmlns:a16="http://schemas.microsoft.com/office/drawing/2014/main" id="{54C2D2F1-E3E7-4C0D-AEEC-3975ED5B63DA}"/>
              </a:ext>
            </a:extLst>
          </p:cNvPr>
          <p:cNvSpPr txBox="1"/>
          <p:nvPr/>
        </p:nvSpPr>
        <p:spPr>
          <a:xfrm>
            <a:off x="6081925" y="3725152"/>
            <a:ext cx="156003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 1990 y 2013, México logró </a:t>
            </a:r>
            <a:r>
              <a:rPr kumimoji="0" lang="es-MX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reducir la mortalidad materna más de la mitad</a:t>
            </a: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pues era de 88.7 defunciones por cada 100 mil nacidos vivos y en el 2013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38.2%</a:t>
            </a:r>
            <a:endParaRPr kumimoji="0" lang="es-MX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98">
            <a:extLst>
              <a:ext uri="{FF2B5EF4-FFF2-40B4-BE49-F238E27FC236}">
                <a16:creationId xmlns:a16="http://schemas.microsoft.com/office/drawing/2014/main" id="{8941A7A4-6F3B-4EA0-B8E5-83FF9DA8796C}"/>
              </a:ext>
            </a:extLst>
          </p:cNvPr>
          <p:cNvSpPr txBox="1"/>
          <p:nvPr/>
        </p:nvSpPr>
        <p:spPr>
          <a:xfrm>
            <a:off x="6420260" y="4751909"/>
            <a:ext cx="11521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 para 2015:</a:t>
            </a:r>
            <a:endParaRPr kumimoji="0" lang="es-MX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99">
            <a:extLst>
              <a:ext uri="{FF2B5EF4-FFF2-40B4-BE49-F238E27FC236}">
                <a16:creationId xmlns:a16="http://schemas.microsoft.com/office/drawing/2014/main" id="{5E97DAA6-B69D-4FEF-A879-0F52CB9967B5}"/>
              </a:ext>
            </a:extLst>
          </p:cNvPr>
          <p:cNvSpPr txBox="1"/>
          <p:nvPr/>
        </p:nvSpPr>
        <p:spPr>
          <a:xfrm>
            <a:off x="6652797" y="4952320"/>
            <a:ext cx="7241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1" i="0" u="none" strike="noStrike" kern="1200" cap="none" spc="0" normalizeH="0" baseline="0" noProof="0" dirty="0">
                <a:ln>
                  <a:noFill/>
                </a:ln>
                <a:solidFill>
                  <a:srgbClr val="C373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22.2%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C373A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Box 100">
            <a:extLst>
              <a:ext uri="{FF2B5EF4-FFF2-40B4-BE49-F238E27FC236}">
                <a16:creationId xmlns:a16="http://schemas.microsoft.com/office/drawing/2014/main" id="{8ABF2919-C0E8-442B-ADF8-033414F64B3F}"/>
              </a:ext>
            </a:extLst>
          </p:cNvPr>
          <p:cNvSpPr txBox="1"/>
          <p:nvPr/>
        </p:nvSpPr>
        <p:spPr>
          <a:xfrm>
            <a:off x="7607763" y="3745087"/>
            <a:ext cx="14968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México ha mantenido la prevalencia de VIH/SIDA por debajo del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0.6%</a:t>
            </a:r>
            <a:endParaRPr kumimoji="0" lang="es-MX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104">
            <a:extLst>
              <a:ext uri="{FF2B5EF4-FFF2-40B4-BE49-F238E27FC236}">
                <a16:creationId xmlns:a16="http://schemas.microsoft.com/office/drawing/2014/main" id="{1B794270-4724-4B99-A38C-209C72517F62}"/>
              </a:ext>
            </a:extLst>
          </p:cNvPr>
          <p:cNvSpPr txBox="1"/>
          <p:nvPr/>
        </p:nvSpPr>
        <p:spPr>
          <a:xfrm>
            <a:off x="9116121" y="3725704"/>
            <a:ext cx="1496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Desde 2005, México alcanzó sus metas en materia de acceso sostenible al agua y servicios de saneamiento básicos.</a:t>
            </a:r>
            <a:endParaRPr kumimoji="0" lang="es-MX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Picture 109">
            <a:extLst>
              <a:ext uri="{FF2B5EF4-FFF2-40B4-BE49-F238E27FC236}">
                <a16:creationId xmlns:a16="http://schemas.microsoft.com/office/drawing/2014/main" id="{07426B67-9EAF-49C5-A7AD-5BF4ACC6E0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585" r="95847">
                        <a14:foregroundMark x1="25399" y1="84824" x2="25399" y2="848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7180" y="4485900"/>
            <a:ext cx="301715" cy="301715"/>
          </a:xfrm>
          <a:prstGeom prst="rect">
            <a:avLst/>
          </a:prstGeom>
        </p:spPr>
      </p:pic>
      <p:sp>
        <p:nvSpPr>
          <p:cNvPr id="45" name="TextBox 112">
            <a:extLst>
              <a:ext uri="{FF2B5EF4-FFF2-40B4-BE49-F238E27FC236}">
                <a16:creationId xmlns:a16="http://schemas.microsoft.com/office/drawing/2014/main" id="{7F1B5D4A-54D0-411D-9457-40F4B88476CC}"/>
              </a:ext>
            </a:extLst>
          </p:cNvPr>
          <p:cNvSpPr txBox="1"/>
          <p:nvPr/>
        </p:nvSpPr>
        <p:spPr>
          <a:xfrm>
            <a:off x="9175959" y="4856326"/>
            <a:ext cx="1385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de cada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mexicanos cuentan con agua potable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119">
            <a:extLst>
              <a:ext uri="{FF2B5EF4-FFF2-40B4-BE49-F238E27FC236}">
                <a16:creationId xmlns:a16="http://schemas.microsoft.com/office/drawing/2014/main" id="{2E964120-2428-4274-A77C-B2DF6D9CC0F9}"/>
              </a:ext>
            </a:extLst>
          </p:cNvPr>
          <p:cNvSpPr txBox="1"/>
          <p:nvPr/>
        </p:nvSpPr>
        <p:spPr>
          <a:xfrm>
            <a:off x="10672314" y="3684354"/>
            <a:ext cx="13710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Actualmente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44 de cada 100</a:t>
            </a:r>
            <a:endParaRPr kumimoji="0" lang="es-MX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7" name="Chart 110">
            <a:extLst>
              <a:ext uri="{FF2B5EF4-FFF2-40B4-BE49-F238E27FC236}">
                <a16:creationId xmlns:a16="http://schemas.microsoft.com/office/drawing/2014/main" id="{94107CE4-3A4F-4F0E-905F-102C006169C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4186" y="4616887"/>
          <a:ext cx="1410895" cy="731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8" name="Rectangle 113">
            <a:extLst>
              <a:ext uri="{FF2B5EF4-FFF2-40B4-BE49-F238E27FC236}">
                <a16:creationId xmlns:a16="http://schemas.microsoft.com/office/drawing/2014/main" id="{EDC232B2-D533-40AE-B2FD-E1A8CD517C2A}"/>
              </a:ext>
            </a:extLst>
          </p:cNvPr>
          <p:cNvSpPr/>
          <p:nvPr/>
        </p:nvSpPr>
        <p:spPr>
          <a:xfrm>
            <a:off x="160502" y="5314864"/>
            <a:ext cx="1395724" cy="223141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 cumplida</a:t>
            </a:r>
          </a:p>
        </p:txBody>
      </p:sp>
      <p:sp>
        <p:nvSpPr>
          <p:cNvPr id="49" name="Rectangle 114">
            <a:extLst>
              <a:ext uri="{FF2B5EF4-FFF2-40B4-BE49-F238E27FC236}">
                <a16:creationId xmlns:a16="http://schemas.microsoft.com/office/drawing/2014/main" id="{7FEAB949-6E72-44AC-A035-66552BE16D74}"/>
              </a:ext>
            </a:extLst>
          </p:cNvPr>
          <p:cNvSpPr/>
          <p:nvPr/>
        </p:nvSpPr>
        <p:spPr>
          <a:xfrm>
            <a:off x="1662364" y="5321564"/>
            <a:ext cx="1395724" cy="223141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 cumplida</a:t>
            </a:r>
          </a:p>
        </p:txBody>
      </p:sp>
      <p:sp>
        <p:nvSpPr>
          <p:cNvPr id="50" name="TextBox 115">
            <a:extLst>
              <a:ext uri="{FF2B5EF4-FFF2-40B4-BE49-F238E27FC236}">
                <a16:creationId xmlns:a16="http://schemas.microsoft.com/office/drawing/2014/main" id="{AE87E1E1-C7A7-46FB-A584-FE0C16C3AC68}"/>
              </a:ext>
            </a:extLst>
          </p:cNvPr>
          <p:cNvSpPr txBox="1"/>
          <p:nvPr/>
        </p:nvSpPr>
        <p:spPr>
          <a:xfrm>
            <a:off x="5523238" y="4787989"/>
            <a:ext cx="54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13.7%</a:t>
            </a:r>
            <a:endParaRPr kumimoji="0" lang="es-MX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Picture 120">
            <a:extLst>
              <a:ext uri="{FF2B5EF4-FFF2-40B4-BE49-F238E27FC236}">
                <a16:creationId xmlns:a16="http://schemas.microsoft.com/office/drawing/2014/main" id="{4AAE1CE3-147F-463F-B0A3-9698339916F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9711" y="4734186"/>
            <a:ext cx="251019" cy="500474"/>
          </a:xfrm>
          <a:prstGeom prst="rect">
            <a:avLst/>
          </a:prstGeom>
        </p:spPr>
      </p:pic>
      <p:pic>
        <p:nvPicPr>
          <p:cNvPr id="52" name="Picture 10">
            <a:extLst>
              <a:ext uri="{FF2B5EF4-FFF2-40B4-BE49-F238E27FC236}">
                <a16:creationId xmlns:a16="http://schemas.microsoft.com/office/drawing/2014/main" id="{C7D334F0-6FD6-4ED6-BBD0-B5B434C27C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78" b="89778" l="0" r="100000">
                        <a14:foregroundMark x1="25778" y1="29333" x2="25778" y2="29333"/>
                        <a14:foregroundMark x1="50667" y1="60889" x2="50667" y2="60889"/>
                        <a14:foregroundMark x1="59556" y1="36000" x2="59556" y2="36000"/>
                        <a14:foregroundMark x1="51556" y1="77778" x2="51556" y2="7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89098" y="4367404"/>
            <a:ext cx="421133" cy="421133"/>
          </a:xfrm>
          <a:prstGeom prst="rect">
            <a:avLst/>
          </a:prstGeom>
        </p:spPr>
      </p:pic>
      <p:sp>
        <p:nvSpPr>
          <p:cNvPr id="53" name="TextBox 122">
            <a:extLst>
              <a:ext uri="{FF2B5EF4-FFF2-40B4-BE49-F238E27FC236}">
                <a16:creationId xmlns:a16="http://schemas.microsoft.com/office/drawing/2014/main" id="{6237C94F-63EC-45C0-9C90-FF436A9EFC13}"/>
              </a:ext>
            </a:extLst>
          </p:cNvPr>
          <p:cNvSpPr txBox="1"/>
          <p:nvPr/>
        </p:nvSpPr>
        <p:spPr>
          <a:xfrm>
            <a:off x="7885425" y="4823670"/>
            <a:ext cx="1062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la población de 15 a 49 años</a:t>
            </a:r>
            <a:endParaRPr kumimoji="0" lang="es-MX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Box 123">
            <a:extLst>
              <a:ext uri="{FF2B5EF4-FFF2-40B4-BE49-F238E27FC236}">
                <a16:creationId xmlns:a16="http://schemas.microsoft.com/office/drawing/2014/main" id="{C7BC9677-590D-4E02-92AE-9842C7BF7075}"/>
              </a:ext>
            </a:extLst>
          </p:cNvPr>
          <p:cNvSpPr txBox="1"/>
          <p:nvPr/>
        </p:nvSpPr>
        <p:spPr>
          <a:xfrm>
            <a:off x="10664852" y="4950290"/>
            <a:ext cx="1385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mexicanos son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usuarios de internet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5" name="Straight Connector 129">
            <a:extLst>
              <a:ext uri="{FF2B5EF4-FFF2-40B4-BE49-F238E27FC236}">
                <a16:creationId xmlns:a16="http://schemas.microsoft.com/office/drawing/2014/main" id="{57C8496D-E55F-434C-8624-4D57876A3926}"/>
              </a:ext>
            </a:extLst>
          </p:cNvPr>
          <p:cNvCxnSpPr/>
          <p:nvPr/>
        </p:nvCxnSpPr>
        <p:spPr>
          <a:xfrm>
            <a:off x="10911350" y="4122474"/>
            <a:ext cx="9220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Imagen 66" descr="icon.png">
            <a:extLst>
              <a:ext uri="{FF2B5EF4-FFF2-40B4-BE49-F238E27FC236}">
                <a16:creationId xmlns:a16="http://schemas.microsoft.com/office/drawing/2014/main" id="{F7D3038B-04B2-4B63-8EAA-DF039CA8864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17" y="4078131"/>
            <a:ext cx="428715" cy="276461"/>
          </a:xfrm>
          <a:prstGeom prst="rect">
            <a:avLst/>
          </a:prstGeom>
        </p:spPr>
      </p:pic>
      <p:pic>
        <p:nvPicPr>
          <p:cNvPr id="57" name="Imagen 67" descr="icon2.png">
            <a:extLst>
              <a:ext uri="{FF2B5EF4-FFF2-40B4-BE49-F238E27FC236}">
                <a16:creationId xmlns:a16="http://schemas.microsoft.com/office/drawing/2014/main" id="{8D8DFDB5-DF38-4EAE-87B0-42212A1B9F2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84" y="4391566"/>
            <a:ext cx="404016" cy="3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3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BEA9A5A-79B4-48F7-8954-4507E64F29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16"/>
          <a:stretch/>
        </p:blipFill>
        <p:spPr>
          <a:xfrm>
            <a:off x="0" y="-144378"/>
            <a:ext cx="12192000" cy="7002378"/>
          </a:xfrm>
          <a:prstGeom prst="rect">
            <a:avLst/>
          </a:prstGeom>
        </p:spPr>
      </p:pic>
      <p:sp>
        <p:nvSpPr>
          <p:cNvPr id="4" name="CuadroTexto 8"/>
          <p:cNvSpPr txBox="1"/>
          <p:nvPr/>
        </p:nvSpPr>
        <p:spPr>
          <a:xfrm>
            <a:off x="7348658" y="460554"/>
            <a:ext cx="4431791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3000" b="1" dirty="0">
                <a:solidFill>
                  <a:srgbClr val="98CDF1"/>
                </a:solidFill>
              </a:rPr>
              <a:t>Tenemos frente a nosotros</a:t>
            </a:r>
          </a:p>
        </p:txBody>
      </p:sp>
      <p:sp>
        <p:nvSpPr>
          <p:cNvPr id="5" name="CuadroTexto 9"/>
          <p:cNvSpPr txBox="1"/>
          <p:nvPr/>
        </p:nvSpPr>
        <p:spPr>
          <a:xfrm>
            <a:off x="7872379" y="907246"/>
            <a:ext cx="39080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  <a:latin typeface="+mj-lt"/>
              </a:rPr>
              <a:t>múltiples retos</a:t>
            </a:r>
          </a:p>
        </p:txBody>
      </p:sp>
    </p:spTree>
    <p:extLst>
      <p:ext uri="{BB962C8B-B14F-4D97-AF65-F5344CB8AC3E}">
        <p14:creationId xmlns:p14="http://schemas.microsoft.com/office/powerpoint/2010/main" val="232614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21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861" y="2200484"/>
            <a:ext cx="5096069" cy="2296423"/>
          </a:xfrm>
        </p:spPr>
        <p:txBody>
          <a:bodyPr>
            <a:noAutofit/>
          </a:bodyPr>
          <a:lstStyle/>
          <a:p>
            <a:pPr algn="ctr"/>
            <a:r>
              <a:rPr lang="es-MX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6.5% </a:t>
            </a:r>
            <a:r>
              <a:rPr lang="es-MX" sz="35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de las mujeres son analfabetas; mientras que en los hombres el </a:t>
            </a:r>
            <a:r>
              <a:rPr lang="es-MX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4.4%</a:t>
            </a:r>
            <a:r>
              <a:rPr lang="es-MX" sz="3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691" y="6505303"/>
            <a:ext cx="5473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</a:t>
            </a:r>
            <a:r>
              <a:rPr lang="es-MX" sz="1000" dirty="0">
                <a:solidFill>
                  <a:prstClr val="white">
                    <a:lumMod val="95000"/>
                  </a:prstClr>
                </a:solidFill>
              </a:rPr>
              <a:t>Encuesta Intercensal 2015, INEGI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45"/>
          <p:cNvSpPr/>
          <p:nvPr/>
        </p:nvSpPr>
        <p:spPr>
          <a:xfrm rot="5400000">
            <a:off x="5089422" y="3336095"/>
            <a:ext cx="2847702" cy="25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F42E874-0266-4D6E-8CFD-4D0C47DEB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4262" y="2280788"/>
            <a:ext cx="2942292" cy="22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3F5007-5CEE-4F97-9D19-F31D85229B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79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9978" y="2988130"/>
            <a:ext cx="9287692" cy="1221377"/>
          </a:xfrm>
          <a:prstGeom prst="rect">
            <a:avLst/>
          </a:prstGeom>
          <a:solidFill>
            <a:srgbClr val="A21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977" y="3105694"/>
            <a:ext cx="9287693" cy="986247"/>
          </a:xfrm>
        </p:spPr>
        <p:txBody>
          <a:bodyPr>
            <a:noAutofit/>
          </a:bodyPr>
          <a:lstStyle/>
          <a:p>
            <a:pPr algn="ctr"/>
            <a:r>
              <a:rPr lang="es-MX" sz="3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Cerca de un 60% de los trabajadores en México </a:t>
            </a:r>
            <a:br>
              <a:rPr lang="es-MX" sz="3600" dirty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r>
              <a:rPr lang="es-MX" sz="3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se desempeña en empleos informales. </a:t>
            </a:r>
          </a:p>
        </p:txBody>
      </p:sp>
    </p:spTree>
    <p:extLst>
      <p:ext uri="{BB962C8B-B14F-4D97-AF65-F5344CB8AC3E}">
        <p14:creationId xmlns:p14="http://schemas.microsoft.com/office/powerpoint/2010/main" val="290220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1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750" y="2442133"/>
            <a:ext cx="5158273" cy="197373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600" dirty="0">
                <a:solidFill>
                  <a:schemeClr val="bg1">
                    <a:lumMod val="95000"/>
                  </a:schemeClr>
                </a:solidFill>
              </a:rPr>
              <a:t>El </a:t>
            </a:r>
            <a:r>
              <a:rPr lang="es-MX" sz="4000" b="1" dirty="0">
                <a:solidFill>
                  <a:schemeClr val="bg1">
                    <a:lumMod val="95000"/>
                  </a:schemeClr>
                </a:solidFill>
              </a:rPr>
              <a:t>1% de la población </a:t>
            </a:r>
            <a:r>
              <a:rPr lang="es-MX" sz="3600" dirty="0">
                <a:solidFill>
                  <a:schemeClr val="bg1">
                    <a:lumMod val="95000"/>
                  </a:schemeClr>
                </a:solidFill>
              </a:rPr>
              <a:t>concentra el </a:t>
            </a:r>
            <a:r>
              <a:rPr lang="es-MX" sz="4000" b="1" dirty="0">
                <a:solidFill>
                  <a:schemeClr val="bg1">
                    <a:lumMod val="95000"/>
                  </a:schemeClr>
                </a:solidFill>
              </a:rPr>
              <a:t>43% de la riqueza </a:t>
            </a:r>
            <a:r>
              <a:rPr lang="es-MX" sz="3600" dirty="0">
                <a:solidFill>
                  <a:schemeClr val="bg1">
                    <a:lumMod val="95000"/>
                  </a:schemeClr>
                </a:solidFill>
              </a:rPr>
              <a:t>generada.</a:t>
            </a:r>
            <a:br>
              <a:rPr lang="es-MX" sz="3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s-MX" sz="4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endParaRPr lang="es-MX" sz="3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5291" y="6537135"/>
            <a:ext cx="5548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Desigualdad en México, OXFAM, 2015..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E0155D-3E4B-4841-B4E5-2EC72EB25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0" r="20820"/>
          <a:stretch/>
        </p:blipFill>
        <p:spPr>
          <a:xfrm>
            <a:off x="0" y="0"/>
            <a:ext cx="5807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8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287908-FF23-4272-A2C8-2D0D04D56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1"/>
          <a:stretch/>
        </p:blipFill>
        <p:spPr>
          <a:xfrm>
            <a:off x="0" y="-5"/>
            <a:ext cx="12192000" cy="68580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3181" y="2368189"/>
            <a:ext cx="10234749" cy="1422761"/>
          </a:xfrm>
          <a:prstGeom prst="rect">
            <a:avLst/>
          </a:prstGeom>
          <a:solidFill>
            <a:srgbClr val="BF8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69" y="2926534"/>
            <a:ext cx="10003971" cy="740591"/>
          </a:xfrm>
        </p:spPr>
        <p:txBody>
          <a:bodyPr>
            <a:noAutofit/>
          </a:bodyPr>
          <a:lstStyle/>
          <a:p>
            <a:pPr lvl="0" algn="ctr">
              <a:lnSpc>
                <a:spcPct val="110000"/>
              </a:lnSpc>
            </a:pPr>
            <a:r>
              <a:rPr lang="es-MX" sz="3200" dirty="0">
                <a:solidFill>
                  <a:schemeClr val="bg1"/>
                </a:solidFill>
                <a:latin typeface="+mn-lt"/>
              </a:rPr>
              <a:t>En México el </a:t>
            </a:r>
            <a:r>
              <a:rPr lang="es-MX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20.1%</a:t>
            </a:r>
            <a:r>
              <a:rPr lang="es-MX" sz="3200" dirty="0">
                <a:solidFill>
                  <a:schemeClr val="bg1"/>
                </a:solidFill>
                <a:latin typeface="+mn-lt"/>
              </a:rPr>
              <a:t> de la población sufre carencia </a:t>
            </a:r>
            <a:br>
              <a:rPr lang="es-MX" sz="3200" dirty="0">
                <a:solidFill>
                  <a:schemeClr val="bg1"/>
                </a:solidFill>
                <a:latin typeface="+mn-lt"/>
              </a:rPr>
            </a:br>
            <a:r>
              <a:rPr lang="es-MX" sz="3200" dirty="0">
                <a:solidFill>
                  <a:schemeClr val="bg1"/>
                </a:solidFill>
                <a:latin typeface="+mn-lt"/>
              </a:rPr>
              <a:t>por acceso a la alimentación.</a:t>
            </a:r>
            <a:br>
              <a:rPr lang="es-MX" sz="3200" dirty="0">
                <a:solidFill>
                  <a:schemeClr val="bg1"/>
                </a:solidFill>
                <a:latin typeface="+mn-lt"/>
              </a:rPr>
            </a:br>
            <a:endParaRPr lang="es-MX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691" y="6505303"/>
            <a:ext cx="5473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</a:t>
            </a:r>
            <a:r>
              <a:rPr lang="es-ES" sz="1000" dirty="0">
                <a:solidFill>
                  <a:prstClr val="white">
                    <a:lumMod val="95000"/>
                  </a:prstClr>
                </a:solidFill>
              </a:rPr>
              <a:t>Anexo estadístico de la pobreza en México 2016, CONEVAL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82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B3418-D938-4B67-9E95-4AC2B6B45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1301" y="3429000"/>
            <a:ext cx="6069397" cy="186870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" dirty="0"/>
              <a:t>La Agenda 2030 para el Desarrollo Sostenible</a:t>
            </a:r>
            <a:endParaRPr lang="es-MX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696F2F-80BB-4ECF-8134-7067A13E9E3E}"/>
              </a:ext>
            </a:extLst>
          </p:cNvPr>
          <p:cNvSpPr/>
          <p:nvPr/>
        </p:nvSpPr>
        <p:spPr>
          <a:xfrm>
            <a:off x="5008728" y="887104"/>
            <a:ext cx="2142699" cy="21668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32901-B22E-4822-995C-B007FB677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51" y="1003579"/>
            <a:ext cx="1916414" cy="201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01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1C133B389FC33488BD5937645F1CAA6" ma:contentTypeVersion="10" ma:contentTypeDescription="Crear nuevo documento." ma:contentTypeScope="" ma:versionID="136faeefa2c58f26fac331131eacb843">
  <xsd:schema xmlns:xsd="http://www.w3.org/2001/XMLSchema" xmlns:xs="http://www.w3.org/2001/XMLSchema" xmlns:p="http://schemas.microsoft.com/office/2006/metadata/properties" xmlns:ns2="627d4170-d84a-4ae9-9795-9b26b97eeb69" xmlns:ns3="9761d4fa-1198-400f-bcc2-2f908e89a365" targetNamespace="http://schemas.microsoft.com/office/2006/metadata/properties" ma:root="true" ma:fieldsID="cff0cd6df67c0e5f175013ec03718663" ns2:_="" ns3:_="">
    <xsd:import namespace="627d4170-d84a-4ae9-9795-9b26b97eeb69"/>
    <xsd:import namespace="9761d4fa-1198-400f-bcc2-2f908e89a3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d4170-d84a-4ae9-9795-9b26b97eeb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1d4fa-1198-400f-bcc2-2f908e89a3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86D814-2EBE-4F93-9DF8-A3F1F472723B}">
  <ds:schemaRefs>
    <ds:schemaRef ds:uri="627d4170-d84a-4ae9-9795-9b26b97eeb69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9761d4fa-1198-400f-bcc2-2f908e89a36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4053DD-0B9F-473A-B34F-E3718F7798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A7BB7B-EA2F-4BBD-8803-665898ECD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7d4170-d84a-4ae9-9795-9b26b97eeb69"/>
    <ds:schemaRef ds:uri="9761d4fa-1198-400f-bcc2-2f908e89a3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416</TotalTime>
  <Words>2457</Words>
  <Application>Microsoft Office PowerPoint</Application>
  <PresentationFormat>Widescreen</PresentationFormat>
  <Paragraphs>259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Agency FB</vt:lpstr>
      <vt:lpstr>Arial</vt:lpstr>
      <vt:lpstr>Calibri</vt:lpstr>
      <vt:lpstr>Calibri Light</vt:lpstr>
      <vt:lpstr>Wingdings</vt:lpstr>
      <vt:lpstr>Tema de Office</vt:lpstr>
      <vt:lpstr>Diseño personalizado</vt:lpstr>
      <vt:lpstr>Agenda 2030  para el Desarrollo Sostenible</vt:lpstr>
      <vt:lpstr>Antecedentes</vt:lpstr>
      <vt:lpstr>México y los ODM</vt:lpstr>
      <vt:lpstr>PowerPoint Presentation</vt:lpstr>
      <vt:lpstr>6.5% de las mujeres son analfabetas; mientras que en los hombres el 4.4%. </vt:lpstr>
      <vt:lpstr>Cerca de un 60% de los trabajadores en México  se desempeña en empleos informales. </vt:lpstr>
      <vt:lpstr>El 1% de la población concentra el 43% de la riqueza generada.  </vt:lpstr>
      <vt:lpstr>En México el 20.1% de la población sufre carencia  por acceso a la alimentación. </vt:lpstr>
      <vt:lpstr>La Agenda 2030 para el Desarrollo Sostenible</vt:lpstr>
      <vt:lpstr>La Agenda 2030 para el Desarrollo Sostenible</vt:lpstr>
      <vt:lpstr>Principios de la Agenda</vt:lpstr>
      <vt:lpstr>Grandes retos</vt:lpstr>
      <vt:lpstr>México y los Objetivos de Desarrollo Sostenible</vt:lpstr>
      <vt:lpstr>México en la Agenda</vt:lpstr>
      <vt:lpstr>Avances en México</vt:lpstr>
      <vt:lpstr>Retos para la implementación de los ODS</vt:lpstr>
      <vt:lpstr>Retos en tres dimensiones</vt:lpstr>
      <vt:lpstr>Institucionalización</vt:lpstr>
      <vt:lpstr>PowerPoint Presentation</vt:lpstr>
      <vt:lpstr>PowerPoint Presentation</vt:lpstr>
      <vt:lpstr>PowerPoint Presentation</vt:lpstr>
      <vt:lpstr>Implementación</vt:lpstr>
      <vt:lpstr>PowerPoint Presentation</vt:lpstr>
      <vt:lpstr>PowerPoint Presentation</vt:lpstr>
      <vt:lpstr>Datos y evidencias</vt:lpstr>
      <vt:lpstr>PowerPoint Presentation</vt:lpstr>
      <vt:lpstr>Retos persistentes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octavio.mch@outlook.com</dc:creator>
  <cp:lastModifiedBy>Octavio Mendoza</cp:lastModifiedBy>
  <cp:revision>44</cp:revision>
  <dcterms:created xsi:type="dcterms:W3CDTF">2018-11-06T16:21:34Z</dcterms:created>
  <dcterms:modified xsi:type="dcterms:W3CDTF">2019-05-20T15:59:44Z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0x01010051C133B389FC33488BD5937645F1CAA6</vt:lpwstr>
  </property>
  <property fmtid="{D5CDD505-2E9C-101B-9397-08002B2CF9AE}" pid="3" name="AuthorIds_UIVersion_5632">
    <vt:lpwstr>35</vt:lpwstr>
  </property>
</Properties>
</file>