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8"/>
  </p:notesMasterIdLst>
  <p:handoutMasterIdLst>
    <p:handoutMasterId r:id="rId19"/>
  </p:handoutMasterIdLst>
  <p:sldIdLst>
    <p:sldId id="256" r:id="rId6"/>
    <p:sldId id="268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70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9B3"/>
    <a:srgbClr val="F27A80"/>
    <a:srgbClr val="C3A2CC"/>
    <a:srgbClr val="17507B"/>
    <a:srgbClr val="0369B2"/>
    <a:srgbClr val="4AC1C4"/>
    <a:srgbClr val="F9BD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A371C8-7682-4E59-A500-5FE261EE4F2B}" v="1" dt="2019-05-23T20:33:54.9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107" autoAdjust="0"/>
  </p:normalViewPr>
  <p:slideViewPr>
    <p:cSldViewPr snapToGrid="0">
      <p:cViewPr>
        <p:scale>
          <a:sx n="60" d="100"/>
          <a:sy n="60" d="100"/>
        </p:scale>
        <p:origin x="10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1A8715-5988-43B8-AF48-CBB719115540}" type="doc">
      <dgm:prSet loTypeId="urn:microsoft.com/office/officeart/2005/8/layout/rings+Icon" loCatId="relationship" qsTypeId="urn:microsoft.com/office/officeart/2005/8/quickstyle/3d1" qsCatId="3D" csTypeId="urn:microsoft.com/office/officeart/2005/8/colors/colorful4" csCatId="colorful" phldr="1"/>
      <dgm:spPr/>
    </dgm:pt>
    <dgm:pt modelId="{6099AA21-1301-4A45-831E-3CE3C00811A0}">
      <dgm:prSet phldrT="[Text]"/>
      <dgm:spPr/>
      <dgm:t>
        <a:bodyPr/>
        <a:lstStyle/>
        <a:p>
          <a:r>
            <a:rPr lang="es-MX" b="1" noProof="0" dirty="0"/>
            <a:t>Impacto de largo plazo</a:t>
          </a:r>
        </a:p>
      </dgm:t>
    </dgm:pt>
    <dgm:pt modelId="{748735C2-DB73-4D8C-818D-7735E10CE71E}" type="parTrans" cxnId="{B0EA0EFA-C2EE-4832-9DED-911A80789F65}">
      <dgm:prSet/>
      <dgm:spPr/>
      <dgm:t>
        <a:bodyPr/>
        <a:lstStyle/>
        <a:p>
          <a:endParaRPr lang="es-MX" b="1" noProof="0" dirty="0"/>
        </a:p>
      </dgm:t>
    </dgm:pt>
    <dgm:pt modelId="{D82BE490-8CBA-49C0-958E-A21B8A33E0B2}" type="sibTrans" cxnId="{B0EA0EFA-C2EE-4832-9DED-911A80789F65}">
      <dgm:prSet/>
      <dgm:spPr/>
      <dgm:t>
        <a:bodyPr/>
        <a:lstStyle/>
        <a:p>
          <a:endParaRPr lang="es-MX" b="1" noProof="0" dirty="0"/>
        </a:p>
      </dgm:t>
    </dgm:pt>
    <dgm:pt modelId="{05901A27-1A67-4BDB-8483-F6F28F9B43AA}">
      <dgm:prSet phldrT="[Text]"/>
      <dgm:spPr/>
      <dgm:t>
        <a:bodyPr/>
        <a:lstStyle/>
        <a:p>
          <a:r>
            <a:rPr lang="es-MX" b="1" noProof="0" dirty="0"/>
            <a:t>Ámbito subnacional</a:t>
          </a:r>
        </a:p>
      </dgm:t>
    </dgm:pt>
    <dgm:pt modelId="{7074021A-B817-47CD-AA4F-FDDEEB7F27CD}" type="parTrans" cxnId="{EDC9929C-755E-4D84-B15D-4730F3F65970}">
      <dgm:prSet/>
      <dgm:spPr/>
      <dgm:t>
        <a:bodyPr/>
        <a:lstStyle/>
        <a:p>
          <a:endParaRPr lang="es-MX" b="1" noProof="0" dirty="0"/>
        </a:p>
      </dgm:t>
    </dgm:pt>
    <dgm:pt modelId="{5E2327AB-4A91-4453-B745-42AE8D1BA89B}" type="sibTrans" cxnId="{EDC9929C-755E-4D84-B15D-4730F3F65970}">
      <dgm:prSet/>
      <dgm:spPr/>
      <dgm:t>
        <a:bodyPr/>
        <a:lstStyle/>
        <a:p>
          <a:endParaRPr lang="es-MX" b="1" noProof="0" dirty="0"/>
        </a:p>
      </dgm:t>
    </dgm:pt>
    <dgm:pt modelId="{AB0B2B98-62A3-4EC0-8D47-C31B96503BAD}">
      <dgm:prSet phldrT="[Text]"/>
      <dgm:spPr/>
      <dgm:t>
        <a:bodyPr/>
        <a:lstStyle/>
        <a:p>
          <a:r>
            <a:rPr lang="es-MX" b="1" noProof="0" dirty="0"/>
            <a:t>Interrelación de ODS</a:t>
          </a:r>
        </a:p>
      </dgm:t>
    </dgm:pt>
    <dgm:pt modelId="{9128FEA0-924C-4774-A0F5-C82FCA1EB467}" type="parTrans" cxnId="{27DA5C9A-6D20-4C80-9A20-B2F9AD6B69F8}">
      <dgm:prSet/>
      <dgm:spPr/>
      <dgm:t>
        <a:bodyPr/>
        <a:lstStyle/>
        <a:p>
          <a:endParaRPr lang="es-MX" b="1" noProof="0" dirty="0"/>
        </a:p>
      </dgm:t>
    </dgm:pt>
    <dgm:pt modelId="{6F8F98C8-9F07-472F-9A6D-D8917C0A7D0D}" type="sibTrans" cxnId="{27DA5C9A-6D20-4C80-9A20-B2F9AD6B69F8}">
      <dgm:prSet/>
      <dgm:spPr/>
      <dgm:t>
        <a:bodyPr/>
        <a:lstStyle/>
        <a:p>
          <a:endParaRPr lang="es-MX" b="1" noProof="0" dirty="0"/>
        </a:p>
      </dgm:t>
    </dgm:pt>
    <dgm:pt modelId="{84159395-5BCA-4C57-A4F9-569342C7EC68}">
      <dgm:prSet/>
      <dgm:spPr/>
      <dgm:t>
        <a:bodyPr/>
        <a:lstStyle/>
        <a:p>
          <a:r>
            <a:rPr lang="es-MX" b="1" u="none" noProof="0" dirty="0"/>
            <a:t>Diagnósticos</a:t>
          </a:r>
          <a:endParaRPr lang="es-MX" b="1" noProof="0" dirty="0"/>
        </a:p>
      </dgm:t>
    </dgm:pt>
    <dgm:pt modelId="{AD2C528B-0CBA-4651-A451-580945F9DA37}" type="parTrans" cxnId="{A680A273-97F9-4EBE-AFDF-F7E138969CC9}">
      <dgm:prSet/>
      <dgm:spPr/>
      <dgm:t>
        <a:bodyPr/>
        <a:lstStyle/>
        <a:p>
          <a:endParaRPr lang="es-MX" b="1" noProof="0" dirty="0"/>
        </a:p>
      </dgm:t>
    </dgm:pt>
    <dgm:pt modelId="{EDEED2AA-78C7-4FAE-B175-436AD2F9CE5A}" type="sibTrans" cxnId="{A680A273-97F9-4EBE-AFDF-F7E138969CC9}">
      <dgm:prSet/>
      <dgm:spPr/>
      <dgm:t>
        <a:bodyPr/>
        <a:lstStyle/>
        <a:p>
          <a:endParaRPr lang="es-MX" b="1" noProof="0" dirty="0"/>
        </a:p>
      </dgm:t>
    </dgm:pt>
    <dgm:pt modelId="{8C19F306-6A59-4D39-8734-FFEE81E0F375}">
      <dgm:prSet/>
      <dgm:spPr/>
      <dgm:t>
        <a:bodyPr/>
        <a:lstStyle/>
        <a:p>
          <a:r>
            <a:rPr lang="es-MX" b="1" noProof="0" dirty="0"/>
            <a:t>Planeación de política pública</a:t>
          </a:r>
        </a:p>
      </dgm:t>
    </dgm:pt>
    <dgm:pt modelId="{00F4CA9C-7585-4C3F-BB64-8C34FD961391}" type="parTrans" cxnId="{1514EC32-29FF-484F-AFC8-743A6EE58B57}">
      <dgm:prSet/>
      <dgm:spPr/>
      <dgm:t>
        <a:bodyPr/>
        <a:lstStyle/>
        <a:p>
          <a:endParaRPr lang="es-MX" b="1" noProof="0" dirty="0"/>
        </a:p>
      </dgm:t>
    </dgm:pt>
    <dgm:pt modelId="{A27458D5-EE95-4E1F-B3DA-600C467C4BCF}" type="sibTrans" cxnId="{1514EC32-29FF-484F-AFC8-743A6EE58B57}">
      <dgm:prSet/>
      <dgm:spPr/>
      <dgm:t>
        <a:bodyPr/>
        <a:lstStyle/>
        <a:p>
          <a:endParaRPr lang="es-MX" b="1" noProof="0" dirty="0"/>
        </a:p>
      </dgm:t>
    </dgm:pt>
    <dgm:pt modelId="{3D4A4291-BC92-4A7C-835D-CAD1BC944A12}">
      <dgm:prSet phldrT="[Text]"/>
      <dgm:spPr/>
      <dgm:t>
        <a:bodyPr/>
        <a:lstStyle/>
        <a:p>
          <a:r>
            <a:rPr lang="es-MX" b="1" noProof="0" dirty="0"/>
            <a:t>Piloto a nivel internacional</a:t>
          </a:r>
        </a:p>
      </dgm:t>
    </dgm:pt>
    <dgm:pt modelId="{D9B9E558-F9E5-467C-89EF-F1D2AC296A4B}" type="parTrans" cxnId="{6AA3C563-4EB0-4AF5-A488-A63FC645EE81}">
      <dgm:prSet/>
      <dgm:spPr/>
      <dgm:t>
        <a:bodyPr/>
        <a:lstStyle/>
        <a:p>
          <a:endParaRPr lang="es-MX" noProof="0" dirty="0"/>
        </a:p>
      </dgm:t>
    </dgm:pt>
    <dgm:pt modelId="{3950F099-94D0-469C-9DCA-BD2BD31E8A2A}" type="sibTrans" cxnId="{6AA3C563-4EB0-4AF5-A488-A63FC645EE81}">
      <dgm:prSet/>
      <dgm:spPr/>
      <dgm:t>
        <a:bodyPr/>
        <a:lstStyle/>
        <a:p>
          <a:endParaRPr lang="es-MX" noProof="0" dirty="0"/>
        </a:p>
      </dgm:t>
    </dgm:pt>
    <dgm:pt modelId="{2E798FFD-C9EA-414A-8535-2711467D4075}" type="pres">
      <dgm:prSet presAssocID="{7E1A8715-5988-43B8-AF48-CBB719115540}" presName="Name0" presStyleCnt="0">
        <dgm:presLayoutVars>
          <dgm:chMax val="7"/>
          <dgm:dir/>
          <dgm:resizeHandles val="exact"/>
        </dgm:presLayoutVars>
      </dgm:prSet>
      <dgm:spPr/>
    </dgm:pt>
    <dgm:pt modelId="{274F3FFA-59B5-463C-9A6D-65E6652D0772}" type="pres">
      <dgm:prSet presAssocID="{7E1A8715-5988-43B8-AF48-CBB719115540}" presName="ellipse1" presStyleLbl="vennNode1" presStyleIdx="0" presStyleCnt="6">
        <dgm:presLayoutVars>
          <dgm:bulletEnabled val="1"/>
        </dgm:presLayoutVars>
      </dgm:prSet>
      <dgm:spPr/>
    </dgm:pt>
    <dgm:pt modelId="{8ABBAC15-793E-4A76-818E-638FA4EB30B9}" type="pres">
      <dgm:prSet presAssocID="{7E1A8715-5988-43B8-AF48-CBB719115540}" presName="ellipse2" presStyleLbl="vennNode1" presStyleIdx="1" presStyleCnt="6">
        <dgm:presLayoutVars>
          <dgm:bulletEnabled val="1"/>
        </dgm:presLayoutVars>
      </dgm:prSet>
      <dgm:spPr/>
    </dgm:pt>
    <dgm:pt modelId="{07B9E5FA-C941-4194-974C-5B2DD36499DA}" type="pres">
      <dgm:prSet presAssocID="{7E1A8715-5988-43B8-AF48-CBB719115540}" presName="ellipse3" presStyleLbl="vennNode1" presStyleIdx="2" presStyleCnt="6">
        <dgm:presLayoutVars>
          <dgm:bulletEnabled val="1"/>
        </dgm:presLayoutVars>
      </dgm:prSet>
      <dgm:spPr/>
    </dgm:pt>
    <dgm:pt modelId="{E1A7044F-5C89-41B0-B259-8C1796C56DCF}" type="pres">
      <dgm:prSet presAssocID="{7E1A8715-5988-43B8-AF48-CBB719115540}" presName="ellipse4" presStyleLbl="vennNode1" presStyleIdx="3" presStyleCnt="6">
        <dgm:presLayoutVars>
          <dgm:bulletEnabled val="1"/>
        </dgm:presLayoutVars>
      </dgm:prSet>
      <dgm:spPr/>
    </dgm:pt>
    <dgm:pt modelId="{D5E2813A-B81D-4025-92CB-99BAB18AC3D6}" type="pres">
      <dgm:prSet presAssocID="{7E1A8715-5988-43B8-AF48-CBB719115540}" presName="ellipse5" presStyleLbl="vennNode1" presStyleIdx="4" presStyleCnt="6">
        <dgm:presLayoutVars>
          <dgm:bulletEnabled val="1"/>
        </dgm:presLayoutVars>
      </dgm:prSet>
      <dgm:spPr/>
    </dgm:pt>
    <dgm:pt modelId="{4571E5B5-A575-4D24-9041-F52EAE7B1581}" type="pres">
      <dgm:prSet presAssocID="{7E1A8715-5988-43B8-AF48-CBB719115540}" presName="ellipse6" presStyleLbl="vennNode1" presStyleIdx="5" presStyleCnt="6">
        <dgm:presLayoutVars>
          <dgm:bulletEnabled val="1"/>
        </dgm:presLayoutVars>
      </dgm:prSet>
      <dgm:spPr/>
    </dgm:pt>
  </dgm:ptLst>
  <dgm:cxnLst>
    <dgm:cxn modelId="{09929A16-3B31-41F8-BF0C-C1678A2FB28D}" type="presOf" srcId="{05901A27-1A67-4BDB-8483-F6F28F9B43AA}" destId="{8ABBAC15-793E-4A76-818E-638FA4EB30B9}" srcOrd="0" destOrd="0" presId="urn:microsoft.com/office/officeart/2005/8/layout/rings+Icon"/>
    <dgm:cxn modelId="{C4A02B21-245A-4068-B741-CA32E73F83D6}" type="presOf" srcId="{84159395-5BCA-4C57-A4F9-569342C7EC68}" destId="{E1A7044F-5C89-41B0-B259-8C1796C56DCF}" srcOrd="0" destOrd="0" presId="urn:microsoft.com/office/officeart/2005/8/layout/rings+Icon"/>
    <dgm:cxn modelId="{E2C76C28-A742-44DC-A5F9-DCE3F5450BC7}" type="presOf" srcId="{AB0B2B98-62A3-4EC0-8D47-C31B96503BAD}" destId="{D5E2813A-B81D-4025-92CB-99BAB18AC3D6}" srcOrd="0" destOrd="0" presId="urn:microsoft.com/office/officeart/2005/8/layout/rings+Icon"/>
    <dgm:cxn modelId="{1514EC32-29FF-484F-AFC8-743A6EE58B57}" srcId="{7E1A8715-5988-43B8-AF48-CBB719115540}" destId="{8C19F306-6A59-4D39-8734-FFEE81E0F375}" srcOrd="2" destOrd="0" parTransId="{00F4CA9C-7585-4C3F-BB64-8C34FD961391}" sibTransId="{A27458D5-EE95-4E1F-B3DA-600C467C4BCF}"/>
    <dgm:cxn modelId="{6AA3C563-4EB0-4AF5-A488-A63FC645EE81}" srcId="{7E1A8715-5988-43B8-AF48-CBB719115540}" destId="{3D4A4291-BC92-4A7C-835D-CAD1BC944A12}" srcOrd="5" destOrd="0" parTransId="{D9B9E558-F9E5-467C-89EF-F1D2AC296A4B}" sibTransId="{3950F099-94D0-469C-9DCA-BD2BD31E8A2A}"/>
    <dgm:cxn modelId="{6792AE64-48EC-4109-9E64-42354E6A8294}" type="presOf" srcId="{3D4A4291-BC92-4A7C-835D-CAD1BC944A12}" destId="{4571E5B5-A575-4D24-9041-F52EAE7B1581}" srcOrd="0" destOrd="0" presId="urn:microsoft.com/office/officeart/2005/8/layout/rings+Icon"/>
    <dgm:cxn modelId="{A680A273-97F9-4EBE-AFDF-F7E138969CC9}" srcId="{7E1A8715-5988-43B8-AF48-CBB719115540}" destId="{84159395-5BCA-4C57-A4F9-569342C7EC68}" srcOrd="3" destOrd="0" parTransId="{AD2C528B-0CBA-4651-A451-580945F9DA37}" sibTransId="{EDEED2AA-78C7-4FAE-B175-436AD2F9CE5A}"/>
    <dgm:cxn modelId="{42250275-3EB8-4FC0-BF6E-B26A291C49E0}" type="presOf" srcId="{8C19F306-6A59-4D39-8734-FFEE81E0F375}" destId="{07B9E5FA-C941-4194-974C-5B2DD36499DA}" srcOrd="0" destOrd="0" presId="urn:microsoft.com/office/officeart/2005/8/layout/rings+Icon"/>
    <dgm:cxn modelId="{E0B37983-1497-463E-9A44-430D1F5D0C4B}" type="presOf" srcId="{6099AA21-1301-4A45-831E-3CE3C00811A0}" destId="{274F3FFA-59B5-463C-9A6D-65E6652D0772}" srcOrd="0" destOrd="0" presId="urn:microsoft.com/office/officeart/2005/8/layout/rings+Icon"/>
    <dgm:cxn modelId="{27DA5C9A-6D20-4C80-9A20-B2F9AD6B69F8}" srcId="{7E1A8715-5988-43B8-AF48-CBB719115540}" destId="{AB0B2B98-62A3-4EC0-8D47-C31B96503BAD}" srcOrd="4" destOrd="0" parTransId="{9128FEA0-924C-4774-A0F5-C82FCA1EB467}" sibTransId="{6F8F98C8-9F07-472F-9A6D-D8917C0A7D0D}"/>
    <dgm:cxn modelId="{EDC9929C-755E-4D84-B15D-4730F3F65970}" srcId="{7E1A8715-5988-43B8-AF48-CBB719115540}" destId="{05901A27-1A67-4BDB-8483-F6F28F9B43AA}" srcOrd="1" destOrd="0" parTransId="{7074021A-B817-47CD-AA4F-FDDEEB7F27CD}" sibTransId="{5E2327AB-4A91-4453-B745-42AE8D1BA89B}"/>
    <dgm:cxn modelId="{508EDCAC-2D7E-4728-8DD9-6CC90507AA26}" type="presOf" srcId="{7E1A8715-5988-43B8-AF48-CBB719115540}" destId="{2E798FFD-C9EA-414A-8535-2711467D4075}" srcOrd="0" destOrd="0" presId="urn:microsoft.com/office/officeart/2005/8/layout/rings+Icon"/>
    <dgm:cxn modelId="{B0EA0EFA-C2EE-4832-9DED-911A80789F65}" srcId="{7E1A8715-5988-43B8-AF48-CBB719115540}" destId="{6099AA21-1301-4A45-831E-3CE3C00811A0}" srcOrd="0" destOrd="0" parTransId="{748735C2-DB73-4D8C-818D-7735E10CE71E}" sibTransId="{D82BE490-8CBA-49C0-958E-A21B8A33E0B2}"/>
    <dgm:cxn modelId="{7BE9E3D6-9A87-4BF5-9CE7-66067A5AB672}" type="presParOf" srcId="{2E798FFD-C9EA-414A-8535-2711467D4075}" destId="{274F3FFA-59B5-463C-9A6D-65E6652D0772}" srcOrd="0" destOrd="0" presId="urn:microsoft.com/office/officeart/2005/8/layout/rings+Icon"/>
    <dgm:cxn modelId="{06BE440A-C376-4E35-AF10-5739A8823369}" type="presParOf" srcId="{2E798FFD-C9EA-414A-8535-2711467D4075}" destId="{8ABBAC15-793E-4A76-818E-638FA4EB30B9}" srcOrd="1" destOrd="0" presId="urn:microsoft.com/office/officeart/2005/8/layout/rings+Icon"/>
    <dgm:cxn modelId="{213E1C76-B281-49B0-9BBF-C16FB76CFE14}" type="presParOf" srcId="{2E798FFD-C9EA-414A-8535-2711467D4075}" destId="{07B9E5FA-C941-4194-974C-5B2DD36499DA}" srcOrd="2" destOrd="0" presId="urn:microsoft.com/office/officeart/2005/8/layout/rings+Icon"/>
    <dgm:cxn modelId="{98CFC3B8-2C1D-4F86-9AF3-7AD5624B4561}" type="presParOf" srcId="{2E798FFD-C9EA-414A-8535-2711467D4075}" destId="{E1A7044F-5C89-41B0-B259-8C1796C56DCF}" srcOrd="3" destOrd="0" presId="urn:microsoft.com/office/officeart/2005/8/layout/rings+Icon"/>
    <dgm:cxn modelId="{C115E0AC-0C18-49C2-B0C3-144D2DE73345}" type="presParOf" srcId="{2E798FFD-C9EA-414A-8535-2711467D4075}" destId="{D5E2813A-B81D-4025-92CB-99BAB18AC3D6}" srcOrd="4" destOrd="0" presId="urn:microsoft.com/office/officeart/2005/8/layout/rings+Icon"/>
    <dgm:cxn modelId="{ED69394E-CECE-438A-9059-C89CDA3B4A5A}" type="presParOf" srcId="{2E798FFD-C9EA-414A-8535-2711467D4075}" destId="{4571E5B5-A575-4D24-9041-F52EAE7B1581}" srcOrd="5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988F5D-321B-443B-8D88-80797F97D01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4437CC7-9BBF-4739-810D-AE272B6DB04C}">
      <dgm:prSet phldrT="[Texto]" custT="1"/>
      <dgm:spPr>
        <a:solidFill>
          <a:srgbClr val="0369B3"/>
        </a:solidFill>
        <a:ln>
          <a:noFill/>
        </a:ln>
      </dgm:spPr>
      <dgm:t>
        <a:bodyPr/>
        <a:lstStyle/>
        <a:p>
          <a:r>
            <a:rPr lang="es-MX" sz="2000" b="1" noProof="0" dirty="0">
              <a:latin typeface="+mj-lt"/>
            </a:rPr>
            <a:t>Definir escenarios</a:t>
          </a:r>
        </a:p>
      </dgm:t>
    </dgm:pt>
    <dgm:pt modelId="{260649DE-A285-42F6-B812-42D43C66498C}" type="parTrans" cxnId="{D40E6F8F-136B-43B9-BAE6-63513AE36B23}">
      <dgm:prSet/>
      <dgm:spPr/>
      <dgm:t>
        <a:bodyPr/>
        <a:lstStyle/>
        <a:p>
          <a:endParaRPr lang="es-MX" sz="1800" b="1" noProof="0" dirty="0"/>
        </a:p>
      </dgm:t>
    </dgm:pt>
    <dgm:pt modelId="{98A0A7BA-BE8A-4FEB-934E-539057F1669D}" type="sibTrans" cxnId="{D40E6F8F-136B-43B9-BAE6-63513AE36B23}">
      <dgm:prSet/>
      <dgm:spPr/>
      <dgm:t>
        <a:bodyPr/>
        <a:lstStyle/>
        <a:p>
          <a:endParaRPr lang="es-MX" sz="1800" b="1" noProof="0" dirty="0"/>
        </a:p>
      </dgm:t>
    </dgm:pt>
    <dgm:pt modelId="{004FF173-C830-4C1C-84B8-98D3631ECACE}">
      <dgm:prSet phldrT="[Texto]" custT="1"/>
      <dgm:spPr>
        <a:solidFill>
          <a:srgbClr val="0369B3"/>
        </a:solidFill>
        <a:ln>
          <a:noFill/>
        </a:ln>
      </dgm:spPr>
      <dgm:t>
        <a:bodyPr/>
        <a:lstStyle/>
        <a:p>
          <a:r>
            <a:rPr lang="es-MX" sz="2000" b="1" kern="1200" noProof="0" dirty="0">
              <a:latin typeface="+mj-lt"/>
            </a:rPr>
            <a:t>Clasificación de las </a:t>
          </a:r>
          <a:r>
            <a:rPr lang="es-MX" sz="2000" b="1" kern="1200" noProof="0" dirty="0">
              <a:solidFill>
                <a:prstClr val="white"/>
              </a:solidFill>
              <a:latin typeface="+mj-lt"/>
              <a:ea typeface="+mn-ea"/>
              <a:cs typeface="+mn-cs"/>
            </a:rPr>
            <a:t>metas de ODS </a:t>
          </a:r>
        </a:p>
        <a:p>
          <a:r>
            <a:rPr lang="es-MX" sz="2000" b="1" kern="1200" noProof="0" dirty="0">
              <a:solidFill>
                <a:prstClr val="white"/>
              </a:solidFill>
              <a:latin typeface="+mj-lt"/>
              <a:ea typeface="+mn-ea"/>
              <a:cs typeface="+mn-cs"/>
            </a:rPr>
            <a:t>(</a:t>
          </a:r>
          <a:r>
            <a:rPr lang="en-US" sz="2000" b="1" kern="1200" dirty="0">
              <a:solidFill>
                <a:prstClr val="white"/>
              </a:solidFill>
              <a:latin typeface="+mj-lt"/>
              <a:ea typeface="+mn-ea"/>
              <a:cs typeface="+mn-cs"/>
            </a:rPr>
            <a:t>Mans-Nilsson scale)</a:t>
          </a:r>
          <a:endParaRPr lang="es-MX" sz="2000" b="1" kern="1200" noProof="0" dirty="0">
            <a:solidFill>
              <a:prstClr val="white"/>
            </a:solidFill>
            <a:latin typeface="+mj-lt"/>
            <a:ea typeface="+mn-ea"/>
            <a:cs typeface="+mn-cs"/>
          </a:endParaRPr>
        </a:p>
      </dgm:t>
    </dgm:pt>
    <dgm:pt modelId="{C81B0C1F-199E-4E3A-A1A0-7CCB282F94FC}" type="parTrans" cxnId="{B261D64D-9BEC-47E6-8366-E8B620BEFADF}">
      <dgm:prSet/>
      <dgm:spPr/>
      <dgm:t>
        <a:bodyPr/>
        <a:lstStyle/>
        <a:p>
          <a:endParaRPr lang="es-MX" sz="1800" b="1" noProof="0" dirty="0"/>
        </a:p>
      </dgm:t>
    </dgm:pt>
    <dgm:pt modelId="{F63CC131-DE0A-456C-B4A8-C56C2424AC6E}" type="sibTrans" cxnId="{B261D64D-9BEC-47E6-8366-E8B620BEFADF}">
      <dgm:prSet/>
      <dgm:spPr/>
      <dgm:t>
        <a:bodyPr/>
        <a:lstStyle/>
        <a:p>
          <a:endParaRPr lang="es-MX" sz="1800" b="1" noProof="0" dirty="0"/>
        </a:p>
      </dgm:t>
    </dgm:pt>
    <dgm:pt modelId="{BBF85393-AC8E-4416-9F36-371EA1EC062F}">
      <dgm:prSet phldrT="[Texto]" custT="1"/>
      <dgm:spPr>
        <a:solidFill>
          <a:srgbClr val="0369B3"/>
        </a:solidFill>
        <a:ln>
          <a:noFill/>
        </a:ln>
      </dgm:spPr>
      <dgm:t>
        <a:bodyPr/>
        <a:lstStyle/>
        <a:p>
          <a:r>
            <a:rPr lang="es-MX" sz="2000" b="1" noProof="0" dirty="0">
              <a:latin typeface="+mj-lt"/>
            </a:rPr>
            <a:t>Análisis de los resultados</a:t>
          </a:r>
        </a:p>
      </dgm:t>
    </dgm:pt>
    <dgm:pt modelId="{A0EAC562-399F-4FAC-B002-CA209F2095D7}" type="parTrans" cxnId="{8AE9CD80-3784-471B-AE81-7831F6CF1F28}">
      <dgm:prSet/>
      <dgm:spPr/>
      <dgm:t>
        <a:bodyPr/>
        <a:lstStyle/>
        <a:p>
          <a:endParaRPr lang="es-MX" sz="1800" b="1" noProof="0" dirty="0"/>
        </a:p>
      </dgm:t>
    </dgm:pt>
    <dgm:pt modelId="{7300537C-4AAC-441B-99AC-155FD7A6CAF3}" type="sibTrans" cxnId="{8AE9CD80-3784-471B-AE81-7831F6CF1F28}">
      <dgm:prSet/>
      <dgm:spPr/>
      <dgm:t>
        <a:bodyPr/>
        <a:lstStyle/>
        <a:p>
          <a:endParaRPr lang="es-MX" sz="1800" b="1" noProof="0" dirty="0"/>
        </a:p>
      </dgm:t>
    </dgm:pt>
    <dgm:pt modelId="{81D391ED-74F6-4002-803E-3B60BC9A18A5}">
      <dgm:prSet phldrT="[Texto]" custT="1"/>
      <dgm:spPr>
        <a:solidFill>
          <a:srgbClr val="0369B3"/>
        </a:solidFill>
        <a:ln>
          <a:noFill/>
        </a:ln>
      </dgm:spPr>
      <dgm:t>
        <a:bodyPr/>
        <a:lstStyle/>
        <a:p>
          <a:r>
            <a:rPr lang="es-MX" sz="2000" b="1" noProof="0" dirty="0">
              <a:latin typeface="+mj-lt"/>
            </a:rPr>
            <a:t>Análisis de series de tiempo (tendencias)</a:t>
          </a:r>
        </a:p>
      </dgm:t>
    </dgm:pt>
    <dgm:pt modelId="{E32944A1-BC7F-4A0C-9745-7DC7F6B7D1FD}" type="parTrans" cxnId="{22A3AD78-6DFE-43ED-A090-7FD68555282A}">
      <dgm:prSet/>
      <dgm:spPr/>
      <dgm:t>
        <a:bodyPr/>
        <a:lstStyle/>
        <a:p>
          <a:endParaRPr lang="es-MX" sz="1600" noProof="0" dirty="0"/>
        </a:p>
      </dgm:t>
    </dgm:pt>
    <dgm:pt modelId="{CC091F57-1E08-4E3D-9EB8-E6BBDEA0E373}" type="sibTrans" cxnId="{22A3AD78-6DFE-43ED-A090-7FD68555282A}">
      <dgm:prSet/>
      <dgm:spPr/>
      <dgm:t>
        <a:bodyPr/>
        <a:lstStyle/>
        <a:p>
          <a:endParaRPr lang="es-MX" sz="1600" noProof="0" dirty="0"/>
        </a:p>
      </dgm:t>
    </dgm:pt>
    <dgm:pt modelId="{11D8E014-8D7B-44C2-B0F9-4A1A23F71230}">
      <dgm:prSet phldrT="[Texto]" custT="1"/>
      <dgm:spPr>
        <a:solidFill>
          <a:srgbClr val="0369B3"/>
        </a:solidFill>
        <a:ln>
          <a:noFill/>
        </a:ln>
      </dgm:spPr>
      <dgm:t>
        <a:bodyPr/>
        <a:lstStyle/>
        <a:p>
          <a:r>
            <a:rPr lang="es-MX" sz="2000" b="1" noProof="0" dirty="0">
              <a:latin typeface="+mj-lt"/>
            </a:rPr>
            <a:t>Correr escenarios</a:t>
          </a:r>
        </a:p>
      </dgm:t>
    </dgm:pt>
    <dgm:pt modelId="{F66502AA-1A25-437E-BEA3-450CA660CDA1}" type="parTrans" cxnId="{D6A165E1-6A23-4041-BEC5-18C426F1A937}">
      <dgm:prSet/>
      <dgm:spPr/>
      <dgm:t>
        <a:bodyPr/>
        <a:lstStyle/>
        <a:p>
          <a:endParaRPr lang="es-MX" sz="1600" noProof="0" dirty="0"/>
        </a:p>
      </dgm:t>
    </dgm:pt>
    <dgm:pt modelId="{3F71C25F-03D9-4000-91CD-5B8932A7539C}" type="sibTrans" cxnId="{D6A165E1-6A23-4041-BEC5-18C426F1A937}">
      <dgm:prSet/>
      <dgm:spPr/>
      <dgm:t>
        <a:bodyPr/>
        <a:lstStyle/>
        <a:p>
          <a:endParaRPr lang="es-MX" sz="1600" noProof="0" dirty="0"/>
        </a:p>
      </dgm:t>
    </dgm:pt>
    <dgm:pt modelId="{500F150B-69BD-4813-90EE-F7ED7C26C909}" type="pres">
      <dgm:prSet presAssocID="{59988F5D-321B-443B-8D88-80797F97D018}" presName="CompostProcess" presStyleCnt="0">
        <dgm:presLayoutVars>
          <dgm:dir/>
          <dgm:resizeHandles val="exact"/>
        </dgm:presLayoutVars>
      </dgm:prSet>
      <dgm:spPr/>
    </dgm:pt>
    <dgm:pt modelId="{C004A6E6-073F-4522-9682-C5609DB7B98F}" type="pres">
      <dgm:prSet presAssocID="{59988F5D-321B-443B-8D88-80797F97D018}" presName="arrow" presStyleLbl="bgShp" presStyleIdx="0" presStyleCnt="1"/>
      <dgm:spPr>
        <a:solidFill>
          <a:srgbClr val="DCB9FF">
            <a:alpha val="50196"/>
          </a:srgbClr>
        </a:solidFill>
      </dgm:spPr>
    </dgm:pt>
    <dgm:pt modelId="{E43D0A52-81B3-4024-A217-F41D988FB351}" type="pres">
      <dgm:prSet presAssocID="{59988F5D-321B-443B-8D88-80797F97D018}" presName="linearProcess" presStyleCnt="0"/>
      <dgm:spPr/>
    </dgm:pt>
    <dgm:pt modelId="{FBECE3A3-6436-4C94-9524-F21B12CFF6E7}" type="pres">
      <dgm:prSet presAssocID="{81D391ED-74F6-4002-803E-3B60BC9A18A5}" presName="textNode" presStyleLbl="node1" presStyleIdx="0" presStyleCnt="5" custScaleX="70388">
        <dgm:presLayoutVars>
          <dgm:bulletEnabled val="1"/>
        </dgm:presLayoutVars>
      </dgm:prSet>
      <dgm:spPr/>
    </dgm:pt>
    <dgm:pt modelId="{07067318-E537-46AF-8A3B-BE09D4076059}" type="pres">
      <dgm:prSet presAssocID="{CC091F57-1E08-4E3D-9EB8-E6BBDEA0E373}" presName="sibTrans" presStyleCnt="0"/>
      <dgm:spPr/>
    </dgm:pt>
    <dgm:pt modelId="{32ADC34D-1D5A-4EFE-AF45-A08C5A5BC344}" type="pres">
      <dgm:prSet presAssocID="{004FF173-C830-4C1C-84B8-98D3631ECACE}" presName="textNode" presStyleLbl="node1" presStyleIdx="1" presStyleCnt="5" custScaleX="96053">
        <dgm:presLayoutVars>
          <dgm:bulletEnabled val="1"/>
        </dgm:presLayoutVars>
      </dgm:prSet>
      <dgm:spPr/>
    </dgm:pt>
    <dgm:pt modelId="{897E2BA2-0448-4C2F-A01A-87C67C611D09}" type="pres">
      <dgm:prSet presAssocID="{F63CC131-DE0A-456C-B4A8-C56C2424AC6E}" presName="sibTrans" presStyleCnt="0"/>
      <dgm:spPr/>
    </dgm:pt>
    <dgm:pt modelId="{AEE03BB9-42DF-44E0-91E5-F985F92724CE}" type="pres">
      <dgm:prSet presAssocID="{24437CC7-9BBF-4739-810D-AE272B6DB04C}" presName="textNode" presStyleLbl="node1" presStyleIdx="2" presStyleCnt="5" custScaleX="77852">
        <dgm:presLayoutVars>
          <dgm:bulletEnabled val="1"/>
        </dgm:presLayoutVars>
      </dgm:prSet>
      <dgm:spPr/>
    </dgm:pt>
    <dgm:pt modelId="{5AE9A853-9C44-476B-A448-CD25AC749080}" type="pres">
      <dgm:prSet presAssocID="{98A0A7BA-BE8A-4FEB-934E-539057F1669D}" presName="sibTrans" presStyleCnt="0"/>
      <dgm:spPr/>
    </dgm:pt>
    <dgm:pt modelId="{12C47650-A6FC-43F5-BF8A-AEAB8144A4D9}" type="pres">
      <dgm:prSet presAssocID="{11D8E014-8D7B-44C2-B0F9-4A1A23F71230}" presName="textNode" presStyleLbl="node1" presStyleIdx="3" presStyleCnt="5" custScaleX="73555">
        <dgm:presLayoutVars>
          <dgm:bulletEnabled val="1"/>
        </dgm:presLayoutVars>
      </dgm:prSet>
      <dgm:spPr/>
    </dgm:pt>
    <dgm:pt modelId="{1919B019-F1EF-42EB-8991-414C31D576BF}" type="pres">
      <dgm:prSet presAssocID="{3F71C25F-03D9-4000-91CD-5B8932A7539C}" presName="sibTrans" presStyleCnt="0"/>
      <dgm:spPr/>
    </dgm:pt>
    <dgm:pt modelId="{F5BB32DE-4275-4F9E-A275-D4C6446E9DF7}" type="pres">
      <dgm:prSet presAssocID="{BBF85393-AC8E-4416-9F36-371EA1EC062F}" presName="textNode" presStyleLbl="node1" presStyleIdx="4" presStyleCnt="5" custScaleX="87437">
        <dgm:presLayoutVars>
          <dgm:bulletEnabled val="1"/>
        </dgm:presLayoutVars>
      </dgm:prSet>
      <dgm:spPr/>
    </dgm:pt>
  </dgm:ptLst>
  <dgm:cxnLst>
    <dgm:cxn modelId="{E21DBF0D-E549-4C44-909E-23D3BEE7C371}" type="presOf" srcId="{004FF173-C830-4C1C-84B8-98D3631ECACE}" destId="{32ADC34D-1D5A-4EFE-AF45-A08C5A5BC344}" srcOrd="0" destOrd="0" presId="urn:microsoft.com/office/officeart/2005/8/layout/hProcess9"/>
    <dgm:cxn modelId="{650E9819-53CE-4E52-91D8-004EE09C88C0}" type="presOf" srcId="{11D8E014-8D7B-44C2-B0F9-4A1A23F71230}" destId="{12C47650-A6FC-43F5-BF8A-AEAB8144A4D9}" srcOrd="0" destOrd="0" presId="urn:microsoft.com/office/officeart/2005/8/layout/hProcess9"/>
    <dgm:cxn modelId="{87DC8F5E-08FA-413F-B87D-9460E1129700}" type="presOf" srcId="{24437CC7-9BBF-4739-810D-AE272B6DB04C}" destId="{AEE03BB9-42DF-44E0-91E5-F985F92724CE}" srcOrd="0" destOrd="0" presId="urn:microsoft.com/office/officeart/2005/8/layout/hProcess9"/>
    <dgm:cxn modelId="{B261D64D-9BEC-47E6-8366-E8B620BEFADF}" srcId="{59988F5D-321B-443B-8D88-80797F97D018}" destId="{004FF173-C830-4C1C-84B8-98D3631ECACE}" srcOrd="1" destOrd="0" parTransId="{C81B0C1F-199E-4E3A-A1A0-7CCB282F94FC}" sibTransId="{F63CC131-DE0A-456C-B4A8-C56C2424AC6E}"/>
    <dgm:cxn modelId="{22A3AD78-6DFE-43ED-A090-7FD68555282A}" srcId="{59988F5D-321B-443B-8D88-80797F97D018}" destId="{81D391ED-74F6-4002-803E-3B60BC9A18A5}" srcOrd="0" destOrd="0" parTransId="{E32944A1-BC7F-4A0C-9745-7DC7F6B7D1FD}" sibTransId="{CC091F57-1E08-4E3D-9EB8-E6BBDEA0E373}"/>
    <dgm:cxn modelId="{8AE9CD80-3784-471B-AE81-7831F6CF1F28}" srcId="{59988F5D-321B-443B-8D88-80797F97D018}" destId="{BBF85393-AC8E-4416-9F36-371EA1EC062F}" srcOrd="4" destOrd="0" parTransId="{A0EAC562-399F-4FAC-B002-CA209F2095D7}" sibTransId="{7300537C-4AAC-441B-99AC-155FD7A6CAF3}"/>
    <dgm:cxn modelId="{670B8389-A935-42B2-9FF5-4583703C6F38}" type="presOf" srcId="{59988F5D-321B-443B-8D88-80797F97D018}" destId="{500F150B-69BD-4813-90EE-F7ED7C26C909}" srcOrd="0" destOrd="0" presId="urn:microsoft.com/office/officeart/2005/8/layout/hProcess9"/>
    <dgm:cxn modelId="{D40E6F8F-136B-43B9-BAE6-63513AE36B23}" srcId="{59988F5D-321B-443B-8D88-80797F97D018}" destId="{24437CC7-9BBF-4739-810D-AE272B6DB04C}" srcOrd="2" destOrd="0" parTransId="{260649DE-A285-42F6-B812-42D43C66498C}" sibTransId="{98A0A7BA-BE8A-4FEB-934E-539057F1669D}"/>
    <dgm:cxn modelId="{F60FC6C4-96EE-4E72-B0B5-BFD57F787847}" type="presOf" srcId="{BBF85393-AC8E-4416-9F36-371EA1EC062F}" destId="{F5BB32DE-4275-4F9E-A275-D4C6446E9DF7}" srcOrd="0" destOrd="0" presId="urn:microsoft.com/office/officeart/2005/8/layout/hProcess9"/>
    <dgm:cxn modelId="{B71569C5-F80D-45C5-ABF5-DD09CC7428CF}" type="presOf" srcId="{81D391ED-74F6-4002-803E-3B60BC9A18A5}" destId="{FBECE3A3-6436-4C94-9524-F21B12CFF6E7}" srcOrd="0" destOrd="0" presId="urn:microsoft.com/office/officeart/2005/8/layout/hProcess9"/>
    <dgm:cxn modelId="{D6A165E1-6A23-4041-BEC5-18C426F1A937}" srcId="{59988F5D-321B-443B-8D88-80797F97D018}" destId="{11D8E014-8D7B-44C2-B0F9-4A1A23F71230}" srcOrd="3" destOrd="0" parTransId="{F66502AA-1A25-437E-BEA3-450CA660CDA1}" sibTransId="{3F71C25F-03D9-4000-91CD-5B8932A7539C}"/>
    <dgm:cxn modelId="{89496874-9408-402A-957F-9AB08B3B9155}" type="presParOf" srcId="{500F150B-69BD-4813-90EE-F7ED7C26C909}" destId="{C004A6E6-073F-4522-9682-C5609DB7B98F}" srcOrd="0" destOrd="0" presId="urn:microsoft.com/office/officeart/2005/8/layout/hProcess9"/>
    <dgm:cxn modelId="{283533F7-2392-46A9-AD80-6D40625D668D}" type="presParOf" srcId="{500F150B-69BD-4813-90EE-F7ED7C26C909}" destId="{E43D0A52-81B3-4024-A217-F41D988FB351}" srcOrd="1" destOrd="0" presId="urn:microsoft.com/office/officeart/2005/8/layout/hProcess9"/>
    <dgm:cxn modelId="{6D001A75-099B-41E5-8D17-46BC3AA1394F}" type="presParOf" srcId="{E43D0A52-81B3-4024-A217-F41D988FB351}" destId="{FBECE3A3-6436-4C94-9524-F21B12CFF6E7}" srcOrd="0" destOrd="0" presId="urn:microsoft.com/office/officeart/2005/8/layout/hProcess9"/>
    <dgm:cxn modelId="{5462AB94-E0CC-4A4A-93C1-C027F3B4DAD7}" type="presParOf" srcId="{E43D0A52-81B3-4024-A217-F41D988FB351}" destId="{07067318-E537-46AF-8A3B-BE09D4076059}" srcOrd="1" destOrd="0" presId="urn:microsoft.com/office/officeart/2005/8/layout/hProcess9"/>
    <dgm:cxn modelId="{5D2D1381-8272-4C76-B7B5-8D5AC053E1C4}" type="presParOf" srcId="{E43D0A52-81B3-4024-A217-F41D988FB351}" destId="{32ADC34D-1D5A-4EFE-AF45-A08C5A5BC344}" srcOrd="2" destOrd="0" presId="urn:microsoft.com/office/officeart/2005/8/layout/hProcess9"/>
    <dgm:cxn modelId="{9908A9DE-1AAE-42F8-9683-8AEE2329A9A0}" type="presParOf" srcId="{E43D0A52-81B3-4024-A217-F41D988FB351}" destId="{897E2BA2-0448-4C2F-A01A-87C67C611D09}" srcOrd="3" destOrd="0" presId="urn:microsoft.com/office/officeart/2005/8/layout/hProcess9"/>
    <dgm:cxn modelId="{8C84ED75-09B2-46E3-94B7-822C15BB91F7}" type="presParOf" srcId="{E43D0A52-81B3-4024-A217-F41D988FB351}" destId="{AEE03BB9-42DF-44E0-91E5-F985F92724CE}" srcOrd="4" destOrd="0" presId="urn:microsoft.com/office/officeart/2005/8/layout/hProcess9"/>
    <dgm:cxn modelId="{6350D265-32D3-4326-87DF-8C81D52F8AAD}" type="presParOf" srcId="{E43D0A52-81B3-4024-A217-F41D988FB351}" destId="{5AE9A853-9C44-476B-A448-CD25AC749080}" srcOrd="5" destOrd="0" presId="urn:microsoft.com/office/officeart/2005/8/layout/hProcess9"/>
    <dgm:cxn modelId="{27A46BF9-3B93-4028-B918-E99FB4F5CABA}" type="presParOf" srcId="{E43D0A52-81B3-4024-A217-F41D988FB351}" destId="{12C47650-A6FC-43F5-BF8A-AEAB8144A4D9}" srcOrd="6" destOrd="0" presId="urn:microsoft.com/office/officeart/2005/8/layout/hProcess9"/>
    <dgm:cxn modelId="{4DFE5D96-7EC2-4DF5-9657-88FED28FC0E9}" type="presParOf" srcId="{E43D0A52-81B3-4024-A217-F41D988FB351}" destId="{1919B019-F1EF-42EB-8991-414C31D576BF}" srcOrd="7" destOrd="0" presId="urn:microsoft.com/office/officeart/2005/8/layout/hProcess9"/>
    <dgm:cxn modelId="{5079B2AE-4A4B-424C-9121-B87982A7AD3F}" type="presParOf" srcId="{E43D0A52-81B3-4024-A217-F41D988FB351}" destId="{F5BB32DE-4275-4F9E-A275-D4C6446E9DF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F3FFA-59B5-463C-9A6D-65E6652D0772}">
      <dsp:nvSpPr>
        <dsp:cNvPr id="0" name=""/>
        <dsp:cNvSpPr/>
      </dsp:nvSpPr>
      <dsp:spPr>
        <a:xfrm>
          <a:off x="0" y="605334"/>
          <a:ext cx="1967101" cy="196720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noProof="0" dirty="0"/>
            <a:t>Impacto de largo plazo</a:t>
          </a:r>
        </a:p>
      </dsp:txBody>
      <dsp:txXfrm>
        <a:off x="288075" y="893424"/>
        <a:ext cx="1390951" cy="1391020"/>
      </dsp:txXfrm>
    </dsp:sp>
    <dsp:sp modelId="{8ABBAC15-793E-4A76-818E-638FA4EB30B9}">
      <dsp:nvSpPr>
        <dsp:cNvPr id="0" name=""/>
        <dsp:cNvSpPr/>
      </dsp:nvSpPr>
      <dsp:spPr>
        <a:xfrm>
          <a:off x="1021760" y="1873129"/>
          <a:ext cx="1967101" cy="1967200"/>
        </a:xfrm>
        <a:prstGeom prst="ellipse">
          <a:avLst/>
        </a:prstGeom>
        <a:solidFill>
          <a:schemeClr val="accent4">
            <a:alpha val="50000"/>
            <a:hueOff val="2079139"/>
            <a:satOff val="-9594"/>
            <a:lumOff val="353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noProof="0" dirty="0"/>
            <a:t>Ámbito subnacional</a:t>
          </a:r>
        </a:p>
      </dsp:txBody>
      <dsp:txXfrm>
        <a:off x="1309835" y="2161219"/>
        <a:ext cx="1390951" cy="1391020"/>
      </dsp:txXfrm>
    </dsp:sp>
    <dsp:sp modelId="{07B9E5FA-C941-4194-974C-5B2DD36499DA}">
      <dsp:nvSpPr>
        <dsp:cNvPr id="0" name=""/>
        <dsp:cNvSpPr/>
      </dsp:nvSpPr>
      <dsp:spPr>
        <a:xfrm>
          <a:off x="2043521" y="605334"/>
          <a:ext cx="1967101" cy="1967200"/>
        </a:xfrm>
        <a:prstGeom prst="ellipse">
          <a:avLst/>
        </a:prstGeom>
        <a:solidFill>
          <a:schemeClr val="accent4">
            <a:alpha val="50000"/>
            <a:hueOff val="4158277"/>
            <a:satOff val="-19187"/>
            <a:lumOff val="706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noProof="0" dirty="0"/>
            <a:t>Planeación de política pública</a:t>
          </a:r>
        </a:p>
      </dsp:txBody>
      <dsp:txXfrm>
        <a:off x="2331596" y="893424"/>
        <a:ext cx="1390951" cy="1391020"/>
      </dsp:txXfrm>
    </dsp:sp>
    <dsp:sp modelId="{E1A7044F-5C89-41B0-B259-8C1796C56DCF}">
      <dsp:nvSpPr>
        <dsp:cNvPr id="0" name=""/>
        <dsp:cNvSpPr/>
      </dsp:nvSpPr>
      <dsp:spPr>
        <a:xfrm>
          <a:off x="3065282" y="1873129"/>
          <a:ext cx="1967101" cy="1967200"/>
        </a:xfrm>
        <a:prstGeom prst="ellipse">
          <a:avLst/>
        </a:prstGeom>
        <a:solidFill>
          <a:schemeClr val="accent4">
            <a:alpha val="50000"/>
            <a:hueOff val="6237415"/>
            <a:satOff val="-28781"/>
            <a:lumOff val="1059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u="none" kern="1200" noProof="0" dirty="0"/>
            <a:t>Diagnósticos</a:t>
          </a:r>
          <a:endParaRPr lang="es-MX" sz="1800" b="1" kern="1200" noProof="0" dirty="0"/>
        </a:p>
      </dsp:txBody>
      <dsp:txXfrm>
        <a:off x="3353357" y="2161219"/>
        <a:ext cx="1390951" cy="1391020"/>
      </dsp:txXfrm>
    </dsp:sp>
    <dsp:sp modelId="{D5E2813A-B81D-4025-92CB-99BAB18AC3D6}">
      <dsp:nvSpPr>
        <dsp:cNvPr id="0" name=""/>
        <dsp:cNvSpPr/>
      </dsp:nvSpPr>
      <dsp:spPr>
        <a:xfrm>
          <a:off x="4087043" y="605334"/>
          <a:ext cx="1967101" cy="1967200"/>
        </a:xfrm>
        <a:prstGeom prst="ellipse">
          <a:avLst/>
        </a:prstGeom>
        <a:solidFill>
          <a:schemeClr val="accent4">
            <a:alpha val="50000"/>
            <a:hueOff val="8316554"/>
            <a:satOff val="-38374"/>
            <a:lumOff val="1412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noProof="0" dirty="0"/>
            <a:t>Interrelación de ODS</a:t>
          </a:r>
        </a:p>
      </dsp:txBody>
      <dsp:txXfrm>
        <a:off x="4375118" y="893424"/>
        <a:ext cx="1390951" cy="1391020"/>
      </dsp:txXfrm>
    </dsp:sp>
    <dsp:sp modelId="{4571E5B5-A575-4D24-9041-F52EAE7B1581}">
      <dsp:nvSpPr>
        <dsp:cNvPr id="0" name=""/>
        <dsp:cNvSpPr/>
      </dsp:nvSpPr>
      <dsp:spPr>
        <a:xfrm>
          <a:off x="5108804" y="1873129"/>
          <a:ext cx="1967101" cy="1967200"/>
        </a:xfrm>
        <a:prstGeom prst="ellipse">
          <a:avLst/>
        </a:prstGeom>
        <a:solidFill>
          <a:schemeClr val="accent4">
            <a:alpha val="50000"/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noProof="0" dirty="0"/>
            <a:t>Piloto a nivel internacional</a:t>
          </a:r>
        </a:p>
      </dsp:txBody>
      <dsp:txXfrm>
        <a:off x="5396879" y="2161219"/>
        <a:ext cx="1390951" cy="13910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4A6E6-073F-4522-9682-C5609DB7B98F}">
      <dsp:nvSpPr>
        <dsp:cNvPr id="0" name=""/>
        <dsp:cNvSpPr/>
      </dsp:nvSpPr>
      <dsp:spPr>
        <a:xfrm>
          <a:off x="833154" y="0"/>
          <a:ext cx="9442415" cy="4433101"/>
        </a:xfrm>
        <a:prstGeom prst="rightArrow">
          <a:avLst/>
        </a:prstGeom>
        <a:solidFill>
          <a:srgbClr val="DCB9FF">
            <a:alpha val="50196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ECE3A3-6436-4C94-9524-F21B12CFF6E7}">
      <dsp:nvSpPr>
        <dsp:cNvPr id="0" name=""/>
        <dsp:cNvSpPr/>
      </dsp:nvSpPr>
      <dsp:spPr>
        <a:xfrm>
          <a:off x="2047" y="1329930"/>
          <a:ext cx="1692609" cy="1773240"/>
        </a:xfrm>
        <a:prstGeom prst="roundRect">
          <a:avLst/>
        </a:prstGeom>
        <a:solidFill>
          <a:srgbClr val="0369B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noProof="0" dirty="0">
              <a:latin typeface="+mj-lt"/>
            </a:rPr>
            <a:t>Análisis de series de tiempo (tendencias)</a:t>
          </a:r>
        </a:p>
      </dsp:txBody>
      <dsp:txXfrm>
        <a:off x="84673" y="1412556"/>
        <a:ext cx="1527357" cy="1607988"/>
      </dsp:txXfrm>
    </dsp:sp>
    <dsp:sp modelId="{32ADC34D-1D5A-4EFE-AF45-A08C5A5BC344}">
      <dsp:nvSpPr>
        <dsp:cNvPr id="0" name=""/>
        <dsp:cNvSpPr/>
      </dsp:nvSpPr>
      <dsp:spPr>
        <a:xfrm>
          <a:off x="2034357" y="1329930"/>
          <a:ext cx="2309771" cy="1773240"/>
        </a:xfrm>
        <a:prstGeom prst="roundRect">
          <a:avLst/>
        </a:prstGeom>
        <a:solidFill>
          <a:srgbClr val="0369B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noProof="0" dirty="0">
              <a:latin typeface="+mj-lt"/>
            </a:rPr>
            <a:t>Clasificación de las </a:t>
          </a:r>
          <a:r>
            <a:rPr lang="es-MX" sz="2000" b="1" kern="1200" noProof="0" dirty="0">
              <a:solidFill>
                <a:prstClr val="white"/>
              </a:solidFill>
              <a:latin typeface="+mj-lt"/>
              <a:ea typeface="+mn-ea"/>
              <a:cs typeface="+mn-cs"/>
            </a:rPr>
            <a:t>metas de ODS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noProof="0" dirty="0">
              <a:solidFill>
                <a:prstClr val="white"/>
              </a:solidFill>
              <a:latin typeface="+mj-lt"/>
              <a:ea typeface="+mn-ea"/>
              <a:cs typeface="+mn-cs"/>
            </a:rPr>
            <a:t>(</a:t>
          </a:r>
          <a:r>
            <a:rPr lang="en-US" sz="2000" b="1" kern="1200" dirty="0">
              <a:solidFill>
                <a:prstClr val="white"/>
              </a:solidFill>
              <a:latin typeface="+mj-lt"/>
              <a:ea typeface="+mn-ea"/>
              <a:cs typeface="+mn-cs"/>
            </a:rPr>
            <a:t>Mans-Nilsson scale)</a:t>
          </a:r>
          <a:endParaRPr lang="es-MX" sz="2000" b="1" kern="1200" noProof="0" dirty="0">
            <a:solidFill>
              <a:prstClr val="white"/>
            </a:solidFill>
            <a:latin typeface="+mj-lt"/>
            <a:ea typeface="+mn-ea"/>
            <a:cs typeface="+mn-cs"/>
          </a:endParaRPr>
        </a:p>
      </dsp:txBody>
      <dsp:txXfrm>
        <a:off x="2120919" y="1416492"/>
        <a:ext cx="2136647" cy="1600116"/>
      </dsp:txXfrm>
    </dsp:sp>
    <dsp:sp modelId="{AEE03BB9-42DF-44E0-91E5-F985F92724CE}">
      <dsp:nvSpPr>
        <dsp:cNvPr id="0" name=""/>
        <dsp:cNvSpPr/>
      </dsp:nvSpPr>
      <dsp:spPr>
        <a:xfrm>
          <a:off x="4683830" y="1329930"/>
          <a:ext cx="1872095" cy="1773240"/>
        </a:xfrm>
        <a:prstGeom prst="roundRect">
          <a:avLst/>
        </a:prstGeom>
        <a:solidFill>
          <a:srgbClr val="0369B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noProof="0" dirty="0">
              <a:latin typeface="+mj-lt"/>
            </a:rPr>
            <a:t>Definir escenarios</a:t>
          </a:r>
        </a:p>
      </dsp:txBody>
      <dsp:txXfrm>
        <a:off x="4770392" y="1416492"/>
        <a:ext cx="1698971" cy="1600116"/>
      </dsp:txXfrm>
    </dsp:sp>
    <dsp:sp modelId="{12C47650-A6FC-43F5-BF8A-AEAB8144A4D9}">
      <dsp:nvSpPr>
        <dsp:cNvPr id="0" name=""/>
        <dsp:cNvSpPr/>
      </dsp:nvSpPr>
      <dsp:spPr>
        <a:xfrm>
          <a:off x="6895625" y="1329930"/>
          <a:ext cx="1768765" cy="1773240"/>
        </a:xfrm>
        <a:prstGeom prst="roundRect">
          <a:avLst/>
        </a:prstGeom>
        <a:solidFill>
          <a:srgbClr val="0369B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noProof="0" dirty="0">
              <a:latin typeface="+mj-lt"/>
            </a:rPr>
            <a:t>Correr escenarios</a:t>
          </a:r>
        </a:p>
      </dsp:txBody>
      <dsp:txXfrm>
        <a:off x="6981969" y="1416274"/>
        <a:ext cx="1596077" cy="1600552"/>
      </dsp:txXfrm>
    </dsp:sp>
    <dsp:sp modelId="{F5BB32DE-4275-4F9E-A275-D4C6446E9DF7}">
      <dsp:nvSpPr>
        <dsp:cNvPr id="0" name=""/>
        <dsp:cNvSpPr/>
      </dsp:nvSpPr>
      <dsp:spPr>
        <a:xfrm>
          <a:off x="9004092" y="1329930"/>
          <a:ext cx="2102584" cy="1773240"/>
        </a:xfrm>
        <a:prstGeom prst="roundRect">
          <a:avLst/>
        </a:prstGeom>
        <a:solidFill>
          <a:srgbClr val="0369B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noProof="0" dirty="0">
              <a:latin typeface="+mj-lt"/>
            </a:rPr>
            <a:t>Análisis de los resultados</a:t>
          </a:r>
        </a:p>
      </dsp:txBody>
      <dsp:txXfrm>
        <a:off x="9090654" y="1416492"/>
        <a:ext cx="1929460" cy="1600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03014E8-3D2A-464C-A412-E46808F793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A5D345-8592-4DA4-916E-A92B1AC8B7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78659-21F2-4502-B1AC-F436D4F20A30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3EE8F1-459F-448D-A944-78D657DEA6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B2D6F-0B08-4295-8F6F-D43E257BBA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47A05-8148-40C5-BA8C-F3D1019D5B1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873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2EED1-F3E6-4597-A896-9D2939D8F4D0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60ED2-6A27-4A4A-B968-0CC4E851A06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831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</a:t>
            </a:r>
            <a:r>
              <a:rPr lang="es-MX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IFs</a:t>
            </a:r>
            <a:r>
              <a:rPr lang="es-MX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 una herramienta de pronostico global integrado de largo plazo, diseñado para facilitar el análisis de futuros globales con información de 186 países.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MX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Modelo </a:t>
            </a:r>
            <a:r>
              <a:rPr lang="es-MX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IFs</a:t>
            </a:r>
            <a:r>
              <a:rPr lang="es-MX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permite a los usuarios analizar las tendencias e interacciones dentro y entre diversos subsistemas, conocidos como módulos, por medio del desarrollo de escenarios.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MX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modelo ha demostrado ser una herramienta útil para el análisis de tendencias e impacto de políticas, como lo demuestran proyectos desarrollados en cooperación con las Naciones Unidas, la Unión Europea y las unidades gubernamentales de Sudáfrica y Estados Unidos. </a:t>
            </a:r>
          </a:p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60ED2-6A27-4A4A-B968-0CC4E851A06D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554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b="0" dirty="0"/>
              <a:t>El modelo nace con la misión de </a:t>
            </a:r>
            <a:r>
              <a:rPr lang="es-MX" sz="1200" b="0" dirty="0">
                <a:solidFill>
                  <a:schemeClr val="tx1"/>
                </a:solidFill>
              </a:rPr>
              <a:t>m</a:t>
            </a:r>
            <a:r>
              <a:rPr lang="es-MX" sz="1200" dirty="0">
                <a:solidFill>
                  <a:schemeClr val="tx1"/>
                </a:solidFill>
              </a:rPr>
              <a:t>ejorar las condiciones de vida a través del pronóstico y análisis de políticas públicas.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MX" sz="1200" dirty="0">
              <a:solidFill>
                <a:schemeClr val="tx1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1200" dirty="0">
                <a:solidFill>
                  <a:schemeClr val="tx1"/>
                </a:solidFill>
              </a:rPr>
              <a:t>El modelo se basa en tres pilares de temáticas relevantes a nivel global: desarrollo humano, desarrollo sostenible y desarrollo social.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60ED2-6A27-4A4A-B968-0CC4E851A06D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9137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  <p:sp>
        <p:nvSpPr>
          <p:cNvPr id="7" name="Rectángulo 6"/>
          <p:cNvSpPr/>
          <p:nvPr userDrawn="1"/>
        </p:nvSpPr>
        <p:spPr>
          <a:xfrm>
            <a:off x="0" y="465364"/>
            <a:ext cx="10058400" cy="5755822"/>
          </a:xfrm>
          <a:prstGeom prst="rect">
            <a:avLst/>
          </a:prstGeom>
          <a:solidFill>
            <a:srgbClr val="0369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1">
            <a:extLst>
              <a:ext uri="{FF2B5EF4-FFF2-40B4-BE49-F238E27FC236}">
                <a16:creationId xmlns:a16="http://schemas.microsoft.com/office/drawing/2014/main" id="{6A12E89F-0F20-4193-9C97-524F2B41AD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500" y="4296069"/>
            <a:ext cx="818900" cy="192346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457200" y="839901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Título de la presentación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57200" y="42878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Fecha  / Lugar / Presentador</a:t>
            </a:r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3694"/>
            <a:ext cx="10058400" cy="15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8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69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3123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4548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962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079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2572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224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920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1579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21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6702" y="245743"/>
            <a:ext cx="11005458" cy="946244"/>
          </a:xfrm>
        </p:spPr>
        <p:txBody>
          <a:bodyPr/>
          <a:lstStyle>
            <a:lvl1pPr>
              <a:defRPr b="1" spc="-150">
                <a:solidFill>
                  <a:srgbClr val="0369B3"/>
                </a:solidFill>
                <a:latin typeface="+mj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266702" y="1588859"/>
            <a:ext cx="11087098" cy="352880"/>
          </a:xfrm>
        </p:spPr>
        <p:txBody>
          <a:bodyPr/>
          <a:lstStyle>
            <a:lvl1pPr marL="0" indent="0">
              <a:buNone/>
              <a:defRPr sz="1600" b="1" spc="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 spc="300"/>
            </a:lvl2pPr>
          </a:lstStyle>
          <a:p>
            <a:pPr lvl="0"/>
            <a:r>
              <a:rPr lang="es-ES" dirty="0"/>
              <a:t>Haga clic para modificar el título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47757"/>
            <a:ext cx="12058650" cy="230866"/>
          </a:xfrm>
          <a:prstGeom prst="rect">
            <a:avLst/>
          </a:prstGeom>
        </p:spPr>
      </p:pic>
      <p:pic>
        <p:nvPicPr>
          <p:cNvPr id="9" name="Imagen 1">
            <a:extLst>
              <a:ext uri="{FF2B5EF4-FFF2-40B4-BE49-F238E27FC236}">
                <a16:creationId xmlns:a16="http://schemas.microsoft.com/office/drawing/2014/main" id="{6A12E89F-0F20-4193-9C97-524F2B41AD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4245" y="254749"/>
            <a:ext cx="463585" cy="1088884"/>
          </a:xfrm>
          <a:prstGeom prst="rect">
            <a:avLst/>
          </a:prstGeom>
        </p:spPr>
      </p:pic>
      <p:sp>
        <p:nvSpPr>
          <p:cNvPr id="12" name="Marcador de contenido 2"/>
          <p:cNvSpPr>
            <a:spLocks noGrp="1"/>
          </p:cNvSpPr>
          <p:nvPr>
            <p:ph idx="13" hasCustomPrompt="1"/>
          </p:nvPr>
        </p:nvSpPr>
        <p:spPr>
          <a:xfrm>
            <a:off x="266702" y="2212521"/>
            <a:ext cx="11087098" cy="3910693"/>
          </a:xfrm>
        </p:spPr>
        <p:txBody>
          <a:bodyPr/>
          <a:lstStyle>
            <a:lvl1pPr marL="0" indent="0">
              <a:buNone/>
              <a:defRPr lang="es-ES" sz="12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200">
                <a:latin typeface="+mj-lt"/>
              </a:defRPr>
            </a:lvl2pPr>
          </a:lstStyle>
          <a:p>
            <a:pPr lvl="0"/>
            <a:r>
              <a:rPr lang="es-ES" dirty="0"/>
              <a:t>Haga clic para modificar el texto</a:t>
            </a:r>
          </a:p>
        </p:txBody>
      </p:sp>
    </p:spTree>
    <p:extLst>
      <p:ext uri="{BB962C8B-B14F-4D97-AF65-F5344CB8AC3E}">
        <p14:creationId xmlns:p14="http://schemas.microsoft.com/office/powerpoint/2010/main" val="34945551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669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35345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955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  <p:sp>
        <p:nvSpPr>
          <p:cNvPr id="7" name="Freeform 16"/>
          <p:cNvSpPr>
            <a:spLocks/>
          </p:cNvSpPr>
          <p:nvPr userDrawn="1"/>
        </p:nvSpPr>
        <p:spPr bwMode="auto">
          <a:xfrm>
            <a:off x="4308041" y="4048401"/>
            <a:ext cx="324805" cy="255363"/>
          </a:xfrm>
          <a:custGeom>
            <a:avLst/>
            <a:gdLst>
              <a:gd name="T0" fmla="*/ 368 w 368"/>
              <a:gd name="T1" fmla="*/ 36 h 299"/>
              <a:gd name="T2" fmla="*/ 324 w 368"/>
              <a:gd name="T3" fmla="*/ 48 h 299"/>
              <a:gd name="T4" fmla="*/ 358 w 368"/>
              <a:gd name="T5" fmla="*/ 6 h 299"/>
              <a:gd name="T6" fmla="*/ 310 w 368"/>
              <a:gd name="T7" fmla="*/ 24 h 299"/>
              <a:gd name="T8" fmla="*/ 255 w 368"/>
              <a:gd name="T9" fmla="*/ 0 h 299"/>
              <a:gd name="T10" fmla="*/ 179 w 368"/>
              <a:gd name="T11" fmla="*/ 76 h 299"/>
              <a:gd name="T12" fmla="*/ 181 w 368"/>
              <a:gd name="T13" fmla="*/ 93 h 299"/>
              <a:gd name="T14" fmla="*/ 25 w 368"/>
              <a:gd name="T15" fmla="*/ 14 h 299"/>
              <a:gd name="T16" fmla="*/ 15 w 368"/>
              <a:gd name="T17" fmla="*/ 52 h 299"/>
              <a:gd name="T18" fmla="*/ 49 w 368"/>
              <a:gd name="T19" fmla="*/ 115 h 299"/>
              <a:gd name="T20" fmla="*/ 15 w 368"/>
              <a:gd name="T21" fmla="*/ 106 h 299"/>
              <a:gd name="T22" fmla="*/ 14 w 368"/>
              <a:gd name="T23" fmla="*/ 106 h 299"/>
              <a:gd name="T24" fmla="*/ 75 w 368"/>
              <a:gd name="T25" fmla="*/ 181 h 299"/>
              <a:gd name="T26" fmla="*/ 55 w 368"/>
              <a:gd name="T27" fmla="*/ 183 h 299"/>
              <a:gd name="T28" fmla="*/ 41 w 368"/>
              <a:gd name="T29" fmla="*/ 182 h 299"/>
              <a:gd name="T30" fmla="*/ 111 w 368"/>
              <a:gd name="T31" fmla="*/ 234 h 299"/>
              <a:gd name="T32" fmla="*/ 18 w 368"/>
              <a:gd name="T33" fmla="*/ 267 h 299"/>
              <a:gd name="T34" fmla="*/ 0 w 368"/>
              <a:gd name="T35" fmla="*/ 265 h 299"/>
              <a:gd name="T36" fmla="*/ 115 w 368"/>
              <a:gd name="T37" fmla="*/ 299 h 299"/>
              <a:gd name="T38" fmla="*/ 330 w 368"/>
              <a:gd name="T39" fmla="*/ 85 h 299"/>
              <a:gd name="T40" fmla="*/ 330 w 368"/>
              <a:gd name="T41" fmla="*/ 75 h 299"/>
              <a:gd name="T42" fmla="*/ 368 w 368"/>
              <a:gd name="T43" fmla="*/ 36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68" h="299">
                <a:moveTo>
                  <a:pt x="368" y="36"/>
                </a:moveTo>
                <a:cubicBezTo>
                  <a:pt x="354" y="42"/>
                  <a:pt x="340" y="46"/>
                  <a:pt x="324" y="48"/>
                </a:cubicBezTo>
                <a:cubicBezTo>
                  <a:pt x="340" y="38"/>
                  <a:pt x="352" y="24"/>
                  <a:pt x="358" y="6"/>
                </a:cubicBezTo>
                <a:cubicBezTo>
                  <a:pt x="343" y="15"/>
                  <a:pt x="327" y="21"/>
                  <a:pt x="310" y="24"/>
                </a:cubicBezTo>
                <a:cubicBezTo>
                  <a:pt x="296" y="10"/>
                  <a:pt x="276" y="0"/>
                  <a:pt x="255" y="0"/>
                </a:cubicBezTo>
                <a:cubicBezTo>
                  <a:pt x="213" y="0"/>
                  <a:pt x="179" y="34"/>
                  <a:pt x="179" y="76"/>
                </a:cubicBezTo>
                <a:cubicBezTo>
                  <a:pt x="179" y="82"/>
                  <a:pt x="180" y="88"/>
                  <a:pt x="181" y="93"/>
                </a:cubicBezTo>
                <a:cubicBezTo>
                  <a:pt x="118" y="90"/>
                  <a:pt x="63" y="60"/>
                  <a:pt x="25" y="14"/>
                </a:cubicBezTo>
                <a:cubicBezTo>
                  <a:pt x="19" y="25"/>
                  <a:pt x="15" y="38"/>
                  <a:pt x="15" y="52"/>
                </a:cubicBezTo>
                <a:cubicBezTo>
                  <a:pt x="15" y="78"/>
                  <a:pt x="28" y="101"/>
                  <a:pt x="49" y="115"/>
                </a:cubicBezTo>
                <a:cubicBezTo>
                  <a:pt x="36" y="115"/>
                  <a:pt x="25" y="111"/>
                  <a:pt x="15" y="106"/>
                </a:cubicBezTo>
                <a:cubicBezTo>
                  <a:pt x="14" y="106"/>
                  <a:pt x="14" y="106"/>
                  <a:pt x="14" y="106"/>
                </a:cubicBezTo>
                <a:cubicBezTo>
                  <a:pt x="14" y="143"/>
                  <a:pt x="41" y="174"/>
                  <a:pt x="75" y="181"/>
                </a:cubicBezTo>
                <a:cubicBezTo>
                  <a:pt x="69" y="182"/>
                  <a:pt x="62" y="183"/>
                  <a:pt x="55" y="183"/>
                </a:cubicBezTo>
                <a:cubicBezTo>
                  <a:pt x="50" y="183"/>
                  <a:pt x="46" y="183"/>
                  <a:pt x="41" y="182"/>
                </a:cubicBezTo>
                <a:cubicBezTo>
                  <a:pt x="51" y="212"/>
                  <a:pt x="78" y="234"/>
                  <a:pt x="111" y="234"/>
                </a:cubicBezTo>
                <a:cubicBezTo>
                  <a:pt x="86" y="254"/>
                  <a:pt x="53" y="267"/>
                  <a:pt x="18" y="267"/>
                </a:cubicBezTo>
                <a:cubicBezTo>
                  <a:pt x="12" y="267"/>
                  <a:pt x="6" y="266"/>
                  <a:pt x="0" y="265"/>
                </a:cubicBezTo>
                <a:cubicBezTo>
                  <a:pt x="33" y="287"/>
                  <a:pt x="73" y="299"/>
                  <a:pt x="115" y="299"/>
                </a:cubicBezTo>
                <a:cubicBezTo>
                  <a:pt x="254" y="299"/>
                  <a:pt x="330" y="184"/>
                  <a:pt x="330" y="85"/>
                </a:cubicBezTo>
                <a:cubicBezTo>
                  <a:pt x="330" y="81"/>
                  <a:pt x="330" y="78"/>
                  <a:pt x="330" y="75"/>
                </a:cubicBezTo>
                <a:cubicBezTo>
                  <a:pt x="345" y="64"/>
                  <a:pt x="358" y="51"/>
                  <a:pt x="368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Freeform 22"/>
          <p:cNvSpPr>
            <a:spLocks/>
          </p:cNvSpPr>
          <p:nvPr userDrawn="1"/>
        </p:nvSpPr>
        <p:spPr bwMode="auto">
          <a:xfrm>
            <a:off x="6564426" y="4026934"/>
            <a:ext cx="157550" cy="325481"/>
          </a:xfrm>
          <a:custGeom>
            <a:avLst/>
            <a:gdLst>
              <a:gd name="T0" fmla="*/ 200 w 200"/>
              <a:gd name="T1" fmla="*/ 62 h 360"/>
              <a:gd name="T2" fmla="*/ 143 w 200"/>
              <a:gd name="T3" fmla="*/ 62 h 360"/>
              <a:gd name="T4" fmla="*/ 128 w 200"/>
              <a:gd name="T5" fmla="*/ 83 h 360"/>
              <a:gd name="T6" fmla="*/ 128 w 200"/>
              <a:gd name="T7" fmla="*/ 125 h 360"/>
              <a:gd name="T8" fmla="*/ 200 w 200"/>
              <a:gd name="T9" fmla="*/ 125 h 360"/>
              <a:gd name="T10" fmla="*/ 200 w 200"/>
              <a:gd name="T11" fmla="*/ 183 h 360"/>
              <a:gd name="T12" fmla="*/ 128 w 200"/>
              <a:gd name="T13" fmla="*/ 183 h 360"/>
              <a:gd name="T14" fmla="*/ 128 w 200"/>
              <a:gd name="T15" fmla="*/ 360 h 360"/>
              <a:gd name="T16" fmla="*/ 61 w 200"/>
              <a:gd name="T17" fmla="*/ 360 h 360"/>
              <a:gd name="T18" fmla="*/ 61 w 200"/>
              <a:gd name="T19" fmla="*/ 183 h 360"/>
              <a:gd name="T20" fmla="*/ 0 w 200"/>
              <a:gd name="T21" fmla="*/ 183 h 360"/>
              <a:gd name="T22" fmla="*/ 0 w 200"/>
              <a:gd name="T23" fmla="*/ 125 h 360"/>
              <a:gd name="T24" fmla="*/ 61 w 200"/>
              <a:gd name="T25" fmla="*/ 125 h 360"/>
              <a:gd name="T26" fmla="*/ 61 w 200"/>
              <a:gd name="T27" fmla="*/ 90 h 360"/>
              <a:gd name="T28" fmla="*/ 143 w 200"/>
              <a:gd name="T29" fmla="*/ 0 h 360"/>
              <a:gd name="T30" fmla="*/ 200 w 200"/>
              <a:gd name="T31" fmla="*/ 0 h 360"/>
              <a:gd name="T32" fmla="*/ 200 w 200"/>
              <a:gd name="T33" fmla="*/ 62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00" h="360">
                <a:moveTo>
                  <a:pt x="200" y="62"/>
                </a:moveTo>
                <a:cubicBezTo>
                  <a:pt x="143" y="62"/>
                  <a:pt x="143" y="62"/>
                  <a:pt x="143" y="62"/>
                </a:cubicBezTo>
                <a:cubicBezTo>
                  <a:pt x="136" y="62"/>
                  <a:pt x="128" y="71"/>
                  <a:pt x="128" y="83"/>
                </a:cubicBezTo>
                <a:cubicBezTo>
                  <a:pt x="128" y="125"/>
                  <a:pt x="128" y="125"/>
                  <a:pt x="128" y="125"/>
                </a:cubicBezTo>
                <a:cubicBezTo>
                  <a:pt x="200" y="125"/>
                  <a:pt x="200" y="125"/>
                  <a:pt x="200" y="125"/>
                </a:cubicBezTo>
                <a:cubicBezTo>
                  <a:pt x="200" y="183"/>
                  <a:pt x="200" y="183"/>
                  <a:pt x="200" y="183"/>
                </a:cubicBezTo>
                <a:cubicBezTo>
                  <a:pt x="128" y="183"/>
                  <a:pt x="128" y="183"/>
                  <a:pt x="128" y="183"/>
                </a:cubicBezTo>
                <a:cubicBezTo>
                  <a:pt x="128" y="360"/>
                  <a:pt x="128" y="360"/>
                  <a:pt x="128" y="360"/>
                </a:cubicBezTo>
                <a:cubicBezTo>
                  <a:pt x="61" y="360"/>
                  <a:pt x="61" y="360"/>
                  <a:pt x="61" y="360"/>
                </a:cubicBezTo>
                <a:cubicBezTo>
                  <a:pt x="61" y="183"/>
                  <a:pt x="61" y="183"/>
                  <a:pt x="61" y="183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125"/>
                  <a:pt x="0" y="125"/>
                  <a:pt x="0" y="125"/>
                </a:cubicBezTo>
                <a:cubicBezTo>
                  <a:pt x="61" y="125"/>
                  <a:pt x="61" y="125"/>
                  <a:pt x="61" y="125"/>
                </a:cubicBezTo>
                <a:cubicBezTo>
                  <a:pt x="61" y="90"/>
                  <a:pt x="61" y="90"/>
                  <a:pt x="61" y="90"/>
                </a:cubicBezTo>
                <a:cubicBezTo>
                  <a:pt x="61" y="40"/>
                  <a:pt x="95" y="0"/>
                  <a:pt x="143" y="0"/>
                </a:cubicBezTo>
                <a:cubicBezTo>
                  <a:pt x="200" y="0"/>
                  <a:pt x="200" y="0"/>
                  <a:pt x="200" y="0"/>
                </a:cubicBezTo>
                <a:lnTo>
                  <a:pt x="200" y="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 bwMode="auto">
          <a:xfrm>
            <a:off x="4659390" y="4048401"/>
            <a:ext cx="1612099" cy="324162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1600" dirty="0">
                <a:solidFill>
                  <a:schemeClr val="accent1"/>
                </a:solidFill>
              </a:rPr>
              <a:t>@</a:t>
            </a:r>
            <a:r>
              <a:rPr lang="es-MX" sz="1600" dirty="0" err="1">
                <a:solidFill>
                  <a:schemeClr val="accent1"/>
                </a:solidFill>
              </a:rPr>
              <a:t>PNUD_Mexico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 userDrawn="1"/>
        </p:nvSpPr>
        <p:spPr bwMode="auto">
          <a:xfrm>
            <a:off x="6763045" y="4039869"/>
            <a:ext cx="1391743" cy="332694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s-MX" sz="1600" dirty="0" err="1">
                <a:solidFill>
                  <a:schemeClr val="accent1"/>
                </a:solidFill>
              </a:rPr>
              <a:t>PNUDMexico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11" name="TextBox 30"/>
          <p:cNvSpPr txBox="1"/>
          <p:nvPr userDrawn="1"/>
        </p:nvSpPr>
        <p:spPr>
          <a:xfrm>
            <a:off x="5155971" y="2699770"/>
            <a:ext cx="40917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1600" dirty="0"/>
              <a:t>Todo sobre nosotros en:</a:t>
            </a:r>
            <a:endParaRPr lang="id-ID" sz="1600" dirty="0"/>
          </a:p>
          <a:p>
            <a:pPr>
              <a:defRPr/>
            </a:pPr>
            <a:r>
              <a:rPr lang="es-PE" sz="1600" u="sng" dirty="0">
                <a:solidFill>
                  <a:schemeClr val="accent5"/>
                </a:solidFill>
                <a:latin typeface="Agency FB" panose="020B0503020202020204" pitchFamily="34" charset="0"/>
              </a:rPr>
              <a:t>www.mx.undp.org</a:t>
            </a:r>
            <a:endParaRPr lang="id-ID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5599" y="2136638"/>
            <a:ext cx="547776" cy="128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2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"/>
            <a:ext cx="12195420" cy="6856078"/>
          </a:xfrm>
          <a:prstGeom prst="rect">
            <a:avLst/>
          </a:prstGeom>
        </p:spPr>
      </p:pic>
      <p:sp>
        <p:nvSpPr>
          <p:cNvPr id="15" name="Título 1"/>
          <p:cNvSpPr>
            <a:spLocks noGrp="1"/>
          </p:cNvSpPr>
          <p:nvPr>
            <p:ph type="ctrTitle" hasCustomPrompt="1"/>
          </p:nvPr>
        </p:nvSpPr>
        <p:spPr>
          <a:xfrm>
            <a:off x="1625097" y="3555941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dirty="0"/>
              <a:t>Título de la presentación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860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6702" y="1257299"/>
            <a:ext cx="10515600" cy="10305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 b="0" baseline="0"/>
            </a:lvl1pPr>
          </a:lstStyle>
          <a:p>
            <a:r>
              <a:rPr lang="es-ES" dirty="0"/>
              <a:t>Para agregar, seguir los siguientes pasos para cada uno de los colores:</a:t>
            </a:r>
            <a:br>
              <a:rPr lang="es-ES" dirty="0"/>
            </a:br>
            <a:r>
              <a:rPr lang="es-ES" dirty="0"/>
              <a:t>- Seleccionar el recuadro de color</a:t>
            </a:r>
            <a:br>
              <a:rPr lang="es-ES" dirty="0"/>
            </a:br>
            <a:r>
              <a:rPr lang="es-ES" dirty="0"/>
              <a:t>- </a:t>
            </a:r>
            <a:r>
              <a:rPr lang="es-ES" dirty="0" err="1"/>
              <a:t>Click</a:t>
            </a:r>
            <a:r>
              <a:rPr lang="es-ES" dirty="0"/>
              <a:t> en la opción más colores</a:t>
            </a:r>
            <a:br>
              <a:rPr lang="es-ES" dirty="0"/>
            </a:br>
            <a:r>
              <a:rPr lang="es-ES" dirty="0"/>
              <a:t>- </a:t>
            </a:r>
            <a:r>
              <a:rPr lang="es-ES" dirty="0" err="1"/>
              <a:t>Click</a:t>
            </a:r>
            <a:r>
              <a:rPr lang="es-ES" dirty="0"/>
              <a:t> en personalizado</a:t>
            </a:r>
            <a:br>
              <a:rPr lang="es-ES" dirty="0"/>
            </a:br>
            <a:r>
              <a:rPr lang="es-ES" dirty="0"/>
              <a:t>- Agregar los siguientes códigos por orden.  </a:t>
            </a:r>
            <a:endParaRPr lang="es-MX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93249" y="3297012"/>
            <a:ext cx="3437169" cy="1839687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 userDrawn="1"/>
        </p:nvSpPr>
        <p:spPr>
          <a:xfrm>
            <a:off x="266702" y="245743"/>
            <a:ext cx="11005458" cy="9462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spc="-150">
                <a:solidFill>
                  <a:srgbClr val="0369B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Colores del proyecto</a:t>
            </a:r>
            <a:endParaRPr lang="es-MX" dirty="0"/>
          </a:p>
        </p:txBody>
      </p:sp>
      <p:sp>
        <p:nvSpPr>
          <p:cNvPr id="10" name="Título 1"/>
          <p:cNvSpPr txBox="1">
            <a:spLocks/>
          </p:cNvSpPr>
          <p:nvPr userDrawn="1"/>
        </p:nvSpPr>
        <p:spPr>
          <a:xfrm>
            <a:off x="2484666" y="2498271"/>
            <a:ext cx="790549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23</a:t>
            </a:r>
          </a:p>
          <a:p>
            <a:r>
              <a:rPr lang="es-ES" sz="1100" dirty="0"/>
              <a:t>Verde: 80</a:t>
            </a:r>
          </a:p>
          <a:p>
            <a:r>
              <a:rPr lang="es-ES" sz="1100" dirty="0"/>
              <a:t>Azul:</a:t>
            </a:r>
            <a:r>
              <a:rPr lang="es-ES" sz="1100" baseline="0" dirty="0"/>
              <a:t> </a:t>
            </a:r>
            <a:r>
              <a:rPr lang="es-ES" sz="1100" dirty="0"/>
              <a:t>123</a:t>
            </a:r>
            <a:endParaRPr lang="es-MX" sz="1100" dirty="0"/>
          </a:p>
        </p:txBody>
      </p:sp>
      <p:sp>
        <p:nvSpPr>
          <p:cNvPr id="11" name="Título 1"/>
          <p:cNvSpPr txBox="1">
            <a:spLocks/>
          </p:cNvSpPr>
          <p:nvPr userDrawn="1"/>
        </p:nvSpPr>
        <p:spPr>
          <a:xfrm>
            <a:off x="2484666" y="3078605"/>
            <a:ext cx="1025977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242</a:t>
            </a:r>
          </a:p>
          <a:p>
            <a:r>
              <a:rPr lang="es-ES" sz="1100" dirty="0"/>
              <a:t>Verde: 122</a:t>
            </a:r>
          </a:p>
          <a:p>
            <a:r>
              <a:rPr lang="es-ES" sz="1100" dirty="0"/>
              <a:t>Azul: 128</a:t>
            </a:r>
            <a:endParaRPr lang="es-MX" sz="1100" dirty="0"/>
          </a:p>
        </p:txBody>
      </p:sp>
      <p:sp>
        <p:nvSpPr>
          <p:cNvPr id="12" name="Título 1"/>
          <p:cNvSpPr txBox="1">
            <a:spLocks/>
          </p:cNvSpPr>
          <p:nvPr userDrawn="1"/>
        </p:nvSpPr>
        <p:spPr>
          <a:xfrm>
            <a:off x="2484666" y="3667252"/>
            <a:ext cx="952498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252</a:t>
            </a:r>
          </a:p>
          <a:p>
            <a:r>
              <a:rPr lang="es-ES" sz="1100" dirty="0"/>
              <a:t>Verde: 191</a:t>
            </a:r>
          </a:p>
          <a:p>
            <a:r>
              <a:rPr lang="es-ES" sz="1100" dirty="0"/>
              <a:t>Azul: 18</a:t>
            </a:r>
            <a:endParaRPr lang="es-MX" sz="1100" dirty="0"/>
          </a:p>
        </p:txBody>
      </p:sp>
      <p:sp>
        <p:nvSpPr>
          <p:cNvPr id="13" name="Título 1"/>
          <p:cNvSpPr txBox="1">
            <a:spLocks/>
          </p:cNvSpPr>
          <p:nvPr userDrawn="1"/>
        </p:nvSpPr>
        <p:spPr>
          <a:xfrm>
            <a:off x="2484666" y="4235524"/>
            <a:ext cx="952498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74</a:t>
            </a:r>
          </a:p>
          <a:p>
            <a:r>
              <a:rPr lang="es-ES" sz="1100" dirty="0"/>
              <a:t>Verde: 193</a:t>
            </a:r>
          </a:p>
          <a:p>
            <a:r>
              <a:rPr lang="es-ES" sz="1100" dirty="0"/>
              <a:t>Azul: 196</a:t>
            </a:r>
            <a:endParaRPr lang="es-MX" sz="1100" dirty="0"/>
          </a:p>
        </p:txBody>
      </p:sp>
      <p:sp>
        <p:nvSpPr>
          <p:cNvPr id="14" name="Título 1"/>
          <p:cNvSpPr txBox="1">
            <a:spLocks/>
          </p:cNvSpPr>
          <p:nvPr userDrawn="1"/>
        </p:nvSpPr>
        <p:spPr>
          <a:xfrm>
            <a:off x="2484666" y="4820501"/>
            <a:ext cx="1368877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195</a:t>
            </a:r>
          </a:p>
          <a:p>
            <a:r>
              <a:rPr lang="es-ES" sz="1100" dirty="0"/>
              <a:t>Verde: 162</a:t>
            </a:r>
          </a:p>
          <a:p>
            <a:r>
              <a:rPr lang="es-ES" sz="1100" dirty="0"/>
              <a:t>Azul: 204</a:t>
            </a:r>
            <a:endParaRPr lang="es-MX" sz="1100" dirty="0"/>
          </a:p>
        </p:txBody>
      </p:sp>
      <p:sp>
        <p:nvSpPr>
          <p:cNvPr id="15" name="Título 1"/>
          <p:cNvSpPr txBox="1">
            <a:spLocks/>
          </p:cNvSpPr>
          <p:nvPr userDrawn="1"/>
        </p:nvSpPr>
        <p:spPr>
          <a:xfrm>
            <a:off x="2484666" y="5389626"/>
            <a:ext cx="1368877" cy="569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1400" b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100" dirty="0"/>
              <a:t>Rojo: 165</a:t>
            </a:r>
          </a:p>
          <a:p>
            <a:r>
              <a:rPr lang="es-ES" sz="1100" dirty="0"/>
              <a:t>Verde: 165</a:t>
            </a:r>
          </a:p>
          <a:p>
            <a:r>
              <a:rPr lang="es-ES" sz="1100" dirty="0"/>
              <a:t>Azul: 164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122165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191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35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75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046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96FEC-D9F6-499D-808E-E3E0D016108F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AE5ED-779E-495A-B4CF-2B8C3994187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655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C37EC-FCEF-43DF-8E15-75824A866E43}" type="datetimeFigureOut">
              <a:rPr lang="es-MX" smtClean="0"/>
              <a:t>24/05/2019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B7543-87AF-45E8-9632-46435F4A8E3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995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0551" y="1581207"/>
            <a:ext cx="9437298" cy="2422936"/>
          </a:xfrm>
        </p:spPr>
        <p:txBody>
          <a:bodyPr>
            <a:normAutofit/>
          </a:bodyPr>
          <a:lstStyle/>
          <a:p>
            <a:r>
              <a:rPr lang="es-MX" b="1" spc="300" dirty="0"/>
              <a:t>International </a:t>
            </a:r>
            <a:r>
              <a:rPr lang="es-MX" b="1" spc="300" dirty="0" err="1"/>
              <a:t>Futures</a:t>
            </a:r>
            <a:br>
              <a:rPr lang="es-MX" b="1" spc="300" dirty="0"/>
            </a:br>
            <a:br>
              <a:rPr lang="es-MX" b="1" spc="300" dirty="0"/>
            </a:br>
            <a:r>
              <a:rPr lang="es-ES" sz="3100" spc="300" dirty="0"/>
              <a:t>Herramienta para el pronóstico de los Objetivos de Desarrollo Sostenible</a:t>
            </a:r>
            <a:endParaRPr lang="es-MX" b="1" spc="3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5524022"/>
            <a:ext cx="9144000" cy="369333"/>
          </a:xfrm>
        </p:spPr>
        <p:txBody>
          <a:bodyPr/>
          <a:lstStyle/>
          <a:p>
            <a:endParaRPr lang="es-MX" sz="18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9023"/>
            <a:ext cx="10058400" cy="162393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EB461B44-6B95-4416-8E9C-C01A5B9DD75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 r="6413"/>
          <a:stretch>
            <a:fillRect/>
          </a:stretch>
        </p:blipFill>
        <p:spPr bwMode="auto">
          <a:xfrm>
            <a:off x="10317011" y="1523395"/>
            <a:ext cx="1874989" cy="861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6662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54EF-9025-4C74-BF79-021AC70AB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Procedimiento para pronosticar</a:t>
            </a:r>
          </a:p>
        </p:txBody>
      </p:sp>
      <p:graphicFrame>
        <p:nvGraphicFramePr>
          <p:cNvPr id="5" name="Diagrama 17">
            <a:extLst>
              <a:ext uri="{FF2B5EF4-FFF2-40B4-BE49-F238E27FC236}">
                <a16:creationId xmlns:a16="http://schemas.microsoft.com/office/drawing/2014/main" id="{FD77875C-E9F7-435C-9883-500F8E4AFF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6760818"/>
              </p:ext>
            </p:extLst>
          </p:nvPr>
        </p:nvGraphicFramePr>
        <p:xfrm>
          <a:off x="541638" y="1513110"/>
          <a:ext cx="11108724" cy="4433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6356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FEC55-66F6-44AA-B77D-9AAF4B390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Consideraciones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F9E17-2FB0-4C03-ADF4-37BCF2AA7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2" y="1332186"/>
            <a:ext cx="11087098" cy="352880"/>
          </a:xfrm>
        </p:spPr>
        <p:txBody>
          <a:bodyPr>
            <a:normAutofit lnSpcReduction="10000"/>
          </a:bodyPr>
          <a:lstStyle/>
          <a:p>
            <a:r>
              <a:rPr lang="es-MX" sz="2000" dirty="0">
                <a:solidFill>
                  <a:srgbClr val="F27A80"/>
                </a:solidFill>
              </a:rPr>
              <a:t>Características del modelo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B7CEC-2A53-4508-87EF-531D9BC5857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17094" y="1827515"/>
            <a:ext cx="11357811" cy="2888865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0"/>
              </a:spcBef>
              <a:buClr>
                <a:srgbClr val="F27A80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El modelo de </a:t>
            </a:r>
            <a:r>
              <a:rPr lang="es-ES" sz="1800" dirty="0" err="1"/>
              <a:t>IFs</a:t>
            </a:r>
            <a:r>
              <a:rPr lang="es-ES" sz="1800" dirty="0"/>
              <a:t> es un </a:t>
            </a:r>
            <a:r>
              <a:rPr lang="es-ES" sz="1800" b="1" dirty="0">
                <a:solidFill>
                  <a:srgbClr val="F27A80"/>
                </a:solidFill>
              </a:rPr>
              <a:t>sistema de ecuaciones para cada módulo basado en teoría económica </a:t>
            </a:r>
            <a:r>
              <a:rPr lang="es-ES" sz="1800" dirty="0"/>
              <a:t>que ya fue construido por la Universidad de Denver.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Clr>
                <a:srgbClr val="F27A80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Para poder desarrollar el modelo se utilizaron </a:t>
            </a:r>
            <a:r>
              <a:rPr lang="es-ES" sz="1800" b="1" dirty="0">
                <a:solidFill>
                  <a:srgbClr val="F27A80"/>
                </a:solidFill>
              </a:rPr>
              <a:t>series de tiempo </a:t>
            </a:r>
            <a:r>
              <a:rPr lang="es-ES" sz="1800" dirty="0"/>
              <a:t>(importancia de disponibilidad de datos para varios periodos).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Clr>
                <a:srgbClr val="F27A80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El modelo se enfoca en el </a:t>
            </a:r>
            <a:r>
              <a:rPr lang="es-ES" sz="1800" b="1" dirty="0">
                <a:solidFill>
                  <a:srgbClr val="F27A80"/>
                </a:solidFill>
              </a:rPr>
              <a:t>ámbito nacional</a:t>
            </a:r>
            <a:r>
              <a:rPr lang="es-ES" sz="1800" dirty="0"/>
              <a:t>, no estatal ni municipal.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Clr>
                <a:srgbClr val="F27A80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Al ser un modelo desarrollado para varios países, las fuentes de datos son en su mayoría organismos internacionales.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Clr>
                <a:srgbClr val="F27A80"/>
              </a:buClr>
              <a:buFont typeface="Arial" panose="020B0604020202020204" pitchFamily="34" charset="0"/>
              <a:buChar char="•"/>
            </a:pPr>
            <a:r>
              <a:rPr lang="es-ES" sz="1800" dirty="0"/>
              <a:t>Es una </a:t>
            </a:r>
            <a:r>
              <a:rPr lang="es-ES" sz="1800" b="1" dirty="0">
                <a:solidFill>
                  <a:srgbClr val="F27A80"/>
                </a:solidFill>
              </a:rPr>
              <a:t>herramienta</a:t>
            </a:r>
            <a:r>
              <a:rPr lang="es-ES" sz="1800" dirty="0"/>
              <a:t> que permite ver como se mueven variables de distintas dimensiones ante un cambio en otra variable. No es un simulador de resultados de política pública.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851CE5-1DCC-45BB-BF8D-CF8A76C6E653}"/>
              </a:ext>
            </a:extLst>
          </p:cNvPr>
          <p:cNvSpPr txBox="1">
            <a:spLocks/>
          </p:cNvSpPr>
          <p:nvPr/>
        </p:nvSpPr>
        <p:spPr>
          <a:xfrm>
            <a:off x="266702" y="4873265"/>
            <a:ext cx="11087098" cy="3528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 spc="3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 spc="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>
                <a:solidFill>
                  <a:srgbClr val="0369B3"/>
                </a:solidFill>
              </a:rPr>
              <a:t>¿Qué se espera de PNUD?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51CD7EA-A1D1-4B22-A645-82B4A9EE0EF0}"/>
              </a:ext>
            </a:extLst>
          </p:cNvPr>
          <p:cNvSpPr txBox="1">
            <a:spLocks/>
          </p:cNvSpPr>
          <p:nvPr/>
        </p:nvSpPr>
        <p:spPr>
          <a:xfrm>
            <a:off x="417093" y="5293895"/>
            <a:ext cx="11357811" cy="866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s-ES" sz="12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F27A80"/>
              </a:buClr>
            </a:pPr>
            <a:r>
              <a:rPr lang="es-ES" sz="1800" dirty="0"/>
              <a:t>Realizar la </a:t>
            </a:r>
            <a:r>
              <a:rPr lang="es-ES" sz="1800" b="1" dirty="0">
                <a:solidFill>
                  <a:srgbClr val="0369B3"/>
                </a:solidFill>
              </a:rPr>
              <a:t>selección/priorización de indicadores </a:t>
            </a:r>
            <a:r>
              <a:rPr lang="es-ES" sz="1800" dirty="0"/>
              <a:t>de metas de los ODS basados en una metodología o con algún sustento teórico. Aquí radica la importancia de involucrar a Presidencia e INEGI.</a:t>
            </a:r>
          </a:p>
        </p:txBody>
      </p:sp>
    </p:spTree>
    <p:extLst>
      <p:ext uri="{BB962C8B-B14F-4D97-AF65-F5344CB8AC3E}">
        <p14:creationId xmlns:p14="http://schemas.microsoft.com/office/powerpoint/2010/main" val="358647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68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Contenido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3"/>
          </p:nvPr>
        </p:nvSpPr>
        <p:spPr>
          <a:xfrm>
            <a:off x="2069433" y="1731676"/>
            <a:ext cx="9003470" cy="387549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buClr>
                <a:srgbClr val="0369B3"/>
              </a:buClr>
              <a:buSzPct val="100000"/>
            </a:pPr>
            <a:r>
              <a:rPr lang="es-ES" sz="2400" b="1" spc="300" dirty="0"/>
              <a:t>¿Qué es el modelo de futuros internacionales?</a:t>
            </a:r>
          </a:p>
          <a:p>
            <a:pPr>
              <a:lnSpc>
                <a:spcPct val="200000"/>
              </a:lnSpc>
              <a:spcBef>
                <a:spcPts val="0"/>
              </a:spcBef>
              <a:buClr>
                <a:srgbClr val="0369B3"/>
              </a:buClr>
              <a:buSzPct val="100000"/>
            </a:pPr>
            <a:r>
              <a:rPr lang="es-ES" sz="2400" b="1" spc="300" dirty="0"/>
              <a:t>Motivación del análisis de futuros</a:t>
            </a:r>
          </a:p>
          <a:p>
            <a:pPr>
              <a:lnSpc>
                <a:spcPct val="200000"/>
              </a:lnSpc>
              <a:spcBef>
                <a:spcPts val="0"/>
              </a:spcBef>
              <a:buClr>
                <a:srgbClr val="0369B3"/>
              </a:buClr>
              <a:buSzPct val="100000"/>
            </a:pPr>
            <a:r>
              <a:rPr lang="es-ES" sz="2400" b="1" spc="300" dirty="0"/>
              <a:t>Módulos del modelo de futuros</a:t>
            </a:r>
          </a:p>
          <a:p>
            <a:pPr>
              <a:lnSpc>
                <a:spcPct val="200000"/>
              </a:lnSpc>
              <a:spcBef>
                <a:spcPts val="0"/>
              </a:spcBef>
              <a:buClr>
                <a:srgbClr val="0369B3"/>
              </a:buClr>
              <a:buSzPct val="100000"/>
            </a:pPr>
            <a:r>
              <a:rPr lang="es-ES" sz="2400" b="1" spc="300" dirty="0"/>
              <a:t>Aplicación al análisis de la Agenda 2030</a:t>
            </a:r>
          </a:p>
          <a:p>
            <a:pPr>
              <a:lnSpc>
                <a:spcPct val="200000"/>
              </a:lnSpc>
              <a:spcBef>
                <a:spcPts val="0"/>
              </a:spcBef>
              <a:buClr>
                <a:srgbClr val="0369B3"/>
              </a:buClr>
              <a:buSzPct val="100000"/>
            </a:pPr>
            <a:r>
              <a:rPr lang="es-ES" sz="2400" b="1" spc="300" dirty="0"/>
              <a:t>Utilidad para el gobierno mexicano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BBDAB4-D473-4C2E-BAC0-8D9D0BCBA520}"/>
              </a:ext>
            </a:extLst>
          </p:cNvPr>
          <p:cNvCxnSpPr/>
          <p:nvPr/>
        </p:nvCxnSpPr>
        <p:spPr>
          <a:xfrm flipH="1">
            <a:off x="8210" y="2264735"/>
            <a:ext cx="1679944" cy="0"/>
          </a:xfrm>
          <a:prstGeom prst="line">
            <a:avLst/>
          </a:prstGeom>
          <a:ln w="12700">
            <a:prstDash val="dash"/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F068AE-CF96-4FE4-B96C-1E488C5C716C}"/>
              </a:ext>
            </a:extLst>
          </p:cNvPr>
          <p:cNvCxnSpPr/>
          <p:nvPr/>
        </p:nvCxnSpPr>
        <p:spPr>
          <a:xfrm flipH="1">
            <a:off x="8210" y="2959396"/>
            <a:ext cx="1679944" cy="0"/>
          </a:xfrm>
          <a:prstGeom prst="line">
            <a:avLst/>
          </a:prstGeom>
          <a:ln w="12700">
            <a:prstDash val="dash"/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DE2660-9ED3-464A-B744-F186A9D14227}"/>
              </a:ext>
            </a:extLst>
          </p:cNvPr>
          <p:cNvCxnSpPr/>
          <p:nvPr/>
        </p:nvCxnSpPr>
        <p:spPr>
          <a:xfrm flipH="1">
            <a:off x="8210" y="3682410"/>
            <a:ext cx="1679944" cy="0"/>
          </a:xfrm>
          <a:prstGeom prst="line">
            <a:avLst/>
          </a:prstGeom>
          <a:ln w="12700">
            <a:prstDash val="dash"/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CBF4A0-A800-4B55-9AC3-8C0CC18799E7}"/>
              </a:ext>
            </a:extLst>
          </p:cNvPr>
          <p:cNvCxnSpPr/>
          <p:nvPr/>
        </p:nvCxnSpPr>
        <p:spPr>
          <a:xfrm flipH="1">
            <a:off x="8210" y="4416056"/>
            <a:ext cx="1679944" cy="0"/>
          </a:xfrm>
          <a:prstGeom prst="line">
            <a:avLst/>
          </a:prstGeom>
          <a:ln w="12700">
            <a:prstDash val="dash"/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F70A1A-E93B-4181-BEBB-B09CE682C532}"/>
              </a:ext>
            </a:extLst>
          </p:cNvPr>
          <p:cNvCxnSpPr/>
          <p:nvPr/>
        </p:nvCxnSpPr>
        <p:spPr>
          <a:xfrm flipH="1">
            <a:off x="8210" y="5160336"/>
            <a:ext cx="1679944" cy="0"/>
          </a:xfrm>
          <a:prstGeom prst="line">
            <a:avLst/>
          </a:prstGeom>
          <a:ln w="12700">
            <a:prstDash val="dash"/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85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0CA6A-EC70-4570-956C-081750915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¿Qué es el modelo de futuros internacionales?</a:t>
            </a:r>
            <a:endParaRPr lang="es-MX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802DB55-3EBD-4D18-A9F6-449439444A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33001" y="2663442"/>
            <a:ext cx="688307" cy="962758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0B78321A-B64B-4AA1-A676-DF5D2ADF21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26010" y="2694402"/>
            <a:ext cx="1443261" cy="94624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7D3B3DC5-6950-4968-98AA-D100CAA70E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64206" y="2778691"/>
            <a:ext cx="1144926" cy="83099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2933159E-177E-47B3-B7F7-D2165B6C6CB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904460" y="2646928"/>
            <a:ext cx="928977" cy="962758"/>
          </a:xfrm>
          <a:prstGeom prst="rect">
            <a:avLst/>
          </a:prstGeom>
        </p:spPr>
      </p:pic>
      <p:sp>
        <p:nvSpPr>
          <p:cNvPr id="16" name="TextBox 8">
            <a:extLst>
              <a:ext uri="{FF2B5EF4-FFF2-40B4-BE49-F238E27FC236}">
                <a16:creationId xmlns:a16="http://schemas.microsoft.com/office/drawing/2014/main" id="{1A830F69-2265-4B07-BFC4-BDB4B6DE91F6}"/>
              </a:ext>
            </a:extLst>
          </p:cNvPr>
          <p:cNvSpPr/>
          <p:nvPr/>
        </p:nvSpPr>
        <p:spPr>
          <a:xfrm>
            <a:off x="775161" y="3965602"/>
            <a:ext cx="180398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 algn="ctr">
              <a:defRPr b="1">
                <a:solidFill>
                  <a:srgbClr val="767171"/>
                </a:solidFill>
              </a:defRPr>
            </a:pPr>
            <a:r>
              <a:rPr lang="es-MX" sz="2400" b="1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Herramienta</a:t>
            </a: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C5013AB9-5C1D-4DF9-9271-5051E26DBC05}"/>
              </a:ext>
            </a:extLst>
          </p:cNvPr>
          <p:cNvSpPr/>
          <p:nvPr/>
        </p:nvSpPr>
        <p:spPr>
          <a:xfrm>
            <a:off x="3745647" y="3965602"/>
            <a:ext cx="180398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 algn="ctr">
              <a:defRPr b="1">
                <a:solidFill>
                  <a:srgbClr val="767171"/>
                </a:solidFill>
              </a:defRPr>
            </a:pPr>
            <a:r>
              <a:rPr lang="es-MX" sz="2400" b="1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Análisis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EA9BA5F9-7AC0-4D98-AAEF-45BE28B586C7}"/>
              </a:ext>
            </a:extLst>
          </p:cNvPr>
          <p:cNvSpPr/>
          <p:nvPr/>
        </p:nvSpPr>
        <p:spPr>
          <a:xfrm>
            <a:off x="6466491" y="3965602"/>
            <a:ext cx="2140356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 algn="ctr">
              <a:defRPr b="1">
                <a:solidFill>
                  <a:srgbClr val="767171"/>
                </a:solidFill>
              </a:defRPr>
            </a:pPr>
            <a:r>
              <a:rPr lang="es-MX" sz="2400" b="1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Interacción entre módulos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E2F563A5-8AC5-49D6-9C36-87E83D422C92}"/>
              </a:ext>
            </a:extLst>
          </p:cNvPr>
          <p:cNvSpPr/>
          <p:nvPr/>
        </p:nvSpPr>
        <p:spPr>
          <a:xfrm>
            <a:off x="9466955" y="3965602"/>
            <a:ext cx="1803986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tIns="45719" rIns="45719" bIns="45719" numCol="1" anchor="t">
            <a:spAutoFit/>
          </a:bodyPr>
          <a:lstStyle/>
          <a:p>
            <a:pPr algn="ctr">
              <a:defRPr b="1">
                <a:solidFill>
                  <a:srgbClr val="767171"/>
                </a:solidFill>
              </a:defRPr>
            </a:pPr>
            <a:r>
              <a:rPr lang="es-MX" sz="2400" b="1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Desarrollo de escenarios</a:t>
            </a:r>
          </a:p>
        </p:txBody>
      </p:sp>
    </p:spTree>
    <p:extLst>
      <p:ext uri="{BB962C8B-B14F-4D97-AF65-F5344CB8AC3E}">
        <p14:creationId xmlns:p14="http://schemas.microsoft.com/office/powerpoint/2010/main" val="74463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4F5BC-5B8B-4095-8E7E-208B1C83A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Motivación del análisis de futuros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F48F7-BED1-4578-A608-9EEE53AE8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2" y="1285848"/>
            <a:ext cx="10513593" cy="480573"/>
          </a:xfrm>
        </p:spPr>
        <p:txBody>
          <a:bodyPr>
            <a:normAutofit/>
          </a:bodyPr>
          <a:lstStyle/>
          <a:p>
            <a:r>
              <a:rPr lang="es-ES" sz="2000" spc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OBJETIVO: </a:t>
            </a:r>
            <a:r>
              <a:rPr lang="es-ES" sz="2000" b="0" spc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Mejorar las condiciones de vida a través del pronóstico y análisis de políticas públicas.</a:t>
            </a:r>
          </a:p>
        </p:txBody>
      </p:sp>
      <p:sp>
        <p:nvSpPr>
          <p:cNvPr id="23" name="Rectángulo redondeado 36">
            <a:extLst>
              <a:ext uri="{FF2B5EF4-FFF2-40B4-BE49-F238E27FC236}">
                <a16:creationId xmlns:a16="http://schemas.microsoft.com/office/drawing/2014/main" id="{7C3C92F4-419D-48F1-A98A-E836F5349599}"/>
              </a:ext>
            </a:extLst>
          </p:cNvPr>
          <p:cNvSpPr/>
          <p:nvPr/>
        </p:nvSpPr>
        <p:spPr>
          <a:xfrm>
            <a:off x="5750489" y="1980437"/>
            <a:ext cx="2506366" cy="902392"/>
          </a:xfrm>
          <a:prstGeom prst="round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F27A80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  <a:latin typeface="+mj-lt"/>
              </a:rPr>
              <a:t>Educación</a:t>
            </a:r>
          </a:p>
          <a:p>
            <a:pPr marL="285750" indent="-285750">
              <a:buClr>
                <a:srgbClr val="F27A80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  <a:latin typeface="+mj-lt"/>
              </a:rPr>
              <a:t>Vida saludable</a:t>
            </a:r>
          </a:p>
          <a:p>
            <a:pPr marL="285750" indent="-285750">
              <a:buClr>
                <a:srgbClr val="F27A80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  <a:latin typeface="+mj-lt"/>
              </a:rPr>
              <a:t>Erradicar la pobreza</a:t>
            </a:r>
          </a:p>
        </p:txBody>
      </p:sp>
      <p:sp>
        <p:nvSpPr>
          <p:cNvPr id="24" name="Rectángulo redondeado 47">
            <a:extLst>
              <a:ext uri="{FF2B5EF4-FFF2-40B4-BE49-F238E27FC236}">
                <a16:creationId xmlns:a16="http://schemas.microsoft.com/office/drawing/2014/main" id="{F0AED3AD-77DA-4EA8-B350-E9D56594B53B}"/>
              </a:ext>
            </a:extLst>
          </p:cNvPr>
          <p:cNvSpPr/>
          <p:nvPr/>
        </p:nvSpPr>
        <p:spPr>
          <a:xfrm>
            <a:off x="8171954" y="4651186"/>
            <a:ext cx="3124299" cy="1130135"/>
          </a:xfrm>
          <a:prstGeom prst="round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  <a:latin typeface="+mj-lt"/>
              </a:rPr>
              <a:t>Creación de conocimiento (tecnología)</a:t>
            </a:r>
          </a:p>
          <a:p>
            <a:pPr marL="285750" indent="-285750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  <a:latin typeface="+mj-lt"/>
              </a:rPr>
              <a:t>Sistemas sostenibles</a:t>
            </a:r>
          </a:p>
        </p:txBody>
      </p:sp>
      <p:sp>
        <p:nvSpPr>
          <p:cNvPr id="25" name="Rectángulo redondeado 46">
            <a:extLst>
              <a:ext uri="{FF2B5EF4-FFF2-40B4-BE49-F238E27FC236}">
                <a16:creationId xmlns:a16="http://schemas.microsoft.com/office/drawing/2014/main" id="{BBB3E884-9258-4EDF-9ED8-82EFD053DB47}"/>
              </a:ext>
            </a:extLst>
          </p:cNvPr>
          <p:cNvSpPr/>
          <p:nvPr/>
        </p:nvSpPr>
        <p:spPr>
          <a:xfrm>
            <a:off x="849452" y="4747276"/>
            <a:ext cx="3124299" cy="1170440"/>
          </a:xfrm>
          <a:prstGeom prst="round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17507B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  <a:latin typeface="+mj-lt"/>
              </a:rPr>
              <a:t>Sociedades pacíficas y equitativas</a:t>
            </a:r>
          </a:p>
          <a:p>
            <a:pPr marL="285750" indent="-285750">
              <a:buClr>
                <a:srgbClr val="17507B"/>
              </a:buClr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  <a:latin typeface="+mj-lt"/>
              </a:rPr>
              <a:t>Economías productivas</a:t>
            </a:r>
          </a:p>
        </p:txBody>
      </p:sp>
      <p:sp>
        <p:nvSpPr>
          <p:cNvPr id="26" name="Rectángulo redondeado 43">
            <a:extLst>
              <a:ext uri="{FF2B5EF4-FFF2-40B4-BE49-F238E27FC236}">
                <a16:creationId xmlns:a16="http://schemas.microsoft.com/office/drawing/2014/main" id="{5B671161-0ECB-46D9-9FA4-6777244EB9EF}"/>
              </a:ext>
            </a:extLst>
          </p:cNvPr>
          <p:cNvSpPr/>
          <p:nvPr/>
        </p:nvSpPr>
        <p:spPr>
          <a:xfrm>
            <a:off x="3414930" y="5917716"/>
            <a:ext cx="2681069" cy="4805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rgbClr val="17507B"/>
                </a:solidFill>
                <a:latin typeface="+mj-lt"/>
              </a:rPr>
              <a:t>Desarrollo social </a:t>
            </a:r>
          </a:p>
        </p:txBody>
      </p:sp>
      <p:sp>
        <p:nvSpPr>
          <p:cNvPr id="27" name="Rectángulo redondeado 20">
            <a:extLst>
              <a:ext uri="{FF2B5EF4-FFF2-40B4-BE49-F238E27FC236}">
                <a16:creationId xmlns:a16="http://schemas.microsoft.com/office/drawing/2014/main" id="{57BC465B-DA27-4E97-AC68-B55554FF0340}"/>
              </a:ext>
            </a:extLst>
          </p:cNvPr>
          <p:cNvSpPr/>
          <p:nvPr/>
        </p:nvSpPr>
        <p:spPr>
          <a:xfrm>
            <a:off x="6399663" y="5781321"/>
            <a:ext cx="2859243" cy="753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rgbClr val="7030A0"/>
                </a:solidFill>
                <a:latin typeface="+mj-lt"/>
              </a:rPr>
              <a:t>Desarrollo sostenible</a:t>
            </a:r>
          </a:p>
        </p:txBody>
      </p:sp>
      <p:sp>
        <p:nvSpPr>
          <p:cNvPr id="28" name="Rectángulo redondeado 45">
            <a:extLst>
              <a:ext uri="{FF2B5EF4-FFF2-40B4-BE49-F238E27FC236}">
                <a16:creationId xmlns:a16="http://schemas.microsoft.com/office/drawing/2014/main" id="{9D071324-3C9A-4C83-A136-CD61919BEAC1}"/>
              </a:ext>
            </a:extLst>
          </p:cNvPr>
          <p:cNvSpPr/>
          <p:nvPr/>
        </p:nvSpPr>
        <p:spPr>
          <a:xfrm>
            <a:off x="6810567" y="2963433"/>
            <a:ext cx="3124299" cy="74064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rgbClr val="F27A80"/>
                </a:solidFill>
                <a:latin typeface="+mj-lt"/>
              </a:rPr>
              <a:t>Desarrollo humano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226F8D2-3EE7-420E-92E2-21559183F9C0}"/>
              </a:ext>
            </a:extLst>
          </p:cNvPr>
          <p:cNvGrpSpPr/>
          <p:nvPr/>
        </p:nvGrpSpPr>
        <p:grpSpPr>
          <a:xfrm>
            <a:off x="4187674" y="3005085"/>
            <a:ext cx="3743434" cy="2790375"/>
            <a:chOff x="4245539" y="4029200"/>
            <a:chExt cx="2313652" cy="1724608"/>
          </a:xfrm>
        </p:grpSpPr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C8564DA-9F89-4528-AE17-4AFE618688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245539" y="4801308"/>
              <a:ext cx="1504950" cy="952500"/>
            </a:xfrm>
            <a:prstGeom prst="rect">
              <a:avLst/>
            </a:prstGeom>
          </p:spPr>
        </p:pic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CEFDF96D-6A4E-47AE-A268-E3BD2D9D25C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878776" y="4029200"/>
              <a:ext cx="1095375" cy="1171575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ACB793C6-D9E1-494F-88AD-E2C0FF69811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463816" y="4572708"/>
              <a:ext cx="1095375" cy="1181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21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0E1E7-86E5-46C3-B7AD-CE669D183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Módulos del modelo de futuros</a:t>
            </a:r>
            <a:endParaRPr lang="es-MX" dirty="0"/>
          </a:p>
        </p:txBody>
      </p:sp>
      <p:sp>
        <p:nvSpPr>
          <p:cNvPr id="5" name="Rectángulo redondeado 36">
            <a:extLst>
              <a:ext uri="{FF2B5EF4-FFF2-40B4-BE49-F238E27FC236}">
                <a16:creationId xmlns:a16="http://schemas.microsoft.com/office/drawing/2014/main" id="{0AD2AEFD-C9F6-49E3-8FA7-3C7178E2FF86}"/>
              </a:ext>
            </a:extLst>
          </p:cNvPr>
          <p:cNvSpPr/>
          <p:nvPr/>
        </p:nvSpPr>
        <p:spPr>
          <a:xfrm>
            <a:off x="3417671" y="1913442"/>
            <a:ext cx="2370467" cy="692666"/>
          </a:xfrm>
          <a:prstGeom prst="roundRect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Gobernanza</a:t>
            </a:r>
          </a:p>
        </p:txBody>
      </p:sp>
      <p:sp>
        <p:nvSpPr>
          <p:cNvPr id="6" name="Rectángulo redondeado 37">
            <a:extLst>
              <a:ext uri="{FF2B5EF4-FFF2-40B4-BE49-F238E27FC236}">
                <a16:creationId xmlns:a16="http://schemas.microsoft.com/office/drawing/2014/main" id="{1DA7ABF8-8281-4C53-BA43-5A09C08D8B13}"/>
              </a:ext>
            </a:extLst>
          </p:cNvPr>
          <p:cNvSpPr/>
          <p:nvPr/>
        </p:nvSpPr>
        <p:spPr>
          <a:xfrm>
            <a:off x="9272302" y="1909362"/>
            <a:ext cx="2663116" cy="696746"/>
          </a:xfrm>
          <a:prstGeom prst="roundRect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Política internacional</a:t>
            </a:r>
          </a:p>
        </p:txBody>
      </p:sp>
      <p:sp>
        <p:nvSpPr>
          <p:cNvPr id="7" name="Rectángulo redondeado 38">
            <a:extLst>
              <a:ext uri="{FF2B5EF4-FFF2-40B4-BE49-F238E27FC236}">
                <a16:creationId xmlns:a16="http://schemas.microsoft.com/office/drawing/2014/main" id="{D7FAC061-A4C1-4133-8C28-60EF6D0D83B1}"/>
              </a:ext>
            </a:extLst>
          </p:cNvPr>
          <p:cNvSpPr/>
          <p:nvPr/>
        </p:nvSpPr>
        <p:spPr>
          <a:xfrm>
            <a:off x="3417671" y="3005969"/>
            <a:ext cx="2370467" cy="689345"/>
          </a:xfrm>
          <a:prstGeom prst="round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Educación</a:t>
            </a:r>
          </a:p>
        </p:txBody>
      </p:sp>
      <p:sp>
        <p:nvSpPr>
          <p:cNvPr id="8" name="Rectángulo redondeado 39">
            <a:extLst>
              <a:ext uri="{FF2B5EF4-FFF2-40B4-BE49-F238E27FC236}">
                <a16:creationId xmlns:a16="http://schemas.microsoft.com/office/drawing/2014/main" id="{74A70F1F-10C8-4B18-B25D-5BCAE1BD6248}"/>
              </a:ext>
            </a:extLst>
          </p:cNvPr>
          <p:cNvSpPr/>
          <p:nvPr/>
        </p:nvSpPr>
        <p:spPr>
          <a:xfrm>
            <a:off x="9272303" y="3004724"/>
            <a:ext cx="2663115" cy="696744"/>
          </a:xfrm>
          <a:prstGeom prst="round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Salud</a:t>
            </a:r>
          </a:p>
        </p:txBody>
      </p:sp>
      <p:sp>
        <p:nvSpPr>
          <p:cNvPr id="9" name="Rectángulo redondeado 40">
            <a:extLst>
              <a:ext uri="{FF2B5EF4-FFF2-40B4-BE49-F238E27FC236}">
                <a16:creationId xmlns:a16="http://schemas.microsoft.com/office/drawing/2014/main" id="{95178505-00F8-4141-883C-C9305137B8F4}"/>
              </a:ext>
            </a:extLst>
          </p:cNvPr>
          <p:cNvSpPr/>
          <p:nvPr/>
        </p:nvSpPr>
        <p:spPr>
          <a:xfrm>
            <a:off x="6305553" y="4102066"/>
            <a:ext cx="2370467" cy="692666"/>
          </a:xfrm>
          <a:prstGeom prst="round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Demografía</a:t>
            </a:r>
          </a:p>
        </p:txBody>
      </p:sp>
      <p:sp>
        <p:nvSpPr>
          <p:cNvPr id="10" name="Rectángulo redondeado 41">
            <a:extLst>
              <a:ext uri="{FF2B5EF4-FFF2-40B4-BE49-F238E27FC236}">
                <a16:creationId xmlns:a16="http://schemas.microsoft.com/office/drawing/2014/main" id="{E37381C7-3B3A-425D-B9E5-576C1FA2C7EC}"/>
              </a:ext>
            </a:extLst>
          </p:cNvPr>
          <p:cNvSpPr/>
          <p:nvPr/>
        </p:nvSpPr>
        <p:spPr>
          <a:xfrm>
            <a:off x="6305553" y="3004308"/>
            <a:ext cx="2370467" cy="692666"/>
          </a:xfrm>
          <a:prstGeom prst="roundRect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Economía</a:t>
            </a:r>
          </a:p>
        </p:txBody>
      </p:sp>
      <p:sp>
        <p:nvSpPr>
          <p:cNvPr id="11" name="Rectángulo redondeado 42">
            <a:extLst>
              <a:ext uri="{FF2B5EF4-FFF2-40B4-BE49-F238E27FC236}">
                <a16:creationId xmlns:a16="http://schemas.microsoft.com/office/drawing/2014/main" id="{6CBC118C-E81C-4457-A191-DF2A95107296}"/>
              </a:ext>
            </a:extLst>
          </p:cNvPr>
          <p:cNvSpPr/>
          <p:nvPr/>
        </p:nvSpPr>
        <p:spPr>
          <a:xfrm>
            <a:off x="3417671" y="4103126"/>
            <a:ext cx="2370467" cy="68572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Agricultura</a:t>
            </a:r>
          </a:p>
        </p:txBody>
      </p:sp>
      <p:sp>
        <p:nvSpPr>
          <p:cNvPr id="12" name="Rectángulo redondeado 43">
            <a:extLst>
              <a:ext uri="{FF2B5EF4-FFF2-40B4-BE49-F238E27FC236}">
                <a16:creationId xmlns:a16="http://schemas.microsoft.com/office/drawing/2014/main" id="{0F6F47AC-3DC5-43B7-9F5B-BD65AC70E91A}"/>
              </a:ext>
            </a:extLst>
          </p:cNvPr>
          <p:cNvSpPr/>
          <p:nvPr/>
        </p:nvSpPr>
        <p:spPr>
          <a:xfrm>
            <a:off x="6305552" y="5214912"/>
            <a:ext cx="2370468" cy="692666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Infraestructura</a:t>
            </a:r>
          </a:p>
        </p:txBody>
      </p:sp>
      <p:sp>
        <p:nvSpPr>
          <p:cNvPr id="13" name="Rectángulo redondeado 44">
            <a:extLst>
              <a:ext uri="{FF2B5EF4-FFF2-40B4-BE49-F238E27FC236}">
                <a16:creationId xmlns:a16="http://schemas.microsoft.com/office/drawing/2014/main" id="{323FF283-AF0F-4944-A11A-0D9F9E0B7F0F}"/>
              </a:ext>
            </a:extLst>
          </p:cNvPr>
          <p:cNvSpPr/>
          <p:nvPr/>
        </p:nvSpPr>
        <p:spPr>
          <a:xfrm>
            <a:off x="9272303" y="4096181"/>
            <a:ext cx="2663115" cy="692666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Energía</a:t>
            </a:r>
          </a:p>
        </p:txBody>
      </p:sp>
      <p:sp>
        <p:nvSpPr>
          <p:cNvPr id="14" name="Rectángulo redondeado 45">
            <a:extLst>
              <a:ext uri="{FF2B5EF4-FFF2-40B4-BE49-F238E27FC236}">
                <a16:creationId xmlns:a16="http://schemas.microsoft.com/office/drawing/2014/main" id="{E53A0B52-9BCE-4BBA-880D-8735B8928B19}"/>
              </a:ext>
            </a:extLst>
          </p:cNvPr>
          <p:cNvSpPr/>
          <p:nvPr/>
        </p:nvSpPr>
        <p:spPr>
          <a:xfrm>
            <a:off x="3425983" y="5218385"/>
            <a:ext cx="2353843" cy="68572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Tecnología</a:t>
            </a:r>
          </a:p>
        </p:txBody>
      </p:sp>
      <p:sp>
        <p:nvSpPr>
          <p:cNvPr id="15" name="Rectángulo redondeado 46">
            <a:extLst>
              <a:ext uri="{FF2B5EF4-FFF2-40B4-BE49-F238E27FC236}">
                <a16:creationId xmlns:a16="http://schemas.microsoft.com/office/drawing/2014/main" id="{FA7FED02-D409-4350-B44B-8BC00051A0CA}"/>
              </a:ext>
            </a:extLst>
          </p:cNvPr>
          <p:cNvSpPr/>
          <p:nvPr/>
        </p:nvSpPr>
        <p:spPr>
          <a:xfrm>
            <a:off x="9272303" y="5214912"/>
            <a:ext cx="2663115" cy="692666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Medio ambiente</a:t>
            </a:r>
          </a:p>
        </p:txBody>
      </p:sp>
      <p:sp>
        <p:nvSpPr>
          <p:cNvPr id="16" name="Rectángulo redondeado 48">
            <a:extLst>
              <a:ext uri="{FF2B5EF4-FFF2-40B4-BE49-F238E27FC236}">
                <a16:creationId xmlns:a16="http://schemas.microsoft.com/office/drawing/2014/main" id="{6A89FCD0-A440-42EA-B8F1-D78B72C313CD}"/>
              </a:ext>
            </a:extLst>
          </p:cNvPr>
          <p:cNvSpPr/>
          <p:nvPr/>
        </p:nvSpPr>
        <p:spPr>
          <a:xfrm>
            <a:off x="6305553" y="1913442"/>
            <a:ext cx="2370467" cy="692666"/>
          </a:xfrm>
          <a:prstGeom prst="roundRect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b="1" dirty="0">
                <a:latin typeface="+mj-lt"/>
              </a:rPr>
              <a:t>Finanzas públicas</a:t>
            </a:r>
          </a:p>
        </p:txBody>
      </p:sp>
      <p:cxnSp>
        <p:nvCxnSpPr>
          <p:cNvPr id="23" name="Conector recto de flecha 54">
            <a:extLst>
              <a:ext uri="{FF2B5EF4-FFF2-40B4-BE49-F238E27FC236}">
                <a16:creationId xmlns:a16="http://schemas.microsoft.com/office/drawing/2014/main" id="{F3F1056C-9E9D-4235-A531-FE3A37D579A8}"/>
              </a:ext>
            </a:extLst>
          </p:cNvPr>
          <p:cNvCxnSpPr>
            <a:cxnSpLocks/>
          </p:cNvCxnSpPr>
          <p:nvPr/>
        </p:nvCxnSpPr>
        <p:spPr>
          <a:xfrm>
            <a:off x="4608443" y="2663257"/>
            <a:ext cx="0" cy="245066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57">
            <a:extLst>
              <a:ext uri="{FF2B5EF4-FFF2-40B4-BE49-F238E27FC236}">
                <a16:creationId xmlns:a16="http://schemas.microsoft.com/office/drawing/2014/main" id="{2FFB58AB-E416-4EF0-9E18-FA4B990272B6}"/>
              </a:ext>
            </a:extLst>
          </p:cNvPr>
          <p:cNvCxnSpPr>
            <a:cxnSpLocks/>
          </p:cNvCxnSpPr>
          <p:nvPr/>
        </p:nvCxnSpPr>
        <p:spPr>
          <a:xfrm>
            <a:off x="5876950" y="2257735"/>
            <a:ext cx="347002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: esquinas redondeadas 1">
            <a:extLst>
              <a:ext uri="{FF2B5EF4-FFF2-40B4-BE49-F238E27FC236}">
                <a16:creationId xmlns:a16="http://schemas.microsoft.com/office/drawing/2014/main" id="{D05F6CD9-575C-4164-A0D3-05D93B3BD220}"/>
              </a:ext>
            </a:extLst>
          </p:cNvPr>
          <p:cNvSpPr/>
          <p:nvPr/>
        </p:nvSpPr>
        <p:spPr>
          <a:xfrm>
            <a:off x="770617" y="3005480"/>
            <a:ext cx="1827350" cy="15150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Sistema de ecuaciones</a:t>
            </a:r>
          </a:p>
          <a:p>
            <a:pPr algn="ctr"/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establecido</a:t>
            </a:r>
          </a:p>
        </p:txBody>
      </p:sp>
      <p:cxnSp>
        <p:nvCxnSpPr>
          <p:cNvPr id="37" name="Conector recto de flecha 57">
            <a:extLst>
              <a:ext uri="{FF2B5EF4-FFF2-40B4-BE49-F238E27FC236}">
                <a16:creationId xmlns:a16="http://schemas.microsoft.com/office/drawing/2014/main" id="{1051559C-7191-4706-A06B-31A49CFCDDC2}"/>
              </a:ext>
            </a:extLst>
          </p:cNvPr>
          <p:cNvCxnSpPr>
            <a:cxnSpLocks/>
          </p:cNvCxnSpPr>
          <p:nvPr/>
        </p:nvCxnSpPr>
        <p:spPr>
          <a:xfrm>
            <a:off x="8749841" y="2257735"/>
            <a:ext cx="347002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57">
            <a:extLst>
              <a:ext uri="{FF2B5EF4-FFF2-40B4-BE49-F238E27FC236}">
                <a16:creationId xmlns:a16="http://schemas.microsoft.com/office/drawing/2014/main" id="{C45DB3AB-A882-428A-8EAF-59453CDF2D13}"/>
              </a:ext>
            </a:extLst>
          </p:cNvPr>
          <p:cNvCxnSpPr>
            <a:cxnSpLocks/>
          </p:cNvCxnSpPr>
          <p:nvPr/>
        </p:nvCxnSpPr>
        <p:spPr>
          <a:xfrm>
            <a:off x="5876950" y="3373753"/>
            <a:ext cx="347002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57">
            <a:extLst>
              <a:ext uri="{FF2B5EF4-FFF2-40B4-BE49-F238E27FC236}">
                <a16:creationId xmlns:a16="http://schemas.microsoft.com/office/drawing/2014/main" id="{4AB1A4EF-0D06-4CFE-AF0D-FCA6B45568E4}"/>
              </a:ext>
            </a:extLst>
          </p:cNvPr>
          <p:cNvCxnSpPr>
            <a:cxnSpLocks/>
          </p:cNvCxnSpPr>
          <p:nvPr/>
        </p:nvCxnSpPr>
        <p:spPr>
          <a:xfrm>
            <a:off x="8789654" y="3296721"/>
            <a:ext cx="347002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54">
            <a:extLst>
              <a:ext uri="{FF2B5EF4-FFF2-40B4-BE49-F238E27FC236}">
                <a16:creationId xmlns:a16="http://schemas.microsoft.com/office/drawing/2014/main" id="{50745302-B855-4A8D-ADDA-3DE0390C6B28}"/>
              </a:ext>
            </a:extLst>
          </p:cNvPr>
          <p:cNvCxnSpPr>
            <a:cxnSpLocks/>
          </p:cNvCxnSpPr>
          <p:nvPr/>
        </p:nvCxnSpPr>
        <p:spPr>
          <a:xfrm>
            <a:off x="7490785" y="2663257"/>
            <a:ext cx="0" cy="245066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54">
            <a:extLst>
              <a:ext uri="{FF2B5EF4-FFF2-40B4-BE49-F238E27FC236}">
                <a16:creationId xmlns:a16="http://schemas.microsoft.com/office/drawing/2014/main" id="{BCE0AB08-B192-4139-A610-54D00D2212D8}"/>
              </a:ext>
            </a:extLst>
          </p:cNvPr>
          <p:cNvCxnSpPr>
            <a:cxnSpLocks/>
          </p:cNvCxnSpPr>
          <p:nvPr/>
        </p:nvCxnSpPr>
        <p:spPr>
          <a:xfrm>
            <a:off x="10622082" y="2663257"/>
            <a:ext cx="0" cy="245066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54">
            <a:extLst>
              <a:ext uri="{FF2B5EF4-FFF2-40B4-BE49-F238E27FC236}">
                <a16:creationId xmlns:a16="http://schemas.microsoft.com/office/drawing/2014/main" id="{31EDCA22-BC76-4FEC-B5B1-300FA3885C7B}"/>
              </a:ext>
            </a:extLst>
          </p:cNvPr>
          <p:cNvCxnSpPr>
            <a:cxnSpLocks/>
          </p:cNvCxnSpPr>
          <p:nvPr/>
        </p:nvCxnSpPr>
        <p:spPr>
          <a:xfrm>
            <a:off x="4643672" y="3762982"/>
            <a:ext cx="0" cy="245066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54">
            <a:extLst>
              <a:ext uri="{FF2B5EF4-FFF2-40B4-BE49-F238E27FC236}">
                <a16:creationId xmlns:a16="http://schemas.microsoft.com/office/drawing/2014/main" id="{330A5F1D-C771-43E7-9992-8F04E6DAAA13}"/>
              </a:ext>
            </a:extLst>
          </p:cNvPr>
          <p:cNvCxnSpPr>
            <a:cxnSpLocks/>
          </p:cNvCxnSpPr>
          <p:nvPr/>
        </p:nvCxnSpPr>
        <p:spPr>
          <a:xfrm>
            <a:off x="4602904" y="4874349"/>
            <a:ext cx="0" cy="245066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54">
            <a:extLst>
              <a:ext uri="{FF2B5EF4-FFF2-40B4-BE49-F238E27FC236}">
                <a16:creationId xmlns:a16="http://schemas.microsoft.com/office/drawing/2014/main" id="{0A04F76D-FFFE-40C2-AA16-A3224A32E0B3}"/>
              </a:ext>
            </a:extLst>
          </p:cNvPr>
          <p:cNvCxnSpPr>
            <a:cxnSpLocks/>
          </p:cNvCxnSpPr>
          <p:nvPr/>
        </p:nvCxnSpPr>
        <p:spPr>
          <a:xfrm>
            <a:off x="7490785" y="3762982"/>
            <a:ext cx="0" cy="245066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54">
            <a:extLst>
              <a:ext uri="{FF2B5EF4-FFF2-40B4-BE49-F238E27FC236}">
                <a16:creationId xmlns:a16="http://schemas.microsoft.com/office/drawing/2014/main" id="{6DD814DE-E032-4B6E-883A-E2357E94C318}"/>
              </a:ext>
            </a:extLst>
          </p:cNvPr>
          <p:cNvCxnSpPr>
            <a:cxnSpLocks/>
          </p:cNvCxnSpPr>
          <p:nvPr/>
        </p:nvCxnSpPr>
        <p:spPr>
          <a:xfrm>
            <a:off x="7490785" y="4874349"/>
            <a:ext cx="0" cy="245066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54">
            <a:extLst>
              <a:ext uri="{FF2B5EF4-FFF2-40B4-BE49-F238E27FC236}">
                <a16:creationId xmlns:a16="http://schemas.microsoft.com/office/drawing/2014/main" id="{63ABA05E-BDDB-43E7-9BD7-058FA1E0EA86}"/>
              </a:ext>
            </a:extLst>
          </p:cNvPr>
          <p:cNvCxnSpPr>
            <a:cxnSpLocks/>
          </p:cNvCxnSpPr>
          <p:nvPr/>
        </p:nvCxnSpPr>
        <p:spPr>
          <a:xfrm>
            <a:off x="10680584" y="3762982"/>
            <a:ext cx="0" cy="245066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54">
            <a:extLst>
              <a:ext uri="{FF2B5EF4-FFF2-40B4-BE49-F238E27FC236}">
                <a16:creationId xmlns:a16="http://schemas.microsoft.com/office/drawing/2014/main" id="{C38BD177-F6F7-40BE-AAC5-3403B2648D2E}"/>
              </a:ext>
            </a:extLst>
          </p:cNvPr>
          <p:cNvCxnSpPr>
            <a:cxnSpLocks/>
          </p:cNvCxnSpPr>
          <p:nvPr/>
        </p:nvCxnSpPr>
        <p:spPr>
          <a:xfrm>
            <a:off x="10680584" y="4874349"/>
            <a:ext cx="0" cy="245066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57">
            <a:extLst>
              <a:ext uri="{FF2B5EF4-FFF2-40B4-BE49-F238E27FC236}">
                <a16:creationId xmlns:a16="http://schemas.microsoft.com/office/drawing/2014/main" id="{9F533DD6-9FEE-4B10-9B82-C913216227D6}"/>
              </a:ext>
            </a:extLst>
          </p:cNvPr>
          <p:cNvCxnSpPr>
            <a:cxnSpLocks/>
          </p:cNvCxnSpPr>
          <p:nvPr/>
        </p:nvCxnSpPr>
        <p:spPr>
          <a:xfrm>
            <a:off x="5876950" y="4437808"/>
            <a:ext cx="347002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57">
            <a:extLst>
              <a:ext uri="{FF2B5EF4-FFF2-40B4-BE49-F238E27FC236}">
                <a16:creationId xmlns:a16="http://schemas.microsoft.com/office/drawing/2014/main" id="{3E2B5899-DF26-477E-93FE-95588E4CFDE0}"/>
              </a:ext>
            </a:extLst>
          </p:cNvPr>
          <p:cNvCxnSpPr>
            <a:cxnSpLocks/>
          </p:cNvCxnSpPr>
          <p:nvPr/>
        </p:nvCxnSpPr>
        <p:spPr>
          <a:xfrm>
            <a:off x="8789654" y="4445986"/>
            <a:ext cx="347002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57">
            <a:extLst>
              <a:ext uri="{FF2B5EF4-FFF2-40B4-BE49-F238E27FC236}">
                <a16:creationId xmlns:a16="http://schemas.microsoft.com/office/drawing/2014/main" id="{7823EED7-FEF3-43AB-A885-4EC92974D774}"/>
              </a:ext>
            </a:extLst>
          </p:cNvPr>
          <p:cNvCxnSpPr>
            <a:cxnSpLocks/>
          </p:cNvCxnSpPr>
          <p:nvPr/>
        </p:nvCxnSpPr>
        <p:spPr>
          <a:xfrm>
            <a:off x="5876950" y="5556539"/>
            <a:ext cx="347002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7">
            <a:extLst>
              <a:ext uri="{FF2B5EF4-FFF2-40B4-BE49-F238E27FC236}">
                <a16:creationId xmlns:a16="http://schemas.microsoft.com/office/drawing/2014/main" id="{53F096DA-B5F0-4E52-9AAC-D2A018B7F4FA}"/>
              </a:ext>
            </a:extLst>
          </p:cNvPr>
          <p:cNvCxnSpPr>
            <a:cxnSpLocks/>
          </p:cNvCxnSpPr>
          <p:nvPr/>
        </p:nvCxnSpPr>
        <p:spPr>
          <a:xfrm>
            <a:off x="8789654" y="5583639"/>
            <a:ext cx="347002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149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7D886-2C3B-45FD-BFAC-7DF073D79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Ejemplo:</a:t>
            </a:r>
          </a:p>
        </p:txBody>
      </p:sp>
      <p:grpSp>
        <p:nvGrpSpPr>
          <p:cNvPr id="5" name="Grupo 75">
            <a:extLst>
              <a:ext uri="{FF2B5EF4-FFF2-40B4-BE49-F238E27FC236}">
                <a16:creationId xmlns:a16="http://schemas.microsoft.com/office/drawing/2014/main" id="{3927F948-021C-4810-BCD8-5F9077D809B8}"/>
              </a:ext>
            </a:extLst>
          </p:cNvPr>
          <p:cNvGrpSpPr/>
          <p:nvPr/>
        </p:nvGrpSpPr>
        <p:grpSpPr>
          <a:xfrm>
            <a:off x="3579705" y="523602"/>
            <a:ext cx="7278564" cy="5810795"/>
            <a:chOff x="2419643" y="246430"/>
            <a:chExt cx="7278564" cy="5810795"/>
          </a:xfrm>
        </p:grpSpPr>
        <p:sp>
          <p:nvSpPr>
            <p:cNvPr id="6" name="Rectángulo redondeado 1">
              <a:extLst>
                <a:ext uri="{FF2B5EF4-FFF2-40B4-BE49-F238E27FC236}">
                  <a16:creationId xmlns:a16="http://schemas.microsoft.com/office/drawing/2014/main" id="{1DBF5486-D6CF-4A73-8C0A-87C9EEFFA99F}"/>
                </a:ext>
              </a:extLst>
            </p:cNvPr>
            <p:cNvSpPr/>
            <p:nvPr/>
          </p:nvSpPr>
          <p:spPr>
            <a:xfrm>
              <a:off x="2419643" y="253464"/>
              <a:ext cx="2067950" cy="612000"/>
            </a:xfrm>
            <a:prstGeom prst="roundRect">
              <a:avLst/>
            </a:prstGeom>
            <a:solidFill>
              <a:srgbClr val="33CCCC"/>
            </a:solidFill>
            <a:ln>
              <a:solidFill>
                <a:srgbClr val="33CC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Socio-político</a:t>
              </a:r>
            </a:p>
          </p:txBody>
        </p:sp>
        <p:sp>
          <p:nvSpPr>
            <p:cNvPr id="7" name="Rectángulo redondeado 13">
              <a:extLst>
                <a:ext uri="{FF2B5EF4-FFF2-40B4-BE49-F238E27FC236}">
                  <a16:creationId xmlns:a16="http://schemas.microsoft.com/office/drawing/2014/main" id="{F9109C74-1170-4A00-BBE3-7829E1E42233}"/>
                </a:ext>
              </a:extLst>
            </p:cNvPr>
            <p:cNvSpPr/>
            <p:nvPr/>
          </p:nvSpPr>
          <p:spPr>
            <a:xfrm>
              <a:off x="7497166" y="246430"/>
              <a:ext cx="2067950" cy="612000"/>
            </a:xfrm>
            <a:prstGeom prst="roundRect">
              <a:avLst/>
            </a:prstGeom>
            <a:solidFill>
              <a:srgbClr val="33CCCC"/>
            </a:solidFill>
            <a:ln>
              <a:solidFill>
                <a:srgbClr val="33CC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Política internacional</a:t>
              </a:r>
            </a:p>
          </p:txBody>
        </p:sp>
        <p:cxnSp>
          <p:nvCxnSpPr>
            <p:cNvPr id="8" name="Conector recto de flecha 3">
              <a:extLst>
                <a:ext uri="{FF2B5EF4-FFF2-40B4-BE49-F238E27FC236}">
                  <a16:creationId xmlns:a16="http://schemas.microsoft.com/office/drawing/2014/main" id="{C7529164-F98D-4953-A0C1-1B7DD9FADDBD}"/>
                </a:ext>
              </a:extLst>
            </p:cNvPr>
            <p:cNvCxnSpPr>
              <a:stCxn id="6" idx="3"/>
              <a:endCxn id="7" idx="1"/>
            </p:cNvCxnSpPr>
            <p:nvPr/>
          </p:nvCxnSpPr>
          <p:spPr>
            <a:xfrm flipV="1">
              <a:off x="4487593" y="552430"/>
              <a:ext cx="3009573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ángulo redondeado 14">
              <a:extLst>
                <a:ext uri="{FF2B5EF4-FFF2-40B4-BE49-F238E27FC236}">
                  <a16:creationId xmlns:a16="http://schemas.microsoft.com/office/drawing/2014/main" id="{A1AEEC80-09EC-48F1-9818-A51FBF81A2E2}"/>
                </a:ext>
              </a:extLst>
            </p:cNvPr>
            <p:cNvSpPr/>
            <p:nvPr/>
          </p:nvSpPr>
          <p:spPr>
            <a:xfrm>
              <a:off x="2881155" y="1429317"/>
              <a:ext cx="2067950" cy="612000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Educación</a:t>
              </a:r>
            </a:p>
          </p:txBody>
        </p:sp>
        <p:sp>
          <p:nvSpPr>
            <p:cNvPr id="10" name="Rectángulo redondeado 15">
              <a:extLst>
                <a:ext uri="{FF2B5EF4-FFF2-40B4-BE49-F238E27FC236}">
                  <a16:creationId xmlns:a16="http://schemas.microsoft.com/office/drawing/2014/main" id="{AC2211B5-D229-4742-A03D-C18E60E78B1B}"/>
                </a:ext>
              </a:extLst>
            </p:cNvPr>
            <p:cNvSpPr/>
            <p:nvPr/>
          </p:nvSpPr>
          <p:spPr>
            <a:xfrm>
              <a:off x="6868078" y="1409491"/>
              <a:ext cx="2067950" cy="612000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Salud</a:t>
              </a:r>
            </a:p>
          </p:txBody>
        </p:sp>
        <p:sp>
          <p:nvSpPr>
            <p:cNvPr id="11" name="Rectángulo redondeado 16">
              <a:extLst>
                <a:ext uri="{FF2B5EF4-FFF2-40B4-BE49-F238E27FC236}">
                  <a16:creationId xmlns:a16="http://schemas.microsoft.com/office/drawing/2014/main" id="{E0D6523C-E086-486E-A77E-5226F9E6243A}"/>
                </a:ext>
              </a:extLst>
            </p:cNvPr>
            <p:cNvSpPr/>
            <p:nvPr/>
          </p:nvSpPr>
          <p:spPr>
            <a:xfrm>
              <a:off x="2419643" y="2726337"/>
              <a:ext cx="2067950" cy="612000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Población</a:t>
              </a:r>
            </a:p>
          </p:txBody>
        </p:sp>
        <p:sp>
          <p:nvSpPr>
            <p:cNvPr id="12" name="Rectángulo redondeado 17">
              <a:extLst>
                <a:ext uri="{FF2B5EF4-FFF2-40B4-BE49-F238E27FC236}">
                  <a16:creationId xmlns:a16="http://schemas.microsoft.com/office/drawing/2014/main" id="{D5898789-A3C3-480B-9BFA-FE47DE05EC9F}"/>
                </a:ext>
              </a:extLst>
            </p:cNvPr>
            <p:cNvSpPr/>
            <p:nvPr/>
          </p:nvSpPr>
          <p:spPr>
            <a:xfrm>
              <a:off x="7497166" y="2777739"/>
              <a:ext cx="2067950" cy="612000"/>
            </a:xfrm>
            <a:prstGeom prst="roundRect">
              <a:avLst/>
            </a:prstGeom>
            <a:solidFill>
              <a:srgbClr val="33CCCC"/>
            </a:solidFill>
            <a:ln>
              <a:solidFill>
                <a:srgbClr val="33CC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Economía</a:t>
              </a:r>
            </a:p>
          </p:txBody>
        </p:sp>
        <p:cxnSp>
          <p:nvCxnSpPr>
            <p:cNvPr id="13" name="Conector recto de flecha 18">
              <a:extLst>
                <a:ext uri="{FF2B5EF4-FFF2-40B4-BE49-F238E27FC236}">
                  <a16:creationId xmlns:a16="http://schemas.microsoft.com/office/drawing/2014/main" id="{EEE5D245-BE3A-4C12-ABCF-24685A3BFE6E}"/>
                </a:ext>
              </a:extLst>
            </p:cNvPr>
            <p:cNvCxnSpPr/>
            <p:nvPr/>
          </p:nvCxnSpPr>
          <p:spPr>
            <a:xfrm>
              <a:off x="9267163" y="851339"/>
              <a:ext cx="0" cy="190800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ángulo redondeado 19">
              <a:extLst>
                <a:ext uri="{FF2B5EF4-FFF2-40B4-BE49-F238E27FC236}">
                  <a16:creationId xmlns:a16="http://schemas.microsoft.com/office/drawing/2014/main" id="{074593D8-81A0-4C5A-987A-C6FA7512A602}"/>
                </a:ext>
              </a:extLst>
            </p:cNvPr>
            <p:cNvSpPr/>
            <p:nvPr/>
          </p:nvSpPr>
          <p:spPr>
            <a:xfrm>
              <a:off x="2419643" y="4258208"/>
              <a:ext cx="2067950" cy="61200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Agricultura</a:t>
              </a:r>
            </a:p>
          </p:txBody>
        </p:sp>
        <p:sp>
          <p:nvSpPr>
            <p:cNvPr id="15" name="Rectángulo redondeado 20">
              <a:extLst>
                <a:ext uri="{FF2B5EF4-FFF2-40B4-BE49-F238E27FC236}">
                  <a16:creationId xmlns:a16="http://schemas.microsoft.com/office/drawing/2014/main" id="{5A46DEB3-CC8C-4414-8348-90FA5423AE83}"/>
                </a:ext>
              </a:extLst>
            </p:cNvPr>
            <p:cNvSpPr/>
            <p:nvPr/>
          </p:nvSpPr>
          <p:spPr>
            <a:xfrm>
              <a:off x="5024950" y="3972318"/>
              <a:ext cx="2067950" cy="61200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Infraestructura</a:t>
              </a:r>
            </a:p>
          </p:txBody>
        </p:sp>
        <p:sp>
          <p:nvSpPr>
            <p:cNvPr id="16" name="Rectángulo redondeado 21">
              <a:extLst>
                <a:ext uri="{FF2B5EF4-FFF2-40B4-BE49-F238E27FC236}">
                  <a16:creationId xmlns:a16="http://schemas.microsoft.com/office/drawing/2014/main" id="{51655141-2264-4C52-B73E-B9FAAAB54DD4}"/>
                </a:ext>
              </a:extLst>
            </p:cNvPr>
            <p:cNvSpPr/>
            <p:nvPr/>
          </p:nvSpPr>
          <p:spPr>
            <a:xfrm>
              <a:off x="7630257" y="4289038"/>
              <a:ext cx="2067950" cy="61200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Energía</a:t>
              </a:r>
            </a:p>
          </p:txBody>
        </p:sp>
        <p:sp>
          <p:nvSpPr>
            <p:cNvPr id="17" name="Rectángulo redondeado 25">
              <a:extLst>
                <a:ext uri="{FF2B5EF4-FFF2-40B4-BE49-F238E27FC236}">
                  <a16:creationId xmlns:a16="http://schemas.microsoft.com/office/drawing/2014/main" id="{F29A7680-A7AC-4D11-89E7-BD34369978D8}"/>
                </a:ext>
              </a:extLst>
            </p:cNvPr>
            <p:cNvSpPr/>
            <p:nvPr/>
          </p:nvSpPr>
          <p:spPr>
            <a:xfrm>
              <a:off x="3915130" y="5445224"/>
              <a:ext cx="2067950" cy="61200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Tecnología</a:t>
              </a:r>
            </a:p>
          </p:txBody>
        </p:sp>
        <p:sp>
          <p:nvSpPr>
            <p:cNvPr id="18" name="Rectángulo redondeado 26">
              <a:extLst>
                <a:ext uri="{FF2B5EF4-FFF2-40B4-BE49-F238E27FC236}">
                  <a16:creationId xmlns:a16="http://schemas.microsoft.com/office/drawing/2014/main" id="{D41FDBFF-CEAF-4A10-B072-1E8875277CD8}"/>
                </a:ext>
              </a:extLst>
            </p:cNvPr>
            <p:cNvSpPr/>
            <p:nvPr/>
          </p:nvSpPr>
          <p:spPr>
            <a:xfrm>
              <a:off x="6155494" y="5445225"/>
              <a:ext cx="2067950" cy="61200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b="1" dirty="0">
                  <a:latin typeface="+mj-lt"/>
                </a:rPr>
                <a:t>Recursos ambientales</a:t>
              </a:r>
            </a:p>
          </p:txBody>
        </p:sp>
        <p:cxnSp>
          <p:nvCxnSpPr>
            <p:cNvPr id="19" name="Conector recto de flecha 27">
              <a:extLst>
                <a:ext uri="{FF2B5EF4-FFF2-40B4-BE49-F238E27FC236}">
                  <a16:creationId xmlns:a16="http://schemas.microsoft.com/office/drawing/2014/main" id="{2ED7262A-56E7-4957-903D-AE73636FA129}"/>
                </a:ext>
              </a:extLst>
            </p:cNvPr>
            <p:cNvCxnSpPr/>
            <p:nvPr/>
          </p:nvCxnSpPr>
          <p:spPr>
            <a:xfrm>
              <a:off x="2638935" y="869739"/>
              <a:ext cx="0" cy="190800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de flecha 28">
              <a:extLst>
                <a:ext uri="{FF2B5EF4-FFF2-40B4-BE49-F238E27FC236}">
                  <a16:creationId xmlns:a16="http://schemas.microsoft.com/office/drawing/2014/main" id="{653FA322-9094-4CA9-B504-4AA9B2918483}"/>
                </a:ext>
              </a:extLst>
            </p:cNvPr>
            <p:cNvCxnSpPr/>
            <p:nvPr/>
          </p:nvCxnSpPr>
          <p:spPr>
            <a:xfrm flipV="1">
              <a:off x="4949105" y="1745920"/>
              <a:ext cx="1944000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de flecha 29">
              <a:extLst>
                <a:ext uri="{FF2B5EF4-FFF2-40B4-BE49-F238E27FC236}">
                  <a16:creationId xmlns:a16="http://schemas.microsoft.com/office/drawing/2014/main" id="{FF07F1FB-1306-40C6-A608-89448BAC9CDB}"/>
                </a:ext>
              </a:extLst>
            </p:cNvPr>
            <p:cNvCxnSpPr/>
            <p:nvPr/>
          </p:nvCxnSpPr>
          <p:spPr>
            <a:xfrm>
              <a:off x="4487593" y="822439"/>
              <a:ext cx="2405512" cy="606878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de flecha 30">
              <a:extLst>
                <a:ext uri="{FF2B5EF4-FFF2-40B4-BE49-F238E27FC236}">
                  <a16:creationId xmlns:a16="http://schemas.microsoft.com/office/drawing/2014/main" id="{BD2AD7A1-7BCD-4141-8D4B-4C8C76EA24BE}"/>
                </a:ext>
              </a:extLst>
            </p:cNvPr>
            <p:cNvCxnSpPr/>
            <p:nvPr/>
          </p:nvCxnSpPr>
          <p:spPr>
            <a:xfrm>
              <a:off x="3128865" y="823203"/>
              <a:ext cx="0" cy="64800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de flecha 31">
              <a:extLst>
                <a:ext uri="{FF2B5EF4-FFF2-40B4-BE49-F238E27FC236}">
                  <a16:creationId xmlns:a16="http://schemas.microsoft.com/office/drawing/2014/main" id="{1D0D0DA1-2B48-4A0F-B489-E4C24371E609}"/>
                </a:ext>
              </a:extLst>
            </p:cNvPr>
            <p:cNvCxnSpPr/>
            <p:nvPr/>
          </p:nvCxnSpPr>
          <p:spPr>
            <a:xfrm>
              <a:off x="3128865" y="2041317"/>
              <a:ext cx="0" cy="72000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de flecha 32">
              <a:extLst>
                <a:ext uri="{FF2B5EF4-FFF2-40B4-BE49-F238E27FC236}">
                  <a16:creationId xmlns:a16="http://schemas.microsoft.com/office/drawing/2014/main" id="{74F97447-99B9-406A-9DAB-0460FFFBA93F}"/>
                </a:ext>
              </a:extLst>
            </p:cNvPr>
            <p:cNvCxnSpPr/>
            <p:nvPr/>
          </p:nvCxnSpPr>
          <p:spPr>
            <a:xfrm>
              <a:off x="8706436" y="2021491"/>
              <a:ext cx="0" cy="72000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33">
              <a:extLst>
                <a:ext uri="{FF2B5EF4-FFF2-40B4-BE49-F238E27FC236}">
                  <a16:creationId xmlns:a16="http://schemas.microsoft.com/office/drawing/2014/main" id="{8A34137A-EA17-4B66-B3F0-8A7001BC4DC5}"/>
                </a:ext>
              </a:extLst>
            </p:cNvPr>
            <p:cNvCxnSpPr/>
            <p:nvPr/>
          </p:nvCxnSpPr>
          <p:spPr>
            <a:xfrm flipV="1">
              <a:off x="4487593" y="2919795"/>
              <a:ext cx="3024000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34">
              <a:extLst>
                <a:ext uri="{FF2B5EF4-FFF2-40B4-BE49-F238E27FC236}">
                  <a16:creationId xmlns:a16="http://schemas.microsoft.com/office/drawing/2014/main" id="{1DCF8EA0-DF93-4C62-8508-241F67F12883}"/>
                </a:ext>
              </a:extLst>
            </p:cNvPr>
            <p:cNvCxnSpPr/>
            <p:nvPr/>
          </p:nvCxnSpPr>
          <p:spPr>
            <a:xfrm>
              <a:off x="4893244" y="2057785"/>
              <a:ext cx="2637895" cy="734873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de flecha 36">
              <a:extLst>
                <a:ext uri="{FF2B5EF4-FFF2-40B4-BE49-F238E27FC236}">
                  <a16:creationId xmlns:a16="http://schemas.microsoft.com/office/drawing/2014/main" id="{1A64EAA8-D602-490A-AAD0-C2C30DF95212}"/>
                </a:ext>
              </a:extLst>
            </p:cNvPr>
            <p:cNvCxnSpPr/>
            <p:nvPr/>
          </p:nvCxnSpPr>
          <p:spPr>
            <a:xfrm flipV="1">
              <a:off x="4442194" y="2015818"/>
              <a:ext cx="2494246" cy="77225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de flecha 38">
              <a:extLst>
                <a:ext uri="{FF2B5EF4-FFF2-40B4-BE49-F238E27FC236}">
                  <a16:creationId xmlns:a16="http://schemas.microsoft.com/office/drawing/2014/main" id="{89EC7CC3-0660-41E4-84D2-B227E720B33A}"/>
                </a:ext>
              </a:extLst>
            </p:cNvPr>
            <p:cNvCxnSpPr/>
            <p:nvPr/>
          </p:nvCxnSpPr>
          <p:spPr>
            <a:xfrm>
              <a:off x="2894593" y="3338337"/>
              <a:ext cx="0" cy="97200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de flecha 39">
              <a:extLst>
                <a:ext uri="{FF2B5EF4-FFF2-40B4-BE49-F238E27FC236}">
                  <a16:creationId xmlns:a16="http://schemas.microsoft.com/office/drawing/2014/main" id="{43F899CC-631D-4D90-8154-D8EBA7EE9232}"/>
                </a:ext>
              </a:extLst>
            </p:cNvPr>
            <p:cNvCxnSpPr/>
            <p:nvPr/>
          </p:nvCxnSpPr>
          <p:spPr>
            <a:xfrm>
              <a:off x="9067966" y="3366473"/>
              <a:ext cx="0" cy="97200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de flecha 40">
              <a:extLst>
                <a:ext uri="{FF2B5EF4-FFF2-40B4-BE49-F238E27FC236}">
                  <a16:creationId xmlns:a16="http://schemas.microsoft.com/office/drawing/2014/main" id="{4F29BB68-634A-478E-A87A-D0553726574A}"/>
                </a:ext>
              </a:extLst>
            </p:cNvPr>
            <p:cNvCxnSpPr/>
            <p:nvPr/>
          </p:nvCxnSpPr>
          <p:spPr>
            <a:xfrm>
              <a:off x="4383976" y="3348847"/>
              <a:ext cx="884223" cy="622408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de flecha 42">
              <a:extLst>
                <a:ext uri="{FF2B5EF4-FFF2-40B4-BE49-F238E27FC236}">
                  <a16:creationId xmlns:a16="http://schemas.microsoft.com/office/drawing/2014/main" id="{6FFBE8CE-48DD-40FD-A8C7-346DC0C06547}"/>
                </a:ext>
              </a:extLst>
            </p:cNvPr>
            <p:cNvCxnSpPr/>
            <p:nvPr/>
          </p:nvCxnSpPr>
          <p:spPr>
            <a:xfrm flipH="1">
              <a:off x="6687393" y="3336845"/>
              <a:ext cx="942864" cy="603955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de flecha 45">
              <a:extLst>
                <a:ext uri="{FF2B5EF4-FFF2-40B4-BE49-F238E27FC236}">
                  <a16:creationId xmlns:a16="http://schemas.microsoft.com/office/drawing/2014/main" id="{44792807-3F65-4754-BD1D-DB9C58237A14}"/>
                </a:ext>
              </a:extLst>
            </p:cNvPr>
            <p:cNvCxnSpPr>
              <a:endCxn id="12" idx="1"/>
            </p:cNvCxnSpPr>
            <p:nvPr/>
          </p:nvCxnSpPr>
          <p:spPr>
            <a:xfrm flipV="1">
              <a:off x="3915130" y="3083739"/>
              <a:ext cx="3582036" cy="1162184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de flecha 51">
              <a:extLst>
                <a:ext uri="{FF2B5EF4-FFF2-40B4-BE49-F238E27FC236}">
                  <a16:creationId xmlns:a16="http://schemas.microsoft.com/office/drawing/2014/main" id="{5C3B60EB-E24E-4FE6-A3A6-94BE01961885}"/>
                </a:ext>
              </a:extLst>
            </p:cNvPr>
            <p:cNvCxnSpPr>
              <a:stCxn id="15" idx="3"/>
              <a:endCxn id="16" idx="1"/>
            </p:cNvCxnSpPr>
            <p:nvPr/>
          </p:nvCxnSpPr>
          <p:spPr>
            <a:xfrm>
              <a:off x="7092900" y="4278318"/>
              <a:ext cx="537357" cy="31672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de flecha 54">
              <a:extLst>
                <a:ext uri="{FF2B5EF4-FFF2-40B4-BE49-F238E27FC236}">
                  <a16:creationId xmlns:a16="http://schemas.microsoft.com/office/drawing/2014/main" id="{6D074D45-6703-4427-B870-DC1C982AE2B7}"/>
                </a:ext>
              </a:extLst>
            </p:cNvPr>
            <p:cNvCxnSpPr>
              <a:stCxn id="15" idx="1"/>
              <a:endCxn id="14" idx="3"/>
            </p:cNvCxnSpPr>
            <p:nvPr/>
          </p:nvCxnSpPr>
          <p:spPr>
            <a:xfrm flipH="1">
              <a:off x="4487593" y="4278318"/>
              <a:ext cx="537357" cy="28589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de flecha 57">
              <a:extLst>
                <a:ext uri="{FF2B5EF4-FFF2-40B4-BE49-F238E27FC236}">
                  <a16:creationId xmlns:a16="http://schemas.microsoft.com/office/drawing/2014/main" id="{1601D67B-9C62-4AB8-A3E9-09C1C2BC118F}"/>
                </a:ext>
              </a:extLst>
            </p:cNvPr>
            <p:cNvCxnSpPr/>
            <p:nvPr/>
          </p:nvCxnSpPr>
          <p:spPr>
            <a:xfrm>
              <a:off x="3314279" y="4870208"/>
              <a:ext cx="891961" cy="57501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de flecha 59">
              <a:extLst>
                <a:ext uri="{FF2B5EF4-FFF2-40B4-BE49-F238E27FC236}">
                  <a16:creationId xmlns:a16="http://schemas.microsoft.com/office/drawing/2014/main" id="{005AEA12-BDDA-4564-BB59-8C0731B1517D}"/>
                </a:ext>
              </a:extLst>
            </p:cNvPr>
            <p:cNvCxnSpPr/>
            <p:nvPr/>
          </p:nvCxnSpPr>
          <p:spPr>
            <a:xfrm>
              <a:off x="3864310" y="4839431"/>
              <a:ext cx="891961" cy="57501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de flecha 60">
              <a:extLst>
                <a:ext uri="{FF2B5EF4-FFF2-40B4-BE49-F238E27FC236}">
                  <a16:creationId xmlns:a16="http://schemas.microsoft.com/office/drawing/2014/main" id="{79038D2F-64BE-4765-B18A-2027D9B48154}"/>
                </a:ext>
              </a:extLst>
            </p:cNvPr>
            <p:cNvCxnSpPr/>
            <p:nvPr/>
          </p:nvCxnSpPr>
          <p:spPr>
            <a:xfrm flipH="1">
              <a:off x="7484735" y="4873444"/>
              <a:ext cx="854851" cy="540258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de flecha 62">
              <a:extLst>
                <a:ext uri="{FF2B5EF4-FFF2-40B4-BE49-F238E27FC236}">
                  <a16:creationId xmlns:a16="http://schemas.microsoft.com/office/drawing/2014/main" id="{E61B5095-3AEE-48D9-896D-A6829C62D61D}"/>
                </a:ext>
              </a:extLst>
            </p:cNvPr>
            <p:cNvCxnSpPr/>
            <p:nvPr/>
          </p:nvCxnSpPr>
          <p:spPr>
            <a:xfrm flipH="1">
              <a:off x="7851585" y="4911841"/>
              <a:ext cx="854851" cy="540258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CuadroTexto 63">
              <a:extLst>
                <a:ext uri="{FF2B5EF4-FFF2-40B4-BE49-F238E27FC236}">
                  <a16:creationId xmlns:a16="http://schemas.microsoft.com/office/drawing/2014/main" id="{D364F6F5-221C-4C87-A23E-D251064C5FF3}"/>
                </a:ext>
              </a:extLst>
            </p:cNvPr>
            <p:cNvSpPr txBox="1"/>
            <p:nvPr/>
          </p:nvSpPr>
          <p:spPr>
            <a:xfrm>
              <a:off x="3266667" y="873702"/>
              <a:ext cx="12969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+mj-lt"/>
                </a:rPr>
                <a:t>Gasto de gobierno</a:t>
              </a:r>
            </a:p>
          </p:txBody>
        </p:sp>
        <p:sp>
          <p:nvSpPr>
            <p:cNvPr id="40" name="CuadroTexto 64">
              <a:extLst>
                <a:ext uri="{FF2B5EF4-FFF2-40B4-BE49-F238E27FC236}">
                  <a16:creationId xmlns:a16="http://schemas.microsoft.com/office/drawing/2014/main" id="{002A3411-7622-4368-B757-5267DCAD0678}"/>
                </a:ext>
              </a:extLst>
            </p:cNvPr>
            <p:cNvSpPr txBox="1"/>
            <p:nvPr/>
          </p:nvSpPr>
          <p:spPr>
            <a:xfrm>
              <a:off x="7092900" y="872350"/>
              <a:ext cx="20963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+mj-lt"/>
                </a:rPr>
                <a:t>Conflicto/cooperación</a:t>
              </a:r>
            </a:p>
            <a:p>
              <a:pPr algn="ctr"/>
              <a:r>
                <a:rPr lang="es-MX" sz="1400" dirty="0">
                  <a:latin typeface="+mj-lt"/>
                </a:rPr>
                <a:t>Estabilidad/inestabilidad</a:t>
              </a:r>
            </a:p>
          </p:txBody>
        </p:sp>
        <p:sp>
          <p:nvSpPr>
            <p:cNvPr id="41" name="CuadroTexto 65">
              <a:extLst>
                <a:ext uri="{FF2B5EF4-FFF2-40B4-BE49-F238E27FC236}">
                  <a16:creationId xmlns:a16="http://schemas.microsoft.com/office/drawing/2014/main" id="{F7C98DBF-900D-4B37-9C91-F20650D6FC33}"/>
                </a:ext>
              </a:extLst>
            </p:cNvPr>
            <p:cNvSpPr txBox="1"/>
            <p:nvPr/>
          </p:nvSpPr>
          <p:spPr>
            <a:xfrm>
              <a:off x="3329426" y="2227980"/>
              <a:ext cx="912208" cy="307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+mj-lt"/>
                </a:rPr>
                <a:t>Fertilidad</a:t>
              </a:r>
            </a:p>
          </p:txBody>
        </p:sp>
        <p:sp>
          <p:nvSpPr>
            <p:cNvPr id="42" name="CuadroTexto 66">
              <a:extLst>
                <a:ext uri="{FF2B5EF4-FFF2-40B4-BE49-F238E27FC236}">
                  <a16:creationId xmlns:a16="http://schemas.microsoft.com/office/drawing/2014/main" id="{7B0484E9-F036-46A4-80C4-7B8CA62CF4AA}"/>
                </a:ext>
              </a:extLst>
            </p:cNvPr>
            <p:cNvSpPr txBox="1"/>
            <p:nvPr/>
          </p:nvSpPr>
          <p:spPr>
            <a:xfrm rot="20851257">
              <a:off x="5354756" y="1829534"/>
              <a:ext cx="10493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+mj-lt"/>
                </a:rPr>
                <a:t>Mortalidad</a:t>
              </a:r>
            </a:p>
          </p:txBody>
        </p:sp>
        <p:sp>
          <p:nvSpPr>
            <p:cNvPr id="43" name="CuadroTexto 67">
              <a:extLst>
                <a:ext uri="{FF2B5EF4-FFF2-40B4-BE49-F238E27FC236}">
                  <a16:creationId xmlns:a16="http://schemas.microsoft.com/office/drawing/2014/main" id="{65854DF4-C8BC-4E19-A72D-57B5B0A4ECCB}"/>
                </a:ext>
              </a:extLst>
            </p:cNvPr>
            <p:cNvSpPr txBox="1"/>
            <p:nvPr/>
          </p:nvSpPr>
          <p:spPr>
            <a:xfrm>
              <a:off x="7245390" y="2215361"/>
              <a:ext cx="912208" cy="307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+mj-lt"/>
                </a:rPr>
                <a:t>Ingreso</a:t>
              </a:r>
            </a:p>
          </p:txBody>
        </p:sp>
        <p:sp>
          <p:nvSpPr>
            <p:cNvPr id="44" name="CuadroTexto 68">
              <a:extLst>
                <a:ext uri="{FF2B5EF4-FFF2-40B4-BE49-F238E27FC236}">
                  <a16:creationId xmlns:a16="http://schemas.microsoft.com/office/drawing/2014/main" id="{E0DC07D2-59F7-4003-97B0-851CD6EA4518}"/>
                </a:ext>
              </a:extLst>
            </p:cNvPr>
            <p:cNvSpPr txBox="1"/>
            <p:nvPr/>
          </p:nvSpPr>
          <p:spPr>
            <a:xfrm>
              <a:off x="5430020" y="2970176"/>
              <a:ext cx="912208" cy="307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+mj-lt"/>
                </a:rPr>
                <a:t>Trabajo</a:t>
              </a:r>
            </a:p>
          </p:txBody>
        </p:sp>
        <p:sp>
          <p:nvSpPr>
            <p:cNvPr id="45" name="CuadroTexto 69">
              <a:extLst>
                <a:ext uri="{FF2B5EF4-FFF2-40B4-BE49-F238E27FC236}">
                  <a16:creationId xmlns:a16="http://schemas.microsoft.com/office/drawing/2014/main" id="{BBB13059-4A18-489F-9EFE-374F360B6D73}"/>
                </a:ext>
              </a:extLst>
            </p:cNvPr>
            <p:cNvSpPr txBox="1"/>
            <p:nvPr/>
          </p:nvSpPr>
          <p:spPr>
            <a:xfrm>
              <a:off x="3248263" y="3518739"/>
              <a:ext cx="912208" cy="307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+mj-lt"/>
                </a:rPr>
                <a:t>Demanda</a:t>
              </a:r>
            </a:p>
          </p:txBody>
        </p:sp>
        <p:sp>
          <p:nvSpPr>
            <p:cNvPr id="46" name="CuadroTexto 70">
              <a:extLst>
                <a:ext uri="{FF2B5EF4-FFF2-40B4-BE49-F238E27FC236}">
                  <a16:creationId xmlns:a16="http://schemas.microsoft.com/office/drawing/2014/main" id="{9C35CECB-D365-4022-AFC7-8A8D90B1C780}"/>
                </a:ext>
              </a:extLst>
            </p:cNvPr>
            <p:cNvSpPr txBox="1"/>
            <p:nvPr/>
          </p:nvSpPr>
          <p:spPr>
            <a:xfrm>
              <a:off x="7759916" y="3399012"/>
              <a:ext cx="104417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+mj-lt"/>
                </a:rPr>
                <a:t>Demanda, oferta, precios,</a:t>
              </a:r>
            </a:p>
            <a:p>
              <a:pPr algn="ctr"/>
              <a:r>
                <a:rPr lang="es-MX" sz="1400" dirty="0">
                  <a:latin typeface="+mj-lt"/>
                </a:rPr>
                <a:t>inversión</a:t>
              </a:r>
            </a:p>
          </p:txBody>
        </p:sp>
        <p:sp>
          <p:nvSpPr>
            <p:cNvPr id="47" name="CuadroTexto 71">
              <a:extLst>
                <a:ext uri="{FF2B5EF4-FFF2-40B4-BE49-F238E27FC236}">
                  <a16:creationId xmlns:a16="http://schemas.microsoft.com/office/drawing/2014/main" id="{BD633C5D-E71D-42A0-ADD5-6C8449036A65}"/>
                </a:ext>
              </a:extLst>
            </p:cNvPr>
            <p:cNvSpPr txBox="1"/>
            <p:nvPr/>
          </p:nvSpPr>
          <p:spPr>
            <a:xfrm>
              <a:off x="4493001" y="4824080"/>
              <a:ext cx="11579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+mj-lt"/>
                </a:rPr>
                <a:t>Uso de tierra, agua</a:t>
              </a:r>
            </a:p>
          </p:txBody>
        </p:sp>
        <p:sp>
          <p:nvSpPr>
            <p:cNvPr id="48" name="CuadroTexto 72">
              <a:extLst>
                <a:ext uri="{FF2B5EF4-FFF2-40B4-BE49-F238E27FC236}">
                  <a16:creationId xmlns:a16="http://schemas.microsoft.com/office/drawing/2014/main" id="{4717AC59-4059-4954-BDFD-3C369E42E1AF}"/>
                </a:ext>
              </a:extLst>
            </p:cNvPr>
            <p:cNvSpPr txBox="1"/>
            <p:nvPr/>
          </p:nvSpPr>
          <p:spPr>
            <a:xfrm>
              <a:off x="2623319" y="5049854"/>
              <a:ext cx="11579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+mj-lt"/>
                </a:rPr>
                <a:t>Eficiencia</a:t>
              </a:r>
            </a:p>
          </p:txBody>
        </p:sp>
        <p:sp>
          <p:nvSpPr>
            <p:cNvPr id="49" name="CuadroTexto 73">
              <a:extLst>
                <a:ext uri="{FF2B5EF4-FFF2-40B4-BE49-F238E27FC236}">
                  <a16:creationId xmlns:a16="http://schemas.microsoft.com/office/drawing/2014/main" id="{96E97626-93AE-468B-BFF8-F78C084207F2}"/>
                </a:ext>
              </a:extLst>
            </p:cNvPr>
            <p:cNvSpPr txBox="1"/>
            <p:nvPr/>
          </p:nvSpPr>
          <p:spPr>
            <a:xfrm>
              <a:off x="8309257" y="5090424"/>
              <a:ext cx="11579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+mj-lt"/>
                </a:rPr>
                <a:t>Eficiencia</a:t>
              </a:r>
            </a:p>
          </p:txBody>
        </p:sp>
        <p:sp>
          <p:nvSpPr>
            <p:cNvPr id="50" name="CuadroTexto 74">
              <a:extLst>
                <a:ext uri="{FF2B5EF4-FFF2-40B4-BE49-F238E27FC236}">
                  <a16:creationId xmlns:a16="http://schemas.microsoft.com/office/drawing/2014/main" id="{26E427E7-BA17-4EB4-B541-721A59F03256}"/>
                </a:ext>
              </a:extLst>
            </p:cNvPr>
            <p:cNvSpPr txBox="1"/>
            <p:nvPr/>
          </p:nvSpPr>
          <p:spPr>
            <a:xfrm>
              <a:off x="6035057" y="4824080"/>
              <a:ext cx="16207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+mj-lt"/>
                </a:rPr>
                <a:t>Uso de recursos, prod de carbono</a:t>
              </a:r>
            </a:p>
          </p:txBody>
        </p:sp>
      </p:grpSp>
      <p:sp>
        <p:nvSpPr>
          <p:cNvPr id="51" name="CuadroTexto 5">
            <a:extLst>
              <a:ext uri="{FF2B5EF4-FFF2-40B4-BE49-F238E27FC236}">
                <a16:creationId xmlns:a16="http://schemas.microsoft.com/office/drawing/2014/main" id="{450E1A0F-F33E-4E44-9F4B-8279DB92C73C}"/>
              </a:ext>
            </a:extLst>
          </p:cNvPr>
          <p:cNvSpPr txBox="1"/>
          <p:nvPr/>
        </p:nvSpPr>
        <p:spPr>
          <a:xfrm>
            <a:off x="169422" y="5922924"/>
            <a:ext cx="3407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+mj-lt"/>
              </a:rPr>
              <a:t>*La relación entre módulos es un ejemplo de un grupo de interrelaciones más amplio</a:t>
            </a:r>
          </a:p>
        </p:txBody>
      </p:sp>
    </p:spTree>
    <p:extLst>
      <p:ext uri="{BB962C8B-B14F-4D97-AF65-F5344CB8AC3E}">
        <p14:creationId xmlns:p14="http://schemas.microsoft.com/office/powerpoint/2010/main" val="1696788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5ACB8-B51B-4695-A3A4-36D79252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2" y="245743"/>
            <a:ext cx="11005458" cy="946244"/>
          </a:xfrm>
        </p:spPr>
        <p:txBody>
          <a:bodyPr>
            <a:normAutofit/>
          </a:bodyPr>
          <a:lstStyle/>
          <a:p>
            <a:r>
              <a:rPr lang="es-ES" dirty="0"/>
              <a:t>Aplicación al análisis de la Agenda 2030</a:t>
            </a:r>
            <a:endParaRPr lang="es-MX" dirty="0"/>
          </a:p>
        </p:txBody>
      </p:sp>
      <p:sp>
        <p:nvSpPr>
          <p:cNvPr id="5" name="CuadroTexto 35">
            <a:extLst>
              <a:ext uri="{FF2B5EF4-FFF2-40B4-BE49-F238E27FC236}">
                <a16:creationId xmlns:a16="http://schemas.microsoft.com/office/drawing/2014/main" id="{B63A282C-0764-45EF-BA11-44CA79786B71}"/>
              </a:ext>
            </a:extLst>
          </p:cNvPr>
          <p:cNvSpPr txBox="1"/>
          <p:nvPr/>
        </p:nvSpPr>
        <p:spPr>
          <a:xfrm>
            <a:off x="266702" y="1324815"/>
            <a:ext cx="11734670" cy="929584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just"/>
            <a:r>
              <a:rPr lang="es-MX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Para alcanzar las metas establecidas para 2030, existe la necesidad de explorar distintas políticas públicas y estrategias con posibles sinergias y trade-offs.</a:t>
            </a:r>
          </a:p>
        </p:txBody>
      </p:sp>
      <p:sp>
        <p:nvSpPr>
          <p:cNvPr id="6" name="CuadroTexto 36">
            <a:extLst>
              <a:ext uri="{FF2B5EF4-FFF2-40B4-BE49-F238E27FC236}">
                <a16:creationId xmlns:a16="http://schemas.microsoft.com/office/drawing/2014/main" id="{26524AB4-EA93-429B-9325-CE18ACAC5543}"/>
              </a:ext>
            </a:extLst>
          </p:cNvPr>
          <p:cNvSpPr txBox="1"/>
          <p:nvPr/>
        </p:nvSpPr>
        <p:spPr>
          <a:xfrm>
            <a:off x="735476" y="2603136"/>
            <a:ext cx="4838757" cy="1100767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s-MX" sz="2000" b="1" u="sng" dirty="0">
                <a:solidFill>
                  <a:srgbClr val="0369B3"/>
                </a:solidFill>
              </a:rPr>
              <a:t>Tabla de ODS </a:t>
            </a:r>
          </a:p>
          <a:p>
            <a:pPr algn="ctr"/>
            <a:r>
              <a:rPr lang="es-MX" sz="2000" dirty="0">
                <a:solidFill>
                  <a:schemeClr val="tx1"/>
                </a:solidFill>
              </a:rPr>
              <a:t>que muestra las variables por país o grupo de países, comparando posibles escenarios.</a:t>
            </a:r>
          </a:p>
        </p:txBody>
      </p:sp>
      <p:sp>
        <p:nvSpPr>
          <p:cNvPr id="7" name="CuadroTexto 37">
            <a:extLst>
              <a:ext uri="{FF2B5EF4-FFF2-40B4-BE49-F238E27FC236}">
                <a16:creationId xmlns:a16="http://schemas.microsoft.com/office/drawing/2014/main" id="{A1B9ED64-10B9-4C7D-8419-28C3DAAB7391}"/>
              </a:ext>
            </a:extLst>
          </p:cNvPr>
          <p:cNvSpPr txBox="1"/>
          <p:nvPr/>
        </p:nvSpPr>
        <p:spPr>
          <a:xfrm>
            <a:off x="7027384" y="2603135"/>
            <a:ext cx="4429140" cy="1100767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>
              <a:defRPr sz="2000" b="1" u="sng">
                <a:solidFill>
                  <a:schemeClr val="tx1"/>
                </a:solidFill>
              </a:defRPr>
            </a:lvl1pPr>
          </a:lstStyle>
          <a:p>
            <a:pPr algn="ctr"/>
            <a:r>
              <a:rPr lang="es-MX" dirty="0">
                <a:solidFill>
                  <a:srgbClr val="0369B3"/>
                </a:solidFill>
              </a:rPr>
              <a:t>Gráfica de ODS </a:t>
            </a:r>
          </a:p>
          <a:p>
            <a:pPr algn="ctr"/>
            <a:r>
              <a:rPr lang="es-MX" b="0" u="none" dirty="0"/>
              <a:t>que muestra datos y escenarios históricos contra un objetivo.</a:t>
            </a:r>
          </a:p>
        </p:txBody>
      </p:sp>
      <p:pic>
        <p:nvPicPr>
          <p:cNvPr id="8" name="Imagen 1">
            <a:extLst>
              <a:ext uri="{FF2B5EF4-FFF2-40B4-BE49-F238E27FC236}">
                <a16:creationId xmlns:a16="http://schemas.microsoft.com/office/drawing/2014/main" id="{7B76B361-82B6-4D15-A079-92D1812CF1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695" r="6132" b="47496"/>
          <a:stretch/>
        </p:blipFill>
        <p:spPr>
          <a:xfrm>
            <a:off x="551391" y="4159662"/>
            <a:ext cx="5152606" cy="1321805"/>
          </a:xfrm>
          <a:prstGeom prst="rect">
            <a:avLst/>
          </a:prstGeom>
        </p:spPr>
      </p:pic>
      <p:pic>
        <p:nvPicPr>
          <p:cNvPr id="9" name="Imagen 2">
            <a:extLst>
              <a:ext uri="{FF2B5EF4-FFF2-40B4-BE49-F238E27FC236}">
                <a16:creationId xmlns:a16="http://schemas.microsoft.com/office/drawing/2014/main" id="{D4DC8E6A-5DFD-4443-8E53-82D1873B15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23" r="9055" b="14986"/>
          <a:stretch/>
        </p:blipFill>
        <p:spPr>
          <a:xfrm>
            <a:off x="6704387" y="3923687"/>
            <a:ext cx="5152606" cy="238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863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CF5C9-2C55-4115-8FF4-AD7864171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Utilidad del ejercicio para el gobierno mexicano</a:t>
            </a:r>
            <a:endParaRPr lang="es-MX" dirty="0"/>
          </a:p>
        </p:txBody>
      </p:sp>
      <p:graphicFrame>
        <p:nvGraphicFramePr>
          <p:cNvPr id="7" name="Diagram 1">
            <a:extLst>
              <a:ext uri="{FF2B5EF4-FFF2-40B4-BE49-F238E27FC236}">
                <a16:creationId xmlns:a16="http://schemas.microsoft.com/office/drawing/2014/main" id="{3A7CB9D4-71B3-4BB7-B2ED-E8203A211A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6178961"/>
              </p:ext>
            </p:extLst>
          </p:nvPr>
        </p:nvGraphicFramePr>
        <p:xfrm>
          <a:off x="2709364" y="1550491"/>
          <a:ext cx="7075906" cy="4445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9107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19897-FD7D-4A3E-B60B-65EA8D178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Propuesta de Cronograma</a:t>
            </a:r>
          </a:p>
        </p:txBody>
      </p:sp>
      <p:graphicFrame>
        <p:nvGraphicFramePr>
          <p:cNvPr id="6" name="Tabla 1">
            <a:extLst>
              <a:ext uri="{FF2B5EF4-FFF2-40B4-BE49-F238E27FC236}">
                <a16:creationId xmlns:a16="http://schemas.microsoft.com/office/drawing/2014/main" id="{6AE0C3A5-6C01-40C1-8E5E-004139312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296464"/>
              </p:ext>
            </p:extLst>
          </p:nvPr>
        </p:nvGraphicFramePr>
        <p:xfrm>
          <a:off x="275223" y="1368451"/>
          <a:ext cx="11641554" cy="5041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9339">
                  <a:extLst>
                    <a:ext uri="{9D8B030D-6E8A-4147-A177-3AD203B41FA5}">
                      <a16:colId xmlns:a16="http://schemas.microsoft.com/office/drawing/2014/main" val="3010844371"/>
                    </a:ext>
                  </a:extLst>
                </a:gridCol>
                <a:gridCol w="3834063">
                  <a:extLst>
                    <a:ext uri="{9D8B030D-6E8A-4147-A177-3AD203B41FA5}">
                      <a16:colId xmlns:a16="http://schemas.microsoft.com/office/drawing/2014/main" val="2525276587"/>
                    </a:ext>
                  </a:extLst>
                </a:gridCol>
                <a:gridCol w="1116657">
                  <a:extLst>
                    <a:ext uri="{9D8B030D-6E8A-4147-A177-3AD203B41FA5}">
                      <a16:colId xmlns:a16="http://schemas.microsoft.com/office/drawing/2014/main" val="1354117400"/>
                    </a:ext>
                  </a:extLst>
                </a:gridCol>
                <a:gridCol w="1331495">
                  <a:extLst>
                    <a:ext uri="{9D8B030D-6E8A-4147-A177-3AD203B41FA5}">
                      <a16:colId xmlns:a16="http://schemas.microsoft.com/office/drawing/2014/main" val="330922701"/>
                    </a:ext>
                  </a:extLst>
                </a:gridCol>
              </a:tblGrid>
              <a:tr h="22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Activity/product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Responsible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Time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Deadline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757774"/>
                  </a:ext>
                </a:extLst>
              </a:tr>
              <a:tr h="22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Selection of countries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UNDP NY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month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31-jul-2017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301596"/>
                  </a:ext>
                </a:extLst>
              </a:tr>
              <a:tr h="314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Identification of country office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UNDP NY and UNDP Mexico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month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31-jul-2017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853836"/>
                  </a:ext>
                </a:extLst>
              </a:tr>
              <a:tr h="309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Initial discussion on outline of policy paper 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Center, UNDP NY and UNDP Mexico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week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09-ago-2017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129575"/>
                  </a:ext>
                </a:extLst>
              </a:tr>
              <a:tr h="305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IFs follow-up session and model documentation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Center, UNDP NY and UNDP Mexico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week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29-ago-2017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617060"/>
                  </a:ext>
                </a:extLst>
              </a:tr>
              <a:tr h="444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Initiate writing of introduction, IFs systems overview, and country context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month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30-sep-2017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268558"/>
                  </a:ext>
                </a:extLst>
              </a:tr>
              <a:tr h="4539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Explore policy scenarios in consultation with UNDP CO and Government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 and UNDP Mexico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month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31-oct-2017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6121199"/>
                  </a:ext>
                </a:extLst>
              </a:tr>
              <a:tr h="22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Running of Policy Scenarios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month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31-oct-2017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05881"/>
                  </a:ext>
                </a:extLst>
              </a:tr>
              <a:tr h="22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Interpretation of Results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month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31-oct-2017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697282"/>
                  </a:ext>
                </a:extLst>
              </a:tr>
              <a:tr h="22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Sensitivity analysis </a:t>
                      </a:r>
                      <a:endParaRPr lang="es-MX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month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31-oct-2017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85589"/>
                  </a:ext>
                </a:extLst>
              </a:tr>
              <a:tr h="2967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Communication with Country Office 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 and UNDP Mexico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month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31-oct-2017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83399"/>
                  </a:ext>
                </a:extLst>
              </a:tr>
              <a:tr h="22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Revision of policy scenarios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UNDP Mexico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 weeks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15-nov-2017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680789"/>
                  </a:ext>
                </a:extLst>
              </a:tr>
              <a:tr h="22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Submission of Initial draft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 week</a:t>
                      </a:r>
                      <a:endParaRPr lang="es-MX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22-nov-2017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169555"/>
                  </a:ext>
                </a:extLst>
              </a:tr>
              <a:tr h="2105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Revision of paper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Center, UNDP NY and UNDP Mexico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weeks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08-dec-2017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70380"/>
                  </a:ext>
                </a:extLst>
              </a:tr>
              <a:tr h="22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Submission of final paper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week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15-dec-2017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949539"/>
                  </a:ext>
                </a:extLst>
              </a:tr>
              <a:tr h="300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Presentation at workshop/seminar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Center, UNDP NY and UNDP Mexico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January 2018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682723"/>
                  </a:ext>
                </a:extLst>
              </a:tr>
              <a:tr h="2085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Design, lay-out and printing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Pardee Center, UNDP NY and UNDP Mexico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January 2018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07" marR="42507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0021719"/>
                  </a:ext>
                </a:extLst>
              </a:tr>
            </a:tbl>
          </a:graphicData>
        </a:graphic>
      </p:graphicFrame>
      <p:sp>
        <p:nvSpPr>
          <p:cNvPr id="7" name="Rectángulo: esquinas redondeadas 4">
            <a:extLst>
              <a:ext uri="{FF2B5EF4-FFF2-40B4-BE49-F238E27FC236}">
                <a16:creationId xmlns:a16="http://schemas.microsoft.com/office/drawing/2014/main" id="{9160128B-EA8E-4B22-94F7-7F47FFDD1104}"/>
              </a:ext>
            </a:extLst>
          </p:cNvPr>
          <p:cNvSpPr/>
          <p:nvPr/>
        </p:nvSpPr>
        <p:spPr>
          <a:xfrm>
            <a:off x="112295" y="3256547"/>
            <a:ext cx="11951368" cy="625642"/>
          </a:xfrm>
          <a:prstGeom prst="roundRect">
            <a:avLst/>
          </a:prstGeom>
          <a:noFill/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6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C133B389FC33488BD5937645F1CAA6" ma:contentTypeVersion="10" ma:contentTypeDescription="Create a new document." ma:contentTypeScope="" ma:versionID="14cb507af9dfbc101e1e99057303822f">
  <xsd:schema xmlns:xsd="http://www.w3.org/2001/XMLSchema" xmlns:xs="http://www.w3.org/2001/XMLSchema" xmlns:p="http://schemas.microsoft.com/office/2006/metadata/properties" xmlns:ns2="627d4170-d84a-4ae9-9795-9b26b97eeb69" xmlns:ns3="9761d4fa-1198-400f-bcc2-2f908e89a365" targetNamespace="http://schemas.microsoft.com/office/2006/metadata/properties" ma:root="true" ma:fieldsID="47b94289195e9dd926c3e61bba85ec6e" ns2:_="" ns3:_="">
    <xsd:import namespace="627d4170-d84a-4ae9-9795-9b26b97eeb69"/>
    <xsd:import namespace="9761d4fa-1198-400f-bcc2-2f908e89a3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d4170-d84a-4ae9-9795-9b26b97eeb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61d4fa-1198-400f-bcc2-2f908e89a3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86D814-2EBE-4F93-9DF8-A3F1F472723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9761d4fa-1198-400f-bcc2-2f908e89a365"/>
    <ds:schemaRef ds:uri="627d4170-d84a-4ae9-9795-9b26b97eeb6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357721-CAE5-46B8-AE2F-85F3405F70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7d4170-d84a-4ae9-9795-9b26b97eeb69"/>
    <ds:schemaRef ds:uri="9761d4fa-1198-400f-bcc2-2f908e89a3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4053DD-0B9F-473A-B34F-E3718F7798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250</TotalTime>
  <Words>810</Words>
  <Application>Microsoft Office PowerPoint</Application>
  <PresentationFormat>Widescreen</PresentationFormat>
  <Paragraphs>174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Agency FB</vt:lpstr>
      <vt:lpstr>Arial</vt:lpstr>
      <vt:lpstr>Calibri</vt:lpstr>
      <vt:lpstr>Calibri Light</vt:lpstr>
      <vt:lpstr>Times New Roman</vt:lpstr>
      <vt:lpstr>Tema de Office</vt:lpstr>
      <vt:lpstr>Diseño personalizado</vt:lpstr>
      <vt:lpstr>International Futures  Herramienta para el pronóstico de los Objetivos de Desarrollo Sostenible</vt:lpstr>
      <vt:lpstr>Contenido</vt:lpstr>
      <vt:lpstr>¿Qué es el modelo de futuros internacionales?</vt:lpstr>
      <vt:lpstr>Motivación del análisis de futuros</vt:lpstr>
      <vt:lpstr>Módulos del modelo de futuros</vt:lpstr>
      <vt:lpstr>Ejemplo:</vt:lpstr>
      <vt:lpstr>Aplicación al análisis de la Agenda 2030</vt:lpstr>
      <vt:lpstr>Utilidad del ejercicio para el gobierno mexicano</vt:lpstr>
      <vt:lpstr>Propuesta de Cronograma</vt:lpstr>
      <vt:lpstr>Procedimiento para pronosticar</vt:lpstr>
      <vt:lpstr>Consideraciones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octavio.mch@outlook.com</dc:creator>
  <cp:lastModifiedBy>Octavio Mendoza</cp:lastModifiedBy>
  <cp:revision>25</cp:revision>
  <dcterms:created xsi:type="dcterms:W3CDTF">2018-11-06T16:21:34Z</dcterms:created>
  <dcterms:modified xsi:type="dcterms:W3CDTF">2019-05-24T20:50:13Z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0x01010051C133B389FC33488BD5937645F1CAA6</vt:lpwstr>
  </property>
  <property fmtid="{D5CDD505-2E9C-101B-9397-08002B2CF9AE}" pid="3" name="AuthorIds_UIVersion_5632">
    <vt:lpwstr>35</vt:lpwstr>
  </property>
</Properties>
</file>