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63" r:id="rId6"/>
    <p:sldId id="266" r:id="rId7"/>
    <p:sldId id="264" r:id="rId8"/>
    <p:sldId id="268" r:id="rId9"/>
    <p:sldId id="265" r:id="rId10"/>
    <p:sldId id="272" r:id="rId11"/>
    <p:sldId id="267" r:id="rId12"/>
    <p:sldId id="276" r:id="rId13"/>
    <p:sldId id="269" r:id="rId14"/>
    <p:sldId id="271" r:id="rId15"/>
    <p:sldId id="270" r:id="rId16"/>
    <p:sldId id="273" r:id="rId17"/>
    <p:sldId id="274" r:id="rId18"/>
    <p:sldId id="275" r:id="rId19"/>
    <p:sldId id="280" r:id="rId20"/>
    <p:sldId id="278" r:id="rId21"/>
    <p:sldId id="279" r:id="rId22"/>
    <p:sldId id="259"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tavio.mch@outlook.com" initials="o" lastIdx="1" clrIdx="0">
    <p:extLst>
      <p:ext uri="{19B8F6BF-5375-455C-9EA6-DF929625EA0E}">
        <p15:presenceInfo xmlns:p15="http://schemas.microsoft.com/office/powerpoint/2012/main" userId="484dee6f700f25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9B3"/>
    <a:srgbClr val="4AC1C4"/>
    <a:srgbClr val="FCBF12"/>
    <a:srgbClr val="F27A80"/>
    <a:srgbClr val="17507B"/>
    <a:srgbClr val="A5A5A4"/>
    <a:srgbClr val="C3A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28" autoAdjust="0"/>
  </p:normalViewPr>
  <p:slideViewPr>
    <p:cSldViewPr snapToGrid="0">
      <p:cViewPr varScale="1">
        <p:scale>
          <a:sx n="78" d="100"/>
          <a:sy n="78" d="100"/>
        </p:scale>
        <p:origin x="835" y="77"/>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tavio Mendoza" userId="c9df7a09-3461-4b39-b467-c9ec612835d9" providerId="ADAL" clId="{4686A7D4-C511-4052-922F-CBDD8045B0F6}"/>
    <pc:docChg chg="undo redo custSel addSld delSld modSld sldOrd">
      <pc:chgData name="Octavio Mendoza" userId="c9df7a09-3461-4b39-b467-c9ec612835d9" providerId="ADAL" clId="{4686A7D4-C511-4052-922F-CBDD8045B0F6}" dt="2018-11-21T22:19:09.682" v="2875" actId="1035"/>
      <pc:docMkLst>
        <pc:docMk/>
      </pc:docMkLst>
      <pc:sldChg chg="addSp delSp modSp">
        <pc:chgData name="Octavio Mendoza" userId="c9df7a09-3461-4b39-b467-c9ec612835d9" providerId="ADAL" clId="{4686A7D4-C511-4052-922F-CBDD8045B0F6}" dt="2018-11-21T22:15:08.879" v="2847" actId="207"/>
        <pc:sldMkLst>
          <pc:docMk/>
          <pc:sldMk cId="3673771592" sldId="264"/>
        </pc:sldMkLst>
        <pc:spChg chg="add del mod">
          <ac:chgData name="Octavio Mendoza" userId="c9df7a09-3461-4b39-b467-c9ec612835d9" providerId="ADAL" clId="{4686A7D4-C511-4052-922F-CBDD8045B0F6}" dt="2018-11-21T22:08:19.313" v="2759" actId="478"/>
          <ac:spMkLst>
            <pc:docMk/>
            <pc:sldMk cId="3673771592" sldId="264"/>
            <ac:spMk id="6" creationId="{F0FB6088-3276-46A7-AE88-238A8F5BB04C}"/>
          </ac:spMkLst>
        </pc:spChg>
        <pc:spChg chg="add del mod">
          <ac:chgData name="Octavio Mendoza" userId="c9df7a09-3461-4b39-b467-c9ec612835d9" providerId="ADAL" clId="{4686A7D4-C511-4052-922F-CBDD8045B0F6}" dt="2018-11-21T22:08:20.356" v="2760" actId="478"/>
          <ac:spMkLst>
            <pc:docMk/>
            <pc:sldMk cId="3673771592" sldId="264"/>
            <ac:spMk id="7" creationId="{0E193D9F-DD93-4925-93CB-D8A9D475EFBB}"/>
          </ac:spMkLst>
        </pc:spChg>
        <pc:spChg chg="add del mod">
          <ac:chgData name="Octavio Mendoza" userId="c9df7a09-3461-4b39-b467-c9ec612835d9" providerId="ADAL" clId="{4686A7D4-C511-4052-922F-CBDD8045B0F6}" dt="2018-11-21T22:08:21.013" v="2762" actId="478"/>
          <ac:spMkLst>
            <pc:docMk/>
            <pc:sldMk cId="3673771592" sldId="264"/>
            <ac:spMk id="8" creationId="{1C06FB12-53FC-4DE9-8ACD-541656C7D634}"/>
          </ac:spMkLst>
        </pc:spChg>
        <pc:graphicFrameChg chg="mod modGraphic">
          <ac:chgData name="Octavio Mendoza" userId="c9df7a09-3461-4b39-b467-c9ec612835d9" providerId="ADAL" clId="{4686A7D4-C511-4052-922F-CBDD8045B0F6}" dt="2018-11-21T22:11:09.313" v="2836" actId="1036"/>
          <ac:graphicFrameMkLst>
            <pc:docMk/>
            <pc:sldMk cId="3673771592" sldId="264"/>
            <ac:graphicFrameMk id="5" creationId="{00000000-0000-0000-0000-000000000000}"/>
          </ac:graphicFrameMkLst>
        </pc:graphicFrameChg>
        <pc:graphicFrameChg chg="add mod modGraphic">
          <ac:chgData name="Octavio Mendoza" userId="c9df7a09-3461-4b39-b467-c9ec612835d9" providerId="ADAL" clId="{4686A7D4-C511-4052-922F-CBDD8045B0F6}" dt="2018-11-21T22:14:34.039" v="2845" actId="207"/>
          <ac:graphicFrameMkLst>
            <pc:docMk/>
            <pc:sldMk cId="3673771592" sldId="264"/>
            <ac:graphicFrameMk id="9" creationId="{0A6EB210-98C3-41B7-98C6-4AAFC08AC7FC}"/>
          </ac:graphicFrameMkLst>
        </pc:graphicFrameChg>
        <pc:graphicFrameChg chg="add mod modGraphic">
          <ac:chgData name="Octavio Mendoza" userId="c9df7a09-3461-4b39-b467-c9ec612835d9" providerId="ADAL" clId="{4686A7D4-C511-4052-922F-CBDD8045B0F6}" dt="2018-11-21T22:15:08.879" v="2847" actId="207"/>
          <ac:graphicFrameMkLst>
            <pc:docMk/>
            <pc:sldMk cId="3673771592" sldId="264"/>
            <ac:graphicFrameMk id="10" creationId="{D7D8D378-CD8C-4E79-8422-2AE245111517}"/>
          </ac:graphicFrameMkLst>
        </pc:graphicFrameChg>
      </pc:sldChg>
      <pc:sldChg chg="addSp delSp modSp">
        <pc:chgData name="Octavio Mendoza" userId="c9df7a09-3461-4b39-b467-c9ec612835d9" providerId="ADAL" clId="{4686A7D4-C511-4052-922F-CBDD8045B0F6}" dt="2018-11-21T20:44:59.882" v="18" actId="20577"/>
        <pc:sldMkLst>
          <pc:docMk/>
          <pc:sldMk cId="73757221" sldId="267"/>
        </pc:sldMkLst>
        <pc:spChg chg="mod">
          <ac:chgData name="Octavio Mendoza" userId="c9df7a09-3461-4b39-b467-c9ec612835d9" providerId="ADAL" clId="{4686A7D4-C511-4052-922F-CBDD8045B0F6}" dt="2018-11-21T20:44:59.882" v="18" actId="20577"/>
          <ac:spMkLst>
            <pc:docMk/>
            <pc:sldMk cId="73757221" sldId="267"/>
            <ac:spMk id="4" creationId="{00000000-0000-0000-0000-000000000000}"/>
          </ac:spMkLst>
        </pc:spChg>
        <pc:picChg chg="add del">
          <ac:chgData name="Octavio Mendoza" userId="c9df7a09-3461-4b39-b467-c9ec612835d9" providerId="ADAL" clId="{4686A7D4-C511-4052-922F-CBDD8045B0F6}" dt="2018-11-21T20:42:41.462" v="2" actId="478"/>
          <ac:picMkLst>
            <pc:docMk/>
            <pc:sldMk cId="73757221" sldId="267"/>
            <ac:picMk id="3" creationId="{E67462E9-C643-47C7-9700-E7B72B4AFBD9}"/>
          </ac:picMkLst>
        </pc:picChg>
        <pc:picChg chg="del">
          <ac:chgData name="Octavio Mendoza" userId="c9df7a09-3461-4b39-b467-c9ec612835d9" providerId="ADAL" clId="{4686A7D4-C511-4052-922F-CBDD8045B0F6}" dt="2018-11-21T20:42:35.085" v="0" actId="478"/>
          <ac:picMkLst>
            <pc:docMk/>
            <pc:sldMk cId="73757221" sldId="267"/>
            <ac:picMk id="6" creationId="{00000000-0000-0000-0000-000000000000}"/>
          </ac:picMkLst>
        </pc:picChg>
        <pc:picChg chg="add mod">
          <ac:chgData name="Octavio Mendoza" userId="c9df7a09-3461-4b39-b467-c9ec612835d9" providerId="ADAL" clId="{4686A7D4-C511-4052-922F-CBDD8045B0F6}" dt="2018-11-21T20:44:03.824" v="8" actId="1076"/>
          <ac:picMkLst>
            <pc:docMk/>
            <pc:sldMk cId="73757221" sldId="267"/>
            <ac:picMk id="12" creationId="{942E2050-4B8E-44B8-B53D-8564BB892285}"/>
          </ac:picMkLst>
        </pc:picChg>
      </pc:sldChg>
      <pc:sldChg chg="addSp modSp">
        <pc:chgData name="Octavio Mendoza" userId="c9df7a09-3461-4b39-b467-c9ec612835d9" providerId="ADAL" clId="{4686A7D4-C511-4052-922F-CBDD8045B0F6}" dt="2018-11-21T22:19:09.682" v="2875" actId="1035"/>
        <pc:sldMkLst>
          <pc:docMk/>
          <pc:sldMk cId="1675535730" sldId="268"/>
        </pc:sldMkLst>
        <pc:graphicFrameChg chg="mod">
          <ac:chgData name="Octavio Mendoza" userId="c9df7a09-3461-4b39-b467-c9ec612835d9" providerId="ADAL" clId="{4686A7D4-C511-4052-922F-CBDD8045B0F6}" dt="2018-11-21T22:19:01.143" v="2858"/>
          <ac:graphicFrameMkLst>
            <pc:docMk/>
            <pc:sldMk cId="1675535730" sldId="268"/>
            <ac:graphicFrameMk id="5" creationId="{00000000-0000-0000-0000-000000000000}"/>
          </ac:graphicFrameMkLst>
        </pc:graphicFrameChg>
        <pc:picChg chg="add mod">
          <ac:chgData name="Octavio Mendoza" userId="c9df7a09-3461-4b39-b467-c9ec612835d9" providerId="ADAL" clId="{4686A7D4-C511-4052-922F-CBDD8045B0F6}" dt="2018-11-21T22:19:09.682" v="2875" actId="1035"/>
          <ac:picMkLst>
            <pc:docMk/>
            <pc:sldMk cId="1675535730" sldId="268"/>
            <ac:picMk id="4" creationId="{85E6E3E8-10A5-4D83-B77A-928D44867385}"/>
          </ac:picMkLst>
        </pc:picChg>
      </pc:sldChg>
      <pc:sldChg chg="modSp">
        <pc:chgData name="Octavio Mendoza" userId="c9df7a09-3461-4b39-b467-c9ec612835d9" providerId="ADAL" clId="{4686A7D4-C511-4052-922F-CBDD8045B0F6}" dt="2018-11-21T20:49:21.401" v="170" actId="207"/>
        <pc:sldMkLst>
          <pc:docMk/>
          <pc:sldMk cId="2719448736" sldId="270"/>
        </pc:sldMkLst>
        <pc:spChg chg="mod">
          <ac:chgData name="Octavio Mendoza" userId="c9df7a09-3461-4b39-b467-c9ec612835d9" providerId="ADAL" clId="{4686A7D4-C511-4052-922F-CBDD8045B0F6}" dt="2018-11-21T20:49:08.138" v="169" actId="1035"/>
          <ac:spMkLst>
            <pc:docMk/>
            <pc:sldMk cId="2719448736" sldId="270"/>
            <ac:spMk id="4" creationId="{00000000-0000-0000-0000-000000000000}"/>
          </ac:spMkLst>
        </pc:spChg>
        <pc:spChg chg="mod">
          <ac:chgData name="Octavio Mendoza" userId="c9df7a09-3461-4b39-b467-c9ec612835d9" providerId="ADAL" clId="{4686A7D4-C511-4052-922F-CBDD8045B0F6}" dt="2018-11-21T20:49:21.401" v="170" actId="207"/>
          <ac:spMkLst>
            <pc:docMk/>
            <pc:sldMk cId="2719448736" sldId="270"/>
            <ac:spMk id="20" creationId="{00000000-0000-0000-0000-000000000000}"/>
          </ac:spMkLst>
        </pc:spChg>
      </pc:sldChg>
      <pc:sldChg chg="modSp">
        <pc:chgData name="Octavio Mendoza" userId="c9df7a09-3461-4b39-b467-c9ec612835d9" providerId="ADAL" clId="{4686A7D4-C511-4052-922F-CBDD8045B0F6}" dt="2018-11-21T20:47:34.492" v="135" actId="20577"/>
        <pc:sldMkLst>
          <pc:docMk/>
          <pc:sldMk cId="113927698" sldId="271"/>
        </pc:sldMkLst>
        <pc:spChg chg="mod">
          <ac:chgData name="Octavio Mendoza" userId="c9df7a09-3461-4b39-b467-c9ec612835d9" providerId="ADAL" clId="{4686A7D4-C511-4052-922F-CBDD8045B0F6}" dt="2018-11-21T20:46:44.417" v="111" actId="1035"/>
          <ac:spMkLst>
            <pc:docMk/>
            <pc:sldMk cId="113927698" sldId="271"/>
            <ac:spMk id="14" creationId="{00000000-0000-0000-0000-000000000000}"/>
          </ac:spMkLst>
        </pc:spChg>
        <pc:spChg chg="mod">
          <ac:chgData name="Octavio Mendoza" userId="c9df7a09-3461-4b39-b467-c9ec612835d9" providerId="ADAL" clId="{4686A7D4-C511-4052-922F-CBDD8045B0F6}" dt="2018-11-21T20:46:54.163" v="129" actId="1035"/>
          <ac:spMkLst>
            <pc:docMk/>
            <pc:sldMk cId="113927698" sldId="271"/>
            <ac:spMk id="15" creationId="{00000000-0000-0000-0000-000000000000}"/>
          </ac:spMkLst>
        </pc:spChg>
        <pc:spChg chg="mod">
          <ac:chgData name="Octavio Mendoza" userId="c9df7a09-3461-4b39-b467-c9ec612835d9" providerId="ADAL" clId="{4686A7D4-C511-4052-922F-CBDD8045B0F6}" dt="2018-11-21T20:46:32.834" v="73" actId="1035"/>
          <ac:spMkLst>
            <pc:docMk/>
            <pc:sldMk cId="113927698" sldId="271"/>
            <ac:spMk id="19" creationId="{00000000-0000-0000-0000-000000000000}"/>
          </ac:spMkLst>
        </pc:spChg>
        <pc:spChg chg="mod">
          <ac:chgData name="Octavio Mendoza" userId="c9df7a09-3461-4b39-b467-c9ec612835d9" providerId="ADAL" clId="{4686A7D4-C511-4052-922F-CBDD8045B0F6}" dt="2018-11-21T20:47:34.492" v="135" actId="20577"/>
          <ac:spMkLst>
            <pc:docMk/>
            <pc:sldMk cId="113927698" sldId="271"/>
            <ac:spMk id="20" creationId="{00000000-0000-0000-0000-000000000000}"/>
          </ac:spMkLst>
        </pc:spChg>
      </pc:sldChg>
      <pc:sldChg chg="addSp delSp modSp add del">
        <pc:chgData name="Octavio Mendoza" userId="c9df7a09-3461-4b39-b467-c9ec612835d9" providerId="ADAL" clId="{4686A7D4-C511-4052-922F-CBDD8045B0F6}" dt="2018-11-21T21:32:56.920" v="1843" actId="207"/>
        <pc:sldMkLst>
          <pc:docMk/>
          <pc:sldMk cId="3590894106" sldId="272"/>
        </pc:sldMkLst>
        <pc:spChg chg="add del mod">
          <ac:chgData name="Octavio Mendoza" userId="c9df7a09-3461-4b39-b467-c9ec612835d9" providerId="ADAL" clId="{4686A7D4-C511-4052-922F-CBDD8045B0F6}" dt="2018-11-21T21:31:45.929" v="1778" actId="478"/>
          <ac:spMkLst>
            <pc:docMk/>
            <pc:sldMk cId="3590894106" sldId="272"/>
            <ac:spMk id="3" creationId="{4F923B59-4F12-442C-B8E8-5B6D327B3D27}"/>
          </ac:spMkLst>
        </pc:spChg>
        <pc:spChg chg="mod">
          <ac:chgData name="Octavio Mendoza" userId="c9df7a09-3461-4b39-b467-c9ec612835d9" providerId="ADAL" clId="{4686A7D4-C511-4052-922F-CBDD8045B0F6}" dt="2018-11-21T21:32:56.920" v="1843" actId="207"/>
          <ac:spMkLst>
            <pc:docMk/>
            <pc:sldMk cId="3590894106" sldId="272"/>
            <ac:spMk id="6" creationId="{00000000-0000-0000-0000-000000000000}"/>
          </ac:spMkLst>
        </pc:spChg>
        <pc:spChg chg="add del mod">
          <ac:chgData name="Octavio Mendoza" userId="c9df7a09-3461-4b39-b467-c9ec612835d9" providerId="ADAL" clId="{4686A7D4-C511-4052-922F-CBDD8045B0F6}" dt="2018-11-21T21:32:06.734" v="1782" actId="113"/>
          <ac:spMkLst>
            <pc:docMk/>
            <pc:sldMk cId="3590894106" sldId="272"/>
            <ac:spMk id="9" creationId="{00000000-0000-0000-0000-000000000000}"/>
          </ac:spMkLst>
        </pc:spChg>
      </pc:sldChg>
      <pc:sldChg chg="modSp">
        <pc:chgData name="Octavio Mendoza" userId="c9df7a09-3461-4b39-b467-c9ec612835d9" providerId="ADAL" clId="{4686A7D4-C511-4052-922F-CBDD8045B0F6}" dt="2018-11-21T20:55:18.138" v="199" actId="1035"/>
        <pc:sldMkLst>
          <pc:docMk/>
          <pc:sldMk cId="856044375" sldId="273"/>
        </pc:sldMkLst>
        <pc:spChg chg="mod">
          <ac:chgData name="Octavio Mendoza" userId="c9df7a09-3461-4b39-b467-c9ec612835d9" providerId="ADAL" clId="{4686A7D4-C511-4052-922F-CBDD8045B0F6}" dt="2018-11-21T20:55:18.138" v="199" actId="1035"/>
          <ac:spMkLst>
            <pc:docMk/>
            <pc:sldMk cId="856044375" sldId="273"/>
            <ac:spMk id="6" creationId="{00000000-0000-0000-0000-000000000000}"/>
          </ac:spMkLst>
        </pc:spChg>
        <pc:spChg chg="mod">
          <ac:chgData name="Octavio Mendoza" userId="c9df7a09-3461-4b39-b467-c9ec612835d9" providerId="ADAL" clId="{4686A7D4-C511-4052-922F-CBDD8045B0F6}" dt="2018-11-21T20:54:59.090" v="183" actId="207"/>
          <ac:spMkLst>
            <pc:docMk/>
            <pc:sldMk cId="856044375" sldId="273"/>
            <ac:spMk id="28" creationId="{00000000-0000-0000-0000-000000000000}"/>
          </ac:spMkLst>
        </pc:spChg>
      </pc:sldChg>
      <pc:sldChg chg="modSp">
        <pc:chgData name="Octavio Mendoza" userId="c9df7a09-3461-4b39-b467-c9ec612835d9" providerId="ADAL" clId="{4686A7D4-C511-4052-922F-CBDD8045B0F6}" dt="2018-11-21T21:06:34.369" v="1244" actId="207"/>
        <pc:sldMkLst>
          <pc:docMk/>
          <pc:sldMk cId="4171956857" sldId="274"/>
        </pc:sldMkLst>
        <pc:spChg chg="mod">
          <ac:chgData name="Octavio Mendoza" userId="c9df7a09-3461-4b39-b467-c9ec612835d9" providerId="ADAL" clId="{4686A7D4-C511-4052-922F-CBDD8045B0F6}" dt="2018-11-21T21:06:30.119" v="1243" actId="1035"/>
          <ac:spMkLst>
            <pc:docMk/>
            <pc:sldMk cId="4171956857" sldId="274"/>
            <ac:spMk id="6" creationId="{00000000-0000-0000-0000-000000000000}"/>
          </ac:spMkLst>
        </pc:spChg>
        <pc:spChg chg="mod">
          <ac:chgData name="Octavio Mendoza" userId="c9df7a09-3461-4b39-b467-c9ec612835d9" providerId="ADAL" clId="{4686A7D4-C511-4052-922F-CBDD8045B0F6}" dt="2018-11-21T21:06:34.369" v="1244" actId="207"/>
          <ac:spMkLst>
            <pc:docMk/>
            <pc:sldMk cId="4171956857" sldId="274"/>
            <ac:spMk id="20" creationId="{00000000-0000-0000-0000-000000000000}"/>
          </ac:spMkLst>
        </pc:spChg>
      </pc:sldChg>
      <pc:sldChg chg="modSp">
        <pc:chgData name="Octavio Mendoza" userId="c9df7a09-3461-4b39-b467-c9ec612835d9" providerId="ADAL" clId="{4686A7D4-C511-4052-922F-CBDD8045B0F6}" dt="2018-11-21T21:08:51.343" v="1267" actId="207"/>
        <pc:sldMkLst>
          <pc:docMk/>
          <pc:sldMk cId="3787350269" sldId="275"/>
        </pc:sldMkLst>
        <pc:spChg chg="mod">
          <ac:chgData name="Octavio Mendoza" userId="c9df7a09-3461-4b39-b467-c9ec612835d9" providerId="ADAL" clId="{4686A7D4-C511-4052-922F-CBDD8045B0F6}" dt="2018-11-21T21:08:45.306" v="1266" actId="1036"/>
          <ac:spMkLst>
            <pc:docMk/>
            <pc:sldMk cId="3787350269" sldId="275"/>
            <ac:spMk id="5" creationId="{00000000-0000-0000-0000-000000000000}"/>
          </ac:spMkLst>
        </pc:spChg>
        <pc:spChg chg="mod">
          <ac:chgData name="Octavio Mendoza" userId="c9df7a09-3461-4b39-b467-c9ec612835d9" providerId="ADAL" clId="{4686A7D4-C511-4052-922F-CBDD8045B0F6}" dt="2018-11-21T21:08:51.343" v="1267" actId="207"/>
          <ac:spMkLst>
            <pc:docMk/>
            <pc:sldMk cId="3787350269" sldId="275"/>
            <ac:spMk id="18" creationId="{00000000-0000-0000-0000-000000000000}"/>
          </ac:spMkLst>
        </pc:spChg>
      </pc:sldChg>
      <pc:sldChg chg="modSp">
        <pc:chgData name="Octavio Mendoza" userId="c9df7a09-3461-4b39-b467-c9ec612835d9" providerId="ADAL" clId="{4686A7D4-C511-4052-922F-CBDD8045B0F6}" dt="2018-11-21T20:45:48.309" v="52" actId="6549"/>
        <pc:sldMkLst>
          <pc:docMk/>
          <pc:sldMk cId="4111962057" sldId="276"/>
        </pc:sldMkLst>
        <pc:spChg chg="mod">
          <ac:chgData name="Octavio Mendoza" userId="c9df7a09-3461-4b39-b467-c9ec612835d9" providerId="ADAL" clId="{4686A7D4-C511-4052-922F-CBDD8045B0F6}" dt="2018-11-21T20:45:48.309" v="52" actId="6549"/>
          <ac:spMkLst>
            <pc:docMk/>
            <pc:sldMk cId="4111962057" sldId="276"/>
            <ac:spMk id="2" creationId="{00000000-0000-0000-0000-000000000000}"/>
          </ac:spMkLst>
        </pc:spChg>
      </pc:sldChg>
      <pc:sldChg chg="addSp delSp modSp modNotesTx">
        <pc:chgData name="Octavio Mendoza" userId="c9df7a09-3461-4b39-b467-c9ec612835d9" providerId="ADAL" clId="{4686A7D4-C511-4052-922F-CBDD8045B0F6}" dt="2018-11-21T22:06:48.123" v="2747" actId="113"/>
        <pc:sldMkLst>
          <pc:docMk/>
          <pc:sldMk cId="2011585567" sldId="278"/>
        </pc:sldMkLst>
        <pc:spChg chg="mod">
          <ac:chgData name="Octavio Mendoza" userId="c9df7a09-3461-4b39-b467-c9ec612835d9" providerId="ADAL" clId="{4686A7D4-C511-4052-922F-CBDD8045B0F6}" dt="2018-11-21T21:43:43.654" v="2308" actId="1035"/>
          <ac:spMkLst>
            <pc:docMk/>
            <pc:sldMk cId="2011585567" sldId="278"/>
            <ac:spMk id="4"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6"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7"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8"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9"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10"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11"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12" creationId="{00000000-0000-0000-0000-000000000000}"/>
          </ac:spMkLst>
        </pc:spChg>
        <pc:spChg chg="mod">
          <ac:chgData name="Octavio Mendoza" userId="c9df7a09-3461-4b39-b467-c9ec612835d9" providerId="ADAL" clId="{4686A7D4-C511-4052-922F-CBDD8045B0F6}" dt="2018-11-21T21:43:43.654" v="2308" actId="1035"/>
          <ac:spMkLst>
            <pc:docMk/>
            <pc:sldMk cId="2011585567" sldId="278"/>
            <ac:spMk id="13"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14"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15"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16" creationId="{00000000-0000-0000-0000-000000000000}"/>
          </ac:spMkLst>
        </pc:spChg>
        <pc:spChg chg="del">
          <ac:chgData name="Octavio Mendoza" userId="c9df7a09-3461-4b39-b467-c9ec612835d9" providerId="ADAL" clId="{4686A7D4-C511-4052-922F-CBDD8045B0F6}" dt="2018-11-21T21:14:00.515" v="1507" actId="478"/>
          <ac:spMkLst>
            <pc:docMk/>
            <pc:sldMk cId="2011585567" sldId="278"/>
            <ac:spMk id="17" creationId="{00000000-0000-0000-0000-000000000000}"/>
          </ac:spMkLst>
        </pc:spChg>
        <pc:spChg chg="del">
          <ac:chgData name="Octavio Mendoza" userId="c9df7a09-3461-4b39-b467-c9ec612835d9" providerId="ADAL" clId="{4686A7D4-C511-4052-922F-CBDD8045B0F6}" dt="2018-11-21T21:13:54.012" v="1506" actId="478"/>
          <ac:spMkLst>
            <pc:docMk/>
            <pc:sldMk cId="2011585567" sldId="278"/>
            <ac:spMk id="18" creationId="{00000000-0000-0000-0000-000000000000}"/>
          </ac:spMkLst>
        </pc:spChg>
        <pc:spChg chg="del">
          <ac:chgData name="Octavio Mendoza" userId="c9df7a09-3461-4b39-b467-c9ec612835d9" providerId="ADAL" clId="{4686A7D4-C511-4052-922F-CBDD8045B0F6}" dt="2018-11-21T21:13:54.012" v="1506" actId="478"/>
          <ac:spMkLst>
            <pc:docMk/>
            <pc:sldMk cId="2011585567" sldId="278"/>
            <ac:spMk id="19" creationId="{00000000-0000-0000-0000-000000000000}"/>
          </ac:spMkLst>
        </pc:spChg>
        <pc:picChg chg="add">
          <ac:chgData name="Octavio Mendoza" userId="c9df7a09-3461-4b39-b467-c9ec612835d9" providerId="ADAL" clId="{4686A7D4-C511-4052-922F-CBDD8045B0F6}" dt="2018-11-21T21:51:54.532" v="2313"/>
          <ac:picMkLst>
            <pc:docMk/>
            <pc:sldMk cId="2011585567" sldId="278"/>
            <ac:picMk id="20" creationId="{98E35470-CD62-42DB-8602-EA09306B606E}"/>
          </ac:picMkLst>
        </pc:picChg>
      </pc:sldChg>
      <pc:sldChg chg="modSp">
        <pc:chgData name="Octavio Mendoza" userId="c9df7a09-3461-4b39-b467-c9ec612835d9" providerId="ADAL" clId="{4686A7D4-C511-4052-922F-CBDD8045B0F6}" dt="2018-11-21T21:54:45.523" v="2430" actId="14100"/>
        <pc:sldMkLst>
          <pc:docMk/>
          <pc:sldMk cId="1128620656" sldId="279"/>
        </pc:sldMkLst>
        <pc:spChg chg="mod">
          <ac:chgData name="Octavio Mendoza" userId="c9df7a09-3461-4b39-b467-c9ec612835d9" providerId="ADAL" clId="{4686A7D4-C511-4052-922F-CBDD8045B0F6}" dt="2018-11-21T21:54:17.008" v="2396" actId="1036"/>
          <ac:spMkLst>
            <pc:docMk/>
            <pc:sldMk cId="1128620656" sldId="279"/>
            <ac:spMk id="3" creationId="{00000000-0000-0000-0000-000000000000}"/>
          </ac:spMkLst>
        </pc:spChg>
        <pc:spChg chg="mod">
          <ac:chgData name="Octavio Mendoza" userId="c9df7a09-3461-4b39-b467-c9ec612835d9" providerId="ADAL" clId="{4686A7D4-C511-4052-922F-CBDD8045B0F6}" dt="2018-11-21T21:54:45.523" v="2430" actId="14100"/>
          <ac:spMkLst>
            <pc:docMk/>
            <pc:sldMk cId="1128620656" sldId="279"/>
            <ac:spMk id="4" creationId="{00000000-0000-0000-0000-000000000000}"/>
          </ac:spMkLst>
        </pc:spChg>
        <pc:spChg chg="mod">
          <ac:chgData name="Octavio Mendoza" userId="c9df7a09-3461-4b39-b467-c9ec612835d9" providerId="ADAL" clId="{4686A7D4-C511-4052-922F-CBDD8045B0F6}" dt="2018-11-21T21:54:28.032" v="2411" actId="1035"/>
          <ac:spMkLst>
            <pc:docMk/>
            <pc:sldMk cId="1128620656" sldId="279"/>
            <ac:spMk id="5" creationId="{00000000-0000-0000-0000-000000000000}"/>
          </ac:spMkLst>
        </pc:spChg>
        <pc:spChg chg="mod">
          <ac:chgData name="Octavio Mendoza" userId="c9df7a09-3461-4b39-b467-c9ec612835d9" providerId="ADAL" clId="{4686A7D4-C511-4052-922F-CBDD8045B0F6}" dt="2018-11-21T21:54:34.558" v="2429" actId="1036"/>
          <ac:spMkLst>
            <pc:docMk/>
            <pc:sldMk cId="1128620656" sldId="279"/>
            <ac:spMk id="6" creationId="{00000000-0000-0000-0000-000000000000}"/>
          </ac:spMkLst>
        </pc:spChg>
      </pc:sldChg>
      <pc:sldChg chg="addSp delSp modSp add ord modNotesTx">
        <pc:chgData name="Octavio Mendoza" userId="c9df7a09-3461-4b39-b467-c9ec612835d9" providerId="ADAL" clId="{4686A7D4-C511-4052-922F-CBDD8045B0F6}" dt="2018-11-21T22:07:05.909" v="2753" actId="113"/>
        <pc:sldMkLst>
          <pc:docMk/>
          <pc:sldMk cId="3881113987" sldId="280"/>
        </pc:sldMkLst>
        <pc:spChg chg="mod">
          <ac:chgData name="Octavio Mendoza" userId="c9df7a09-3461-4b39-b467-c9ec612835d9" providerId="ADAL" clId="{4686A7D4-C511-4052-922F-CBDD8045B0F6}" dt="2018-11-21T21:41:53.363" v="2139" actId="403"/>
          <ac:spMkLst>
            <pc:docMk/>
            <pc:sldMk cId="3881113987" sldId="280"/>
            <ac:spMk id="4" creationId="{00000000-0000-0000-0000-000000000000}"/>
          </ac:spMkLst>
        </pc:spChg>
        <pc:spChg chg="mod">
          <ac:chgData name="Octavio Mendoza" userId="c9df7a09-3461-4b39-b467-c9ec612835d9" providerId="ADAL" clId="{4686A7D4-C511-4052-922F-CBDD8045B0F6}" dt="2018-11-21T21:42:22.633" v="2191" actId="1035"/>
          <ac:spMkLst>
            <pc:docMk/>
            <pc:sldMk cId="3881113987" sldId="280"/>
            <ac:spMk id="6" creationId="{00000000-0000-0000-0000-000000000000}"/>
          </ac:spMkLst>
        </pc:spChg>
        <pc:spChg chg="mod">
          <ac:chgData name="Octavio Mendoza" userId="c9df7a09-3461-4b39-b467-c9ec612835d9" providerId="ADAL" clId="{4686A7D4-C511-4052-922F-CBDD8045B0F6}" dt="2018-11-21T21:42:36.746" v="2237" actId="1035"/>
          <ac:spMkLst>
            <pc:docMk/>
            <pc:sldMk cId="3881113987" sldId="280"/>
            <ac:spMk id="7"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8"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9" creationId="{00000000-0000-0000-0000-000000000000}"/>
          </ac:spMkLst>
        </pc:spChg>
        <pc:spChg chg="mod">
          <ac:chgData name="Octavio Mendoza" userId="c9df7a09-3461-4b39-b467-c9ec612835d9" providerId="ADAL" clId="{4686A7D4-C511-4052-922F-CBDD8045B0F6}" dt="2018-11-21T21:42:19.382" v="2182" actId="1035"/>
          <ac:spMkLst>
            <pc:docMk/>
            <pc:sldMk cId="3881113987" sldId="280"/>
            <ac:spMk id="10" creationId="{00000000-0000-0000-0000-000000000000}"/>
          </ac:spMkLst>
        </pc:spChg>
        <pc:spChg chg="mod">
          <ac:chgData name="Octavio Mendoza" userId="c9df7a09-3461-4b39-b467-c9ec612835d9" providerId="ADAL" clId="{4686A7D4-C511-4052-922F-CBDD8045B0F6}" dt="2018-11-21T21:42:14.322" v="2168" actId="1035"/>
          <ac:spMkLst>
            <pc:docMk/>
            <pc:sldMk cId="3881113987" sldId="280"/>
            <ac:spMk id="11" creationId="{00000000-0000-0000-0000-000000000000}"/>
          </ac:spMkLst>
        </pc:spChg>
        <pc:spChg chg="mod">
          <ac:chgData name="Octavio Mendoza" userId="c9df7a09-3461-4b39-b467-c9ec612835d9" providerId="ADAL" clId="{4686A7D4-C511-4052-922F-CBDD8045B0F6}" dt="2018-11-21T21:42:33.014" v="2222" actId="1036"/>
          <ac:spMkLst>
            <pc:docMk/>
            <pc:sldMk cId="3881113987" sldId="280"/>
            <ac:spMk id="12" creationId="{00000000-0000-0000-0000-000000000000}"/>
          </ac:spMkLst>
        </pc:spChg>
        <pc:spChg chg="mod">
          <ac:chgData name="Octavio Mendoza" userId="c9df7a09-3461-4b39-b467-c9ec612835d9" providerId="ADAL" clId="{4686A7D4-C511-4052-922F-CBDD8045B0F6}" dt="2018-11-21T21:42:27.815" v="2206" actId="1036"/>
          <ac:spMkLst>
            <pc:docMk/>
            <pc:sldMk cId="3881113987" sldId="280"/>
            <ac:spMk id="13"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14"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15"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16" creationId="{00000000-0000-0000-0000-000000000000}"/>
          </ac:spMkLst>
        </pc:spChg>
        <pc:spChg chg="del">
          <ac:chgData name="Octavio Mendoza" userId="c9df7a09-3461-4b39-b467-c9ec612835d9" providerId="ADAL" clId="{4686A7D4-C511-4052-922F-CBDD8045B0F6}" dt="2018-11-21T21:09:53.349" v="1302" actId="478"/>
          <ac:spMkLst>
            <pc:docMk/>
            <pc:sldMk cId="3881113987" sldId="280"/>
            <ac:spMk id="17" creationId="{00000000-0000-0000-0000-000000000000}"/>
          </ac:spMkLst>
        </pc:spChg>
        <pc:spChg chg="mod">
          <ac:chgData name="Octavio Mendoza" userId="c9df7a09-3461-4b39-b467-c9ec612835d9" providerId="ADAL" clId="{4686A7D4-C511-4052-922F-CBDD8045B0F6}" dt="2018-11-21T21:42:05.747" v="2143" actId="1035"/>
          <ac:spMkLst>
            <pc:docMk/>
            <pc:sldMk cId="3881113987" sldId="280"/>
            <ac:spMk id="18" creationId="{00000000-0000-0000-0000-000000000000}"/>
          </ac:spMkLst>
        </pc:spChg>
        <pc:spChg chg="mod">
          <ac:chgData name="Octavio Mendoza" userId="c9df7a09-3461-4b39-b467-c9ec612835d9" providerId="ADAL" clId="{4686A7D4-C511-4052-922F-CBDD8045B0F6}" dt="2018-11-21T21:42:08.099" v="2148" actId="1036"/>
          <ac:spMkLst>
            <pc:docMk/>
            <pc:sldMk cId="3881113987" sldId="280"/>
            <ac:spMk id="19" creationId="{00000000-0000-0000-0000-000000000000}"/>
          </ac:spMkLst>
        </pc:spChg>
        <pc:picChg chg="add mod">
          <ac:chgData name="Octavio Mendoza" userId="c9df7a09-3461-4b39-b467-c9ec612835d9" providerId="ADAL" clId="{4686A7D4-C511-4052-922F-CBDD8045B0F6}" dt="2018-11-21T21:51:52.246" v="2312" actId="1076"/>
          <ac:picMkLst>
            <pc:docMk/>
            <pc:sldMk cId="3881113987" sldId="280"/>
            <ac:picMk id="5" creationId="{EB633C29-7DA6-4E9A-A300-F72E3FE68599}"/>
          </ac:picMkLst>
        </pc:picChg>
      </pc:sldChg>
      <pc:sldChg chg="addSp modSp add del setBg">
        <pc:chgData name="Octavio Mendoza" userId="c9df7a09-3461-4b39-b467-c9ec612835d9" providerId="ADAL" clId="{4686A7D4-C511-4052-922F-CBDD8045B0F6}" dt="2018-11-21T21:32:49.396" v="1841" actId="2696"/>
        <pc:sldMkLst>
          <pc:docMk/>
          <pc:sldMk cId="4006242835" sldId="383"/>
        </pc:sldMkLst>
        <pc:spChg chg="add mod">
          <ac:chgData name="Octavio Mendoza" userId="c9df7a09-3461-4b39-b467-c9ec612835d9" providerId="ADAL" clId="{4686A7D4-C511-4052-922F-CBDD8045B0F6}" dt="2018-11-21T21:25:02.100" v="1763" actId="1035"/>
          <ac:spMkLst>
            <pc:docMk/>
            <pc:sldMk cId="4006242835" sldId="383"/>
            <ac:spMk id="3" creationId="{7A54DD0B-834B-45D5-B568-0F00A68224E6}"/>
          </ac:spMkLst>
        </pc:spChg>
        <pc:spChg chg="mod">
          <ac:chgData name="Octavio Mendoza" userId="c9df7a09-3461-4b39-b467-c9ec612835d9" providerId="ADAL" clId="{4686A7D4-C511-4052-922F-CBDD8045B0F6}" dt="2018-11-21T21:23:44.744" v="1732" actId="207"/>
          <ac:spMkLst>
            <pc:docMk/>
            <pc:sldMk cId="4006242835" sldId="383"/>
            <ac:spMk id="6" creationId="{D3FD55D5-15DF-6141-B7AF-1B2680F0D539}"/>
          </ac:spMkLst>
        </pc:spChg>
      </pc:sldChg>
      <pc:sldChg chg="addSp delSp modSp add del">
        <pc:chgData name="Octavio Mendoza" userId="c9df7a09-3461-4b39-b467-c9ec612835d9" providerId="ADAL" clId="{4686A7D4-C511-4052-922F-CBDD8045B0F6}" dt="2018-11-21T21:31:17.013" v="1773"/>
        <pc:sldMkLst>
          <pc:docMk/>
          <pc:sldMk cId="1637265628" sldId="384"/>
        </pc:sldMkLst>
        <pc:spChg chg="mod">
          <ac:chgData name="Octavio Mendoza" userId="c9df7a09-3461-4b39-b467-c9ec612835d9" providerId="ADAL" clId="{4686A7D4-C511-4052-922F-CBDD8045B0F6}" dt="2018-11-21T21:26:23.947" v="1766"/>
          <ac:spMkLst>
            <pc:docMk/>
            <pc:sldMk cId="1637265628" sldId="384"/>
            <ac:spMk id="2" creationId="{00000000-0000-0000-0000-000000000000}"/>
          </ac:spMkLst>
        </pc:spChg>
        <pc:spChg chg="add del">
          <ac:chgData name="Octavio Mendoza" userId="c9df7a09-3461-4b39-b467-c9ec612835d9" providerId="ADAL" clId="{4686A7D4-C511-4052-922F-CBDD8045B0F6}" dt="2018-11-21T21:31:15.902" v="1772" actId="478"/>
          <ac:spMkLst>
            <pc:docMk/>
            <pc:sldMk cId="1637265628" sldId="384"/>
            <ac:spMk id="3" creationId="{00000000-0000-0000-0000-000000000000}"/>
          </ac:spMkLst>
        </pc:spChg>
        <pc:spChg chg="add del mod">
          <ac:chgData name="Octavio Mendoza" userId="c9df7a09-3461-4b39-b467-c9ec612835d9" providerId="ADAL" clId="{4686A7D4-C511-4052-922F-CBDD8045B0F6}" dt="2018-11-21T21:31:15.902" v="1772" actId="478"/>
          <ac:spMkLst>
            <pc:docMk/>
            <pc:sldMk cId="1637265628" sldId="384"/>
            <ac:spMk id="7" creationId="{B006CB2B-B942-4F23-B17A-A7C25D3B6880}"/>
          </ac:spMkLst>
        </pc:spChg>
      </pc:sldChg>
      <pc:sldMasterChg chg="delSldLayout">
        <pc:chgData name="Octavio Mendoza" userId="c9df7a09-3461-4b39-b467-c9ec612835d9" providerId="ADAL" clId="{4686A7D4-C511-4052-922F-CBDD8045B0F6}" dt="2018-11-21T21:32:49.412" v="1842" actId="2696"/>
        <pc:sldMasterMkLst>
          <pc:docMk/>
          <pc:sldMasterMk cId="3206551119" sldId="2147483648"/>
        </pc:sldMasterMkLst>
        <pc:sldLayoutChg chg="del">
          <pc:chgData name="Octavio Mendoza" userId="c9df7a09-3461-4b39-b467-c9ec612835d9" providerId="ADAL" clId="{4686A7D4-C511-4052-922F-CBDD8045B0F6}" dt="2018-11-21T21:32:49.412" v="1842" actId="2696"/>
          <pc:sldLayoutMkLst>
            <pc:docMk/>
            <pc:sldMasterMk cId="3206551119" sldId="2147483648"/>
            <pc:sldLayoutMk cId="2160186259"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'Resumen_por_objetivo(169)'!$I$3</c:f>
              <c:strCache>
                <c:ptCount val="1"/>
                <c:pt idx="0">
                  <c:v>I</c:v>
                </c:pt>
              </c:strCache>
            </c:strRef>
          </c:tx>
          <c:spPr>
            <a:solidFill>
              <a:srgbClr val="00B050"/>
            </a:solidFill>
            <a:ln>
              <a:noFill/>
            </a:ln>
            <a:effectLst/>
          </c:spPr>
          <c:invertIfNegative val="0"/>
          <c:val>
            <c:numRef>
              <c:f>'Resumen_por_objetivo(169)'!$I$5:$I$21</c:f>
              <c:numCache>
                <c:formatCode>General</c:formatCode>
                <c:ptCount val="17"/>
                <c:pt idx="0">
                  <c:v>5</c:v>
                </c:pt>
                <c:pt idx="1">
                  <c:v>3</c:v>
                </c:pt>
                <c:pt idx="2">
                  <c:v>20</c:v>
                </c:pt>
                <c:pt idx="3">
                  <c:v>6</c:v>
                </c:pt>
                <c:pt idx="4">
                  <c:v>6</c:v>
                </c:pt>
                <c:pt idx="5">
                  <c:v>3</c:v>
                </c:pt>
                <c:pt idx="6">
                  <c:v>3</c:v>
                </c:pt>
                <c:pt idx="7">
                  <c:v>10</c:v>
                </c:pt>
                <c:pt idx="8">
                  <c:v>8</c:v>
                </c:pt>
                <c:pt idx="9">
                  <c:v>2</c:v>
                </c:pt>
                <c:pt idx="10">
                  <c:v>3</c:v>
                </c:pt>
                <c:pt idx="11">
                  <c:v>0</c:v>
                </c:pt>
                <c:pt idx="12">
                  <c:v>0</c:v>
                </c:pt>
                <c:pt idx="13">
                  <c:v>2</c:v>
                </c:pt>
                <c:pt idx="14">
                  <c:v>4</c:v>
                </c:pt>
                <c:pt idx="15">
                  <c:v>3</c:v>
                </c:pt>
                <c:pt idx="16">
                  <c:v>6</c:v>
                </c:pt>
              </c:numCache>
            </c:numRef>
          </c:val>
          <c:extLst>
            <c:ext xmlns:c16="http://schemas.microsoft.com/office/drawing/2014/chart" uri="{C3380CC4-5D6E-409C-BE32-E72D297353CC}">
              <c16:uniqueId val="{00000000-5305-4500-999D-B1B822BEC270}"/>
            </c:ext>
          </c:extLst>
        </c:ser>
        <c:ser>
          <c:idx val="1"/>
          <c:order val="1"/>
          <c:tx>
            <c:strRef>
              <c:f>'Resumen_por_objetivo(169)'!$J$3</c:f>
              <c:strCache>
                <c:ptCount val="1"/>
                <c:pt idx="0">
                  <c:v>II</c:v>
                </c:pt>
              </c:strCache>
            </c:strRef>
          </c:tx>
          <c:spPr>
            <a:solidFill>
              <a:srgbClr val="FFC000"/>
            </a:solidFill>
            <a:ln>
              <a:noFill/>
            </a:ln>
            <a:effectLst/>
          </c:spPr>
          <c:invertIfNegative val="0"/>
          <c:val>
            <c:numRef>
              <c:f>'Resumen_por_objetivo(169)'!$J$5:$J$21</c:f>
              <c:numCache>
                <c:formatCode>General</c:formatCode>
                <c:ptCount val="17"/>
                <c:pt idx="0">
                  <c:v>4</c:v>
                </c:pt>
                <c:pt idx="1">
                  <c:v>8</c:v>
                </c:pt>
                <c:pt idx="2">
                  <c:v>4</c:v>
                </c:pt>
                <c:pt idx="3">
                  <c:v>2</c:v>
                </c:pt>
                <c:pt idx="4">
                  <c:v>3</c:v>
                </c:pt>
                <c:pt idx="5">
                  <c:v>7</c:v>
                </c:pt>
                <c:pt idx="6">
                  <c:v>1</c:v>
                </c:pt>
                <c:pt idx="7">
                  <c:v>2</c:v>
                </c:pt>
                <c:pt idx="8">
                  <c:v>2</c:v>
                </c:pt>
                <c:pt idx="9">
                  <c:v>0</c:v>
                </c:pt>
                <c:pt idx="10">
                  <c:v>2</c:v>
                </c:pt>
                <c:pt idx="11">
                  <c:v>1</c:v>
                </c:pt>
                <c:pt idx="12">
                  <c:v>0</c:v>
                </c:pt>
                <c:pt idx="13">
                  <c:v>1</c:v>
                </c:pt>
                <c:pt idx="14">
                  <c:v>3</c:v>
                </c:pt>
                <c:pt idx="15">
                  <c:v>10</c:v>
                </c:pt>
                <c:pt idx="16">
                  <c:v>0</c:v>
                </c:pt>
              </c:numCache>
            </c:numRef>
          </c:val>
          <c:extLst>
            <c:ext xmlns:c16="http://schemas.microsoft.com/office/drawing/2014/chart" uri="{C3380CC4-5D6E-409C-BE32-E72D297353CC}">
              <c16:uniqueId val="{00000001-5305-4500-999D-B1B822BEC270}"/>
            </c:ext>
          </c:extLst>
        </c:ser>
        <c:ser>
          <c:idx val="2"/>
          <c:order val="2"/>
          <c:tx>
            <c:strRef>
              <c:f>'Resumen_por_objetivo(169)'!$K$3</c:f>
              <c:strCache>
                <c:ptCount val="1"/>
                <c:pt idx="0">
                  <c:v>III</c:v>
                </c:pt>
              </c:strCache>
            </c:strRef>
          </c:tx>
          <c:spPr>
            <a:solidFill>
              <a:srgbClr val="C00000"/>
            </a:solidFill>
            <a:ln>
              <a:noFill/>
            </a:ln>
            <a:effectLst/>
          </c:spPr>
          <c:invertIfNegative val="0"/>
          <c:val>
            <c:numRef>
              <c:f>'Resumen_por_objetivo(169)'!$K$5:$K$21</c:f>
              <c:numCache>
                <c:formatCode>General</c:formatCode>
                <c:ptCount val="17"/>
                <c:pt idx="0">
                  <c:v>3</c:v>
                </c:pt>
                <c:pt idx="1">
                  <c:v>1</c:v>
                </c:pt>
                <c:pt idx="2">
                  <c:v>2</c:v>
                </c:pt>
                <c:pt idx="3">
                  <c:v>2</c:v>
                </c:pt>
                <c:pt idx="4">
                  <c:v>0</c:v>
                </c:pt>
                <c:pt idx="5">
                  <c:v>0</c:v>
                </c:pt>
                <c:pt idx="6">
                  <c:v>1</c:v>
                </c:pt>
                <c:pt idx="7">
                  <c:v>2</c:v>
                </c:pt>
                <c:pt idx="8">
                  <c:v>1</c:v>
                </c:pt>
                <c:pt idx="9">
                  <c:v>4</c:v>
                </c:pt>
                <c:pt idx="10">
                  <c:v>5</c:v>
                </c:pt>
                <c:pt idx="11">
                  <c:v>5</c:v>
                </c:pt>
                <c:pt idx="12">
                  <c:v>0</c:v>
                </c:pt>
                <c:pt idx="13">
                  <c:v>2</c:v>
                </c:pt>
                <c:pt idx="14">
                  <c:v>0</c:v>
                </c:pt>
                <c:pt idx="15">
                  <c:v>6</c:v>
                </c:pt>
                <c:pt idx="16">
                  <c:v>1</c:v>
                </c:pt>
              </c:numCache>
            </c:numRef>
          </c:val>
          <c:extLst>
            <c:ext xmlns:c16="http://schemas.microsoft.com/office/drawing/2014/chart" uri="{C3380CC4-5D6E-409C-BE32-E72D297353CC}">
              <c16:uniqueId val="{00000002-5305-4500-999D-B1B822BEC270}"/>
            </c:ext>
          </c:extLst>
        </c:ser>
        <c:dLbls>
          <c:showLegendKey val="0"/>
          <c:showVal val="0"/>
          <c:showCatName val="0"/>
          <c:showSerName val="0"/>
          <c:showPercent val="0"/>
          <c:showBubbleSize val="0"/>
        </c:dLbls>
        <c:gapWidth val="150"/>
        <c:overlap val="100"/>
        <c:axId val="554347952"/>
        <c:axId val="554346776"/>
      </c:barChart>
      <c:catAx>
        <c:axId val="55434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54346776"/>
        <c:crosses val="autoZero"/>
        <c:auto val="1"/>
        <c:lblAlgn val="ctr"/>
        <c:lblOffset val="100"/>
        <c:noMultiLvlLbl val="0"/>
      </c:catAx>
      <c:valAx>
        <c:axId val="554346776"/>
        <c:scaling>
          <c:orientation val="minMax"/>
          <c:max val="2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54347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egendEntry>
        <c:idx val="2"/>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ayout>
        <c:manualLayout>
          <c:xMode val="edge"/>
          <c:yMode val="edge"/>
          <c:x val="0.83404144795336721"/>
          <c:y val="2.4356756282385497E-2"/>
          <c:w val="0.13805454572204051"/>
          <c:h val="7.505894327576520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'Resumen_UE (169)'!$E$3</c:f>
              <c:strCache>
                <c:ptCount val="1"/>
                <c:pt idx="0">
                  <c:v>I</c:v>
                </c:pt>
              </c:strCache>
            </c:strRef>
          </c:tx>
          <c:spPr>
            <a:solidFill>
              <a:srgbClr val="00B050"/>
            </a:solidFill>
            <a:ln>
              <a:noFill/>
            </a:ln>
            <a:effectLst/>
          </c:spPr>
          <c:invertIfNegative val="0"/>
          <c:cat>
            <c:strRef>
              <c:f>'Resumen_UE (169)'!$C$5:$C$23</c:f>
              <c:strCache>
                <c:ptCount val="19"/>
                <c:pt idx="0">
                  <c:v>CONACYT</c:v>
                </c:pt>
                <c:pt idx="1">
                  <c:v>CONAPO</c:v>
                </c:pt>
                <c:pt idx="2">
                  <c:v>CONEVAL</c:v>
                </c:pt>
                <c:pt idx="3">
                  <c:v>BANXICO**</c:v>
                </c:pt>
                <c:pt idx="4">
                  <c:v>IFT</c:v>
                </c:pt>
                <c:pt idx="5">
                  <c:v>INEGI</c:v>
                </c:pt>
                <c:pt idx="6">
                  <c:v>INMUJERES</c:v>
                </c:pt>
                <c:pt idx="7">
                  <c:v>SAGARPA</c:v>
                </c:pt>
                <c:pt idx="8">
                  <c:v>SCT</c:v>
                </c:pt>
                <c:pt idx="9">
                  <c:v>SECTUR**</c:v>
                </c:pt>
                <c:pt idx="10">
                  <c:v>SEDATU</c:v>
                </c:pt>
                <c:pt idx="11">
                  <c:v>SEDESOL</c:v>
                </c:pt>
                <c:pt idx="12">
                  <c:v>SEGOB</c:v>
                </c:pt>
                <c:pt idx="13">
                  <c:v>SEMARNAT</c:v>
                </c:pt>
                <c:pt idx="14">
                  <c:v>SENER</c:v>
                </c:pt>
                <c:pt idx="15">
                  <c:v>SEP</c:v>
                </c:pt>
                <c:pt idx="16">
                  <c:v>SHCP</c:v>
                </c:pt>
                <c:pt idx="17">
                  <c:v>SS</c:v>
                </c:pt>
                <c:pt idx="18">
                  <c:v>STPS</c:v>
                </c:pt>
              </c:strCache>
            </c:strRef>
          </c:cat>
          <c:val>
            <c:numRef>
              <c:f>'Resumen_UE (169)'!$E$5:$E$23</c:f>
              <c:numCache>
                <c:formatCode>General</c:formatCode>
                <c:ptCount val="19"/>
                <c:pt idx="0">
                  <c:v>3</c:v>
                </c:pt>
                <c:pt idx="1">
                  <c:v>2</c:v>
                </c:pt>
                <c:pt idx="2">
                  <c:v>5</c:v>
                </c:pt>
                <c:pt idx="3">
                  <c:v>1</c:v>
                </c:pt>
                <c:pt idx="4">
                  <c:v>5</c:v>
                </c:pt>
                <c:pt idx="5">
                  <c:v>9</c:v>
                </c:pt>
                <c:pt idx="6">
                  <c:v>3</c:v>
                </c:pt>
                <c:pt idx="7">
                  <c:v>0</c:v>
                </c:pt>
                <c:pt idx="8">
                  <c:v>1</c:v>
                </c:pt>
                <c:pt idx="9">
                  <c:v>0</c:v>
                </c:pt>
                <c:pt idx="10">
                  <c:v>1</c:v>
                </c:pt>
                <c:pt idx="11">
                  <c:v>0</c:v>
                </c:pt>
                <c:pt idx="12">
                  <c:v>2</c:v>
                </c:pt>
                <c:pt idx="13">
                  <c:v>11</c:v>
                </c:pt>
                <c:pt idx="14">
                  <c:v>3</c:v>
                </c:pt>
                <c:pt idx="15">
                  <c:v>5</c:v>
                </c:pt>
                <c:pt idx="16">
                  <c:v>7</c:v>
                </c:pt>
                <c:pt idx="17">
                  <c:v>20</c:v>
                </c:pt>
                <c:pt idx="18">
                  <c:v>6</c:v>
                </c:pt>
              </c:numCache>
            </c:numRef>
          </c:val>
          <c:extLst>
            <c:ext xmlns:c16="http://schemas.microsoft.com/office/drawing/2014/chart" uri="{C3380CC4-5D6E-409C-BE32-E72D297353CC}">
              <c16:uniqueId val="{00000000-7AFB-4432-A886-6C9C2E1E1ED8}"/>
            </c:ext>
          </c:extLst>
        </c:ser>
        <c:ser>
          <c:idx val="1"/>
          <c:order val="1"/>
          <c:tx>
            <c:strRef>
              <c:f>'Resumen_UE (169)'!$F$3</c:f>
              <c:strCache>
                <c:ptCount val="1"/>
                <c:pt idx="0">
                  <c:v>II</c:v>
                </c:pt>
              </c:strCache>
            </c:strRef>
          </c:tx>
          <c:spPr>
            <a:solidFill>
              <a:srgbClr val="FFC000"/>
            </a:solidFill>
            <a:ln>
              <a:noFill/>
            </a:ln>
            <a:effectLst/>
          </c:spPr>
          <c:invertIfNegative val="0"/>
          <c:cat>
            <c:strRef>
              <c:f>'Resumen_UE (169)'!$C$5:$C$23</c:f>
              <c:strCache>
                <c:ptCount val="19"/>
                <c:pt idx="0">
                  <c:v>CONACYT</c:v>
                </c:pt>
                <c:pt idx="1">
                  <c:v>CONAPO</c:v>
                </c:pt>
                <c:pt idx="2">
                  <c:v>CONEVAL</c:v>
                </c:pt>
                <c:pt idx="3">
                  <c:v>BANXICO**</c:v>
                </c:pt>
                <c:pt idx="4">
                  <c:v>IFT</c:v>
                </c:pt>
                <c:pt idx="5">
                  <c:v>INEGI</c:v>
                </c:pt>
                <c:pt idx="6">
                  <c:v>INMUJERES</c:v>
                </c:pt>
                <c:pt idx="7">
                  <c:v>SAGARPA</c:v>
                </c:pt>
                <c:pt idx="8">
                  <c:v>SCT</c:v>
                </c:pt>
                <c:pt idx="9">
                  <c:v>SECTUR**</c:v>
                </c:pt>
                <c:pt idx="10">
                  <c:v>SEDATU</c:v>
                </c:pt>
                <c:pt idx="11">
                  <c:v>SEDESOL</c:v>
                </c:pt>
                <c:pt idx="12">
                  <c:v>SEGOB</c:v>
                </c:pt>
                <c:pt idx="13">
                  <c:v>SEMARNAT</c:v>
                </c:pt>
                <c:pt idx="14">
                  <c:v>SENER</c:v>
                </c:pt>
                <c:pt idx="15">
                  <c:v>SEP</c:v>
                </c:pt>
                <c:pt idx="16">
                  <c:v>SHCP</c:v>
                </c:pt>
                <c:pt idx="17">
                  <c:v>SS</c:v>
                </c:pt>
                <c:pt idx="18">
                  <c:v>STPS</c:v>
                </c:pt>
              </c:strCache>
            </c:strRef>
          </c:cat>
          <c:val>
            <c:numRef>
              <c:f>'Resumen_UE (169)'!$F$5:$F$23</c:f>
              <c:numCache>
                <c:formatCode>General</c:formatCode>
                <c:ptCount val="19"/>
                <c:pt idx="0">
                  <c:v>0</c:v>
                </c:pt>
                <c:pt idx="1">
                  <c:v>0</c:v>
                </c:pt>
                <c:pt idx="2">
                  <c:v>1</c:v>
                </c:pt>
                <c:pt idx="3">
                  <c:v>0</c:v>
                </c:pt>
                <c:pt idx="4">
                  <c:v>0</c:v>
                </c:pt>
                <c:pt idx="5">
                  <c:v>16</c:v>
                </c:pt>
                <c:pt idx="6">
                  <c:v>2</c:v>
                </c:pt>
                <c:pt idx="7">
                  <c:v>6</c:v>
                </c:pt>
                <c:pt idx="8">
                  <c:v>0</c:v>
                </c:pt>
                <c:pt idx="9">
                  <c:v>0</c:v>
                </c:pt>
                <c:pt idx="10">
                  <c:v>6</c:v>
                </c:pt>
                <c:pt idx="11">
                  <c:v>0</c:v>
                </c:pt>
                <c:pt idx="12">
                  <c:v>1</c:v>
                </c:pt>
                <c:pt idx="13">
                  <c:v>7</c:v>
                </c:pt>
                <c:pt idx="14">
                  <c:v>1</c:v>
                </c:pt>
                <c:pt idx="15">
                  <c:v>2</c:v>
                </c:pt>
                <c:pt idx="16">
                  <c:v>2</c:v>
                </c:pt>
                <c:pt idx="17">
                  <c:v>5</c:v>
                </c:pt>
                <c:pt idx="18">
                  <c:v>1</c:v>
                </c:pt>
              </c:numCache>
            </c:numRef>
          </c:val>
          <c:extLst>
            <c:ext xmlns:c16="http://schemas.microsoft.com/office/drawing/2014/chart" uri="{C3380CC4-5D6E-409C-BE32-E72D297353CC}">
              <c16:uniqueId val="{00000001-7AFB-4432-A886-6C9C2E1E1ED8}"/>
            </c:ext>
          </c:extLst>
        </c:ser>
        <c:ser>
          <c:idx val="2"/>
          <c:order val="2"/>
          <c:tx>
            <c:strRef>
              <c:f>'Resumen_UE (169)'!$G$3</c:f>
              <c:strCache>
                <c:ptCount val="1"/>
                <c:pt idx="0">
                  <c:v>III</c:v>
                </c:pt>
              </c:strCache>
            </c:strRef>
          </c:tx>
          <c:spPr>
            <a:solidFill>
              <a:srgbClr val="C00000"/>
            </a:solidFill>
            <a:ln>
              <a:noFill/>
            </a:ln>
            <a:effectLst/>
          </c:spPr>
          <c:invertIfNegative val="0"/>
          <c:cat>
            <c:strRef>
              <c:f>'Resumen_UE (169)'!$C$5:$C$23</c:f>
              <c:strCache>
                <c:ptCount val="19"/>
                <c:pt idx="0">
                  <c:v>CONACYT</c:v>
                </c:pt>
                <c:pt idx="1">
                  <c:v>CONAPO</c:v>
                </c:pt>
                <c:pt idx="2">
                  <c:v>CONEVAL</c:v>
                </c:pt>
                <c:pt idx="3">
                  <c:v>BANXICO**</c:v>
                </c:pt>
                <c:pt idx="4">
                  <c:v>IFT</c:v>
                </c:pt>
                <c:pt idx="5">
                  <c:v>INEGI</c:v>
                </c:pt>
                <c:pt idx="6">
                  <c:v>INMUJERES</c:v>
                </c:pt>
                <c:pt idx="7">
                  <c:v>SAGARPA</c:v>
                </c:pt>
                <c:pt idx="8">
                  <c:v>SCT</c:v>
                </c:pt>
                <c:pt idx="9">
                  <c:v>SECTUR**</c:v>
                </c:pt>
                <c:pt idx="10">
                  <c:v>SEDATU</c:v>
                </c:pt>
                <c:pt idx="11">
                  <c:v>SEDESOL</c:v>
                </c:pt>
                <c:pt idx="12">
                  <c:v>SEGOB</c:v>
                </c:pt>
                <c:pt idx="13">
                  <c:v>SEMARNAT</c:v>
                </c:pt>
                <c:pt idx="14">
                  <c:v>SENER</c:v>
                </c:pt>
                <c:pt idx="15">
                  <c:v>SEP</c:v>
                </c:pt>
                <c:pt idx="16">
                  <c:v>SHCP</c:v>
                </c:pt>
                <c:pt idx="17">
                  <c:v>SS</c:v>
                </c:pt>
                <c:pt idx="18">
                  <c:v>STPS</c:v>
                </c:pt>
              </c:strCache>
            </c:strRef>
          </c:cat>
          <c:val>
            <c:numRef>
              <c:f>'Resumen_UE (169)'!$G$5:$G$23</c:f>
              <c:numCache>
                <c:formatCode>General</c:formatCode>
                <c:ptCount val="19"/>
                <c:pt idx="0">
                  <c:v>0</c:v>
                </c:pt>
                <c:pt idx="1">
                  <c:v>0</c:v>
                </c:pt>
                <c:pt idx="2">
                  <c:v>1</c:v>
                </c:pt>
                <c:pt idx="3">
                  <c:v>0</c:v>
                </c:pt>
                <c:pt idx="4">
                  <c:v>0</c:v>
                </c:pt>
                <c:pt idx="5">
                  <c:v>10</c:v>
                </c:pt>
                <c:pt idx="6">
                  <c:v>0</c:v>
                </c:pt>
                <c:pt idx="7">
                  <c:v>1</c:v>
                </c:pt>
                <c:pt idx="8">
                  <c:v>0</c:v>
                </c:pt>
                <c:pt idx="9">
                  <c:v>1</c:v>
                </c:pt>
                <c:pt idx="10">
                  <c:v>3</c:v>
                </c:pt>
                <c:pt idx="11">
                  <c:v>1</c:v>
                </c:pt>
                <c:pt idx="12">
                  <c:v>0</c:v>
                </c:pt>
                <c:pt idx="13">
                  <c:v>6</c:v>
                </c:pt>
                <c:pt idx="14">
                  <c:v>1</c:v>
                </c:pt>
                <c:pt idx="15">
                  <c:v>3</c:v>
                </c:pt>
                <c:pt idx="16">
                  <c:v>5</c:v>
                </c:pt>
                <c:pt idx="17">
                  <c:v>2</c:v>
                </c:pt>
                <c:pt idx="18">
                  <c:v>1</c:v>
                </c:pt>
              </c:numCache>
            </c:numRef>
          </c:val>
          <c:extLst>
            <c:ext xmlns:c16="http://schemas.microsoft.com/office/drawing/2014/chart" uri="{C3380CC4-5D6E-409C-BE32-E72D297353CC}">
              <c16:uniqueId val="{00000002-7AFB-4432-A886-6C9C2E1E1ED8}"/>
            </c:ext>
          </c:extLst>
        </c:ser>
        <c:dLbls>
          <c:showLegendKey val="0"/>
          <c:showVal val="0"/>
          <c:showCatName val="0"/>
          <c:showSerName val="0"/>
          <c:showPercent val="0"/>
          <c:showBubbleSize val="0"/>
        </c:dLbls>
        <c:gapWidth val="150"/>
        <c:overlap val="100"/>
        <c:axId val="554347560"/>
        <c:axId val="554353048"/>
      </c:barChart>
      <c:catAx>
        <c:axId val="554347560"/>
        <c:scaling>
          <c:orientation val="minMax"/>
        </c:scaling>
        <c:delete val="0"/>
        <c:axPos val="b"/>
        <c:numFmt formatCode="#,##0_);\(#,##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54353048"/>
        <c:crosses val="autoZero"/>
        <c:auto val="1"/>
        <c:lblAlgn val="ctr"/>
        <c:lblOffset val="100"/>
        <c:noMultiLvlLbl val="0"/>
      </c:catAx>
      <c:valAx>
        <c:axId val="554353048"/>
        <c:scaling>
          <c:orientation val="minMax"/>
          <c:max val="3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543475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egendEntry>
        <c:idx val="2"/>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MX"/>
          </a:p>
        </c:txPr>
      </c:legendEntry>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03014E8-3D2A-464C-A412-E46808F793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95A5D345-8592-4DA4-916E-A92B1AC8B7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78659-21F2-4502-B1AC-F436D4F20A30}" type="datetimeFigureOut">
              <a:rPr lang="es-MX" smtClean="0"/>
              <a:t>12/12/2018</a:t>
            </a:fld>
            <a:endParaRPr lang="es-MX"/>
          </a:p>
        </p:txBody>
      </p:sp>
      <p:sp>
        <p:nvSpPr>
          <p:cNvPr id="4" name="Marcador de pie de página 3">
            <a:extLst>
              <a:ext uri="{FF2B5EF4-FFF2-40B4-BE49-F238E27FC236}">
                <a16:creationId xmlns:a16="http://schemas.microsoft.com/office/drawing/2014/main" id="{2E3EE8F1-459F-448D-A944-78D657DEA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491B2D6F-0B08-4295-8F6F-D43E257BBA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E47A05-8148-40C5-BA8C-F3D1019D5B19}" type="slidenum">
              <a:rPr lang="es-MX" smtClean="0"/>
              <a:t>‹Nº›</a:t>
            </a:fld>
            <a:endParaRPr lang="es-MX"/>
          </a:p>
        </p:txBody>
      </p:sp>
    </p:spTree>
    <p:extLst>
      <p:ext uri="{BB962C8B-B14F-4D97-AF65-F5344CB8AC3E}">
        <p14:creationId xmlns:p14="http://schemas.microsoft.com/office/powerpoint/2010/main" val="322487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E6F3A-4477-4693-8521-C0457FDE3481}" type="datetimeFigureOut">
              <a:rPr lang="es-MX" smtClean="0"/>
              <a:t>12/12/2018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44188-021B-4742-9285-CE583A5E7495}" type="slidenum">
              <a:rPr lang="es-MX" smtClean="0"/>
              <a:t>‹Nº›</a:t>
            </a:fld>
            <a:endParaRPr lang="es-MX"/>
          </a:p>
        </p:txBody>
      </p:sp>
    </p:spTree>
    <p:extLst>
      <p:ext uri="{BB962C8B-B14F-4D97-AF65-F5344CB8AC3E}">
        <p14:creationId xmlns:p14="http://schemas.microsoft.com/office/powerpoint/2010/main" val="9263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0000"/>
              </a:lnSpc>
              <a:spcBef>
                <a:spcPts val="0"/>
              </a:spcBef>
            </a:pPr>
            <a:r>
              <a:rPr lang="es-MX" sz="1200" b="1" kern="1200" spc="0" dirty="0">
                <a:solidFill>
                  <a:schemeClr val="tx1"/>
                </a:solidFill>
                <a:latin typeface="+mn-lt"/>
                <a:ea typeface="+mn-ea"/>
                <a:cs typeface="+mn-cs"/>
              </a:rPr>
              <a:t>Universalidad: </a:t>
            </a:r>
            <a:r>
              <a:rPr lang="es-MX" sz="1200" b="0" kern="1200" spc="0" dirty="0">
                <a:solidFill>
                  <a:schemeClr val="tx1"/>
                </a:solidFill>
                <a:latin typeface="+mn-lt"/>
                <a:ea typeface="+mn-ea"/>
                <a:cs typeface="+mn-cs"/>
              </a:rPr>
              <a:t>Compromete a todos los países, </a:t>
            </a:r>
            <a:r>
              <a:rPr lang="es-MX" sz="1200" b="0" spc="0" dirty="0"/>
              <a:t>en todos los contextos,</a:t>
            </a:r>
            <a:r>
              <a:rPr lang="es-MX" sz="1200" b="0" kern="1200" spc="0" dirty="0">
                <a:solidFill>
                  <a:schemeClr val="tx1"/>
                </a:solidFill>
                <a:latin typeface="+mn-lt"/>
                <a:ea typeface="+mn-ea"/>
                <a:cs typeface="+mn-cs"/>
              </a:rPr>
              <a:t> para contribuir a un esfuerzo integral hacia un desarrollo sostenible.</a:t>
            </a:r>
          </a:p>
          <a:p>
            <a:pPr>
              <a:lnSpc>
                <a:spcPct val="100000"/>
              </a:lnSpc>
              <a:spcBef>
                <a:spcPts val="0"/>
              </a:spcBef>
            </a:pPr>
            <a:r>
              <a:rPr lang="es-MX" sz="1200" b="1" kern="1200" spc="0" dirty="0">
                <a:solidFill>
                  <a:schemeClr val="tx1"/>
                </a:solidFill>
                <a:latin typeface="+mn-lt"/>
                <a:ea typeface="+mn-ea"/>
                <a:cs typeface="+mn-cs"/>
              </a:rPr>
              <a:t>No dejar a nadie atrás: </a:t>
            </a:r>
            <a:r>
              <a:rPr lang="es-MX" sz="1200" b="0" kern="1200" spc="0" dirty="0">
                <a:solidFill>
                  <a:schemeClr val="tx1"/>
                </a:solidFill>
                <a:latin typeface="+mn-lt"/>
                <a:ea typeface="+mn-ea"/>
                <a:cs typeface="+mn-cs"/>
              </a:rPr>
              <a:t>Se compromete a alcanzar a todas las personas no importando el lugar y tomando en cuenta sus desafíos y vulnerabilidades. </a:t>
            </a:r>
          </a:p>
          <a:p>
            <a:pPr>
              <a:lnSpc>
                <a:spcPct val="100000"/>
              </a:lnSpc>
              <a:spcBef>
                <a:spcPts val="0"/>
              </a:spcBef>
            </a:pPr>
            <a:r>
              <a:rPr lang="es-MX" sz="1200" b="1" kern="1200" spc="0" dirty="0">
                <a:solidFill>
                  <a:schemeClr val="tx1"/>
                </a:solidFill>
                <a:latin typeface="+mn-lt"/>
                <a:ea typeface="+mn-ea"/>
                <a:cs typeface="+mn-cs"/>
              </a:rPr>
              <a:t>Interconectividad e indivisibilidad:</a:t>
            </a:r>
            <a:r>
              <a:rPr lang="es-MX" sz="1200" b="1" kern="1200" spc="0" baseline="0" dirty="0">
                <a:solidFill>
                  <a:schemeClr val="tx1"/>
                </a:solidFill>
                <a:latin typeface="+mn-lt"/>
                <a:ea typeface="+mn-ea"/>
                <a:cs typeface="+mn-cs"/>
              </a:rPr>
              <a:t> </a:t>
            </a:r>
            <a:r>
              <a:rPr lang="es-MX" sz="1200" b="0" kern="1200" spc="0" dirty="0">
                <a:solidFill>
                  <a:schemeClr val="tx1"/>
                </a:solidFill>
                <a:latin typeface="+mn-lt"/>
                <a:ea typeface="+mn-ea"/>
                <a:cs typeface="+mn-cs"/>
              </a:rPr>
              <a:t>Para su implementación, es crucial contemplar los ODS en su totalidad en lugar de elegirlos de forma individual.</a:t>
            </a:r>
          </a:p>
          <a:p>
            <a:pPr>
              <a:lnSpc>
                <a:spcPct val="100000"/>
              </a:lnSpc>
              <a:spcBef>
                <a:spcPts val="0"/>
              </a:spcBef>
            </a:pPr>
            <a:r>
              <a:rPr lang="es-MX" sz="1200" b="1" kern="1200" spc="0" dirty="0" err="1">
                <a:solidFill>
                  <a:schemeClr val="tx1"/>
                </a:solidFill>
                <a:latin typeface="+mn-lt"/>
                <a:ea typeface="+mn-ea"/>
                <a:cs typeface="+mn-cs"/>
              </a:rPr>
              <a:t>Inclusividad</a:t>
            </a:r>
            <a:r>
              <a:rPr lang="es-MX" sz="1200" b="1" kern="1200" spc="0" dirty="0">
                <a:solidFill>
                  <a:schemeClr val="tx1"/>
                </a:solidFill>
                <a:latin typeface="+mn-lt"/>
                <a:ea typeface="+mn-ea"/>
                <a:cs typeface="+mn-cs"/>
              </a:rPr>
              <a:t>: </a:t>
            </a:r>
            <a:r>
              <a:rPr lang="es-MX" sz="1200" b="0" kern="1200" spc="0" dirty="0">
                <a:solidFill>
                  <a:schemeClr val="tx1"/>
                </a:solidFill>
                <a:latin typeface="+mn-lt"/>
                <a:ea typeface="+mn-ea"/>
                <a:cs typeface="+mn-cs"/>
              </a:rPr>
              <a:t>Exige la participación de toda la población, independientemente de su raza, género, etnia e identidad.</a:t>
            </a:r>
          </a:p>
          <a:p>
            <a:pPr>
              <a:lnSpc>
                <a:spcPct val="100000"/>
              </a:lnSpc>
              <a:spcBef>
                <a:spcPts val="0"/>
              </a:spcBef>
            </a:pPr>
            <a:r>
              <a:rPr lang="es-MX" sz="1200" b="1" kern="1200" spc="0" dirty="0">
                <a:solidFill>
                  <a:schemeClr val="tx1"/>
                </a:solidFill>
                <a:latin typeface="+mn-lt"/>
                <a:ea typeface="+mn-ea"/>
                <a:cs typeface="+mn-cs"/>
              </a:rPr>
              <a:t>Alianzas con actores múltiples: </a:t>
            </a:r>
            <a:r>
              <a:rPr lang="es-MX" sz="1200" b="0" kern="1200" spc="0" dirty="0">
                <a:solidFill>
                  <a:schemeClr val="tx1"/>
                </a:solidFill>
                <a:latin typeface="+mn-lt"/>
                <a:ea typeface="+mn-ea"/>
                <a:cs typeface="+mn-cs"/>
              </a:rPr>
              <a:t>Exige asociaciones de múltiples actores interesados en movilizar y compartir conocimientos, experiencias, tecnología y recursos financieros que contribuyan al logro de ODS en todos los países. </a:t>
            </a:r>
          </a:p>
          <a:p>
            <a:endParaRPr lang="es-MX" dirty="0"/>
          </a:p>
        </p:txBody>
      </p:sp>
      <p:sp>
        <p:nvSpPr>
          <p:cNvPr id="4" name="Marcador de número de diapositiva 3"/>
          <p:cNvSpPr>
            <a:spLocks noGrp="1"/>
          </p:cNvSpPr>
          <p:nvPr>
            <p:ph type="sldNum" sz="quarter" idx="10"/>
          </p:nvPr>
        </p:nvSpPr>
        <p:spPr/>
        <p:txBody>
          <a:bodyPr/>
          <a:lstStyle/>
          <a:p>
            <a:fld id="{F1144188-021B-4742-9285-CE583A5E7495}" type="slidenum">
              <a:rPr lang="es-MX" smtClean="0"/>
              <a:t>2</a:t>
            </a:fld>
            <a:endParaRPr lang="es-MX"/>
          </a:p>
        </p:txBody>
      </p:sp>
    </p:spTree>
    <p:extLst>
      <p:ext uri="{BB962C8B-B14F-4D97-AF65-F5344CB8AC3E}">
        <p14:creationId xmlns:p14="http://schemas.microsoft.com/office/powerpoint/2010/main" val="191576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 Los indicadores deben ser fáciles de compilar e interpretar.</a:t>
            </a:r>
          </a:p>
          <a:p>
            <a:r>
              <a:rPr lang="es-MX" dirty="0"/>
              <a:t>2. Los indicadores básicos, en particular, deben estar respaldados por un amplio consenso internacional sobre su medición y deben basarse en estándares internacionales, recomendaciones y mejores prácticas para facilitar la comparación internacional.</a:t>
            </a:r>
          </a:p>
          <a:p>
            <a:r>
              <a:rPr lang="es-MX" dirty="0"/>
              <a:t>3. Para garantizar que los indicadores de coherencia deben ser ampliamente coherentes con los sistemas de cuentas nacionales, sistemas de contabilidad ambiental y económica y otra información basada en sistemas.</a:t>
            </a:r>
          </a:p>
          <a:p>
            <a:r>
              <a:rPr lang="es-MX" dirty="0"/>
              <a:t>4. Los indicadores deben basarse en fuentes bien establecidas de datos públicos y privados y ser coherentes para permitir la medición en el tiempo.</a:t>
            </a:r>
          </a:p>
          <a:p>
            <a:r>
              <a:rPr lang="es-MX" dirty="0"/>
              <a:t>5. Se debe dar preferencia a los indicadores que se prestan al desglose por (i) características de la persona o del hogar (por ejemplo, género, edad, ingresos, discapacidad, religión, raza o etnia) 5; (ii) actividad económica6; y (iii) desagregación espacial (por ejemplo, por áreas metropolitanas, urbanas y rurales, o distritos). Como lo recomienda el Panel de alto nivel de personas eminentes sobre el informe de la agenda posterior a 2015, los objetivos solo pueden considerarse "logrados" si se cumplen para todos los grupos relevantes.</a:t>
            </a:r>
          </a:p>
          <a:p>
            <a:r>
              <a:rPr lang="es-MX" dirty="0"/>
              <a:t>6.</a:t>
            </a:r>
            <a:r>
              <a:rPr lang="es-MX" baseline="0" dirty="0"/>
              <a:t> E</a:t>
            </a:r>
            <a:r>
              <a:rPr lang="es-MX" dirty="0"/>
              <a:t>l conjunto de indicadores SDG en su conjunto debe seguir una agenda universal. Por lo tanto, muchos indicadores básicos (aunque no todos) deben ser aplicables en países desarrollados y en desarrollo.</a:t>
            </a:r>
          </a:p>
          <a:p>
            <a:r>
              <a:rPr lang="es-MX" dirty="0"/>
              <a:t>7. Cada Indicador Básico debe ser administrado por una o más organizaciones líderes designadas que serán responsables de los informes nacionales anuales de alta calidad del indicador, con la debida consideración de la eficacia en función de los costos, procesos de informes ajustados. y métodos nacionales de vigilancia.</a:t>
            </a:r>
          </a:p>
          <a:p>
            <a:endParaRPr lang="es-MX" dirty="0"/>
          </a:p>
        </p:txBody>
      </p:sp>
      <p:sp>
        <p:nvSpPr>
          <p:cNvPr id="4" name="Marcador de número de diapositiva 3"/>
          <p:cNvSpPr>
            <a:spLocks noGrp="1"/>
          </p:cNvSpPr>
          <p:nvPr>
            <p:ph type="sldNum" sz="quarter" idx="10"/>
          </p:nvPr>
        </p:nvSpPr>
        <p:spPr/>
        <p:txBody>
          <a:bodyPr/>
          <a:lstStyle/>
          <a:p>
            <a:fld id="{F1144188-021B-4742-9285-CE583A5E7495}" type="slidenum">
              <a:rPr lang="es-MX" smtClean="0"/>
              <a:t>3</a:t>
            </a:fld>
            <a:endParaRPr lang="es-MX"/>
          </a:p>
        </p:txBody>
      </p:sp>
    </p:spTree>
    <p:extLst>
      <p:ext uri="{BB962C8B-B14F-4D97-AF65-F5344CB8AC3E}">
        <p14:creationId xmlns:p14="http://schemas.microsoft.com/office/powerpoint/2010/main" val="37840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TIER 1: indicador conceptualmente claro, con metodología internacional establecida y normas disponibles y los datos son producidos regularmente por los países en al menos el 50% de los países y de la población en todas las regiones donde el indicador es relevante. </a:t>
            </a:r>
          </a:p>
          <a:p>
            <a:r>
              <a:rPr lang="es-MX" dirty="0"/>
              <a:t>TIER 2: indicador conceptualmente claro con metodología internacional establecida y normas disponibles, pero los datos no son producidos regularmente por los países. </a:t>
            </a:r>
          </a:p>
          <a:p>
            <a:r>
              <a:rPr lang="es-MX" dirty="0"/>
              <a:t>TIER 3: No existen metodologías o estándares internacionales establecidos para el indicador. Normas y metodologías están siendo o serán desarrolladas o probadas. </a:t>
            </a:r>
          </a:p>
        </p:txBody>
      </p:sp>
      <p:sp>
        <p:nvSpPr>
          <p:cNvPr id="4" name="Marcador de número de diapositiva 3"/>
          <p:cNvSpPr>
            <a:spLocks noGrp="1"/>
          </p:cNvSpPr>
          <p:nvPr>
            <p:ph type="sldNum" sz="quarter" idx="10"/>
          </p:nvPr>
        </p:nvSpPr>
        <p:spPr/>
        <p:txBody>
          <a:bodyPr/>
          <a:lstStyle/>
          <a:p>
            <a:fld id="{F1144188-021B-4742-9285-CE583A5E7495}" type="slidenum">
              <a:rPr lang="es-MX" smtClean="0"/>
              <a:t>4</a:t>
            </a:fld>
            <a:endParaRPr lang="es-MX"/>
          </a:p>
        </p:txBody>
      </p:sp>
    </p:spTree>
    <p:extLst>
      <p:ext uri="{BB962C8B-B14F-4D97-AF65-F5344CB8AC3E}">
        <p14:creationId xmlns:p14="http://schemas.microsoft.com/office/powerpoint/2010/main" val="284043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ODS 12: producción y consumo responsable</a:t>
            </a:r>
            <a:endParaRPr lang="es-MX" dirty="0"/>
          </a:p>
        </p:txBody>
      </p:sp>
      <p:sp>
        <p:nvSpPr>
          <p:cNvPr id="4" name="Marcador de número de diapositiva 3"/>
          <p:cNvSpPr>
            <a:spLocks noGrp="1"/>
          </p:cNvSpPr>
          <p:nvPr>
            <p:ph type="sldNum" sz="quarter" idx="10"/>
          </p:nvPr>
        </p:nvSpPr>
        <p:spPr/>
        <p:txBody>
          <a:bodyPr/>
          <a:lstStyle/>
          <a:p>
            <a:fld id="{F1144188-021B-4742-9285-CE583A5E7495}" type="slidenum">
              <a:rPr lang="es-MX" smtClean="0"/>
              <a:t>5</a:t>
            </a:fld>
            <a:endParaRPr lang="es-MX"/>
          </a:p>
        </p:txBody>
      </p:sp>
    </p:spTree>
    <p:extLst>
      <p:ext uri="{BB962C8B-B14F-4D97-AF65-F5344CB8AC3E}">
        <p14:creationId xmlns:p14="http://schemas.microsoft.com/office/powerpoint/2010/main" val="9091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SIODS</a:t>
            </a:r>
            <a:r>
              <a:rPr lang="es-ES" dirty="0"/>
              <a:t>: cuenta con </a:t>
            </a:r>
            <a:r>
              <a:rPr lang="es-ES" b="1" dirty="0"/>
              <a:t>116 indicadores.</a:t>
            </a:r>
          </a:p>
          <a:p>
            <a:r>
              <a:rPr lang="es-ES" b="1" dirty="0"/>
              <a:t>Estrategia Nacional</a:t>
            </a:r>
            <a:r>
              <a:rPr lang="es-ES" dirty="0"/>
              <a:t>: cuenta con </a:t>
            </a:r>
            <a:r>
              <a:rPr lang="es-ES" b="1" dirty="0"/>
              <a:t>438 indicadores</a:t>
            </a:r>
            <a:r>
              <a:rPr lang="es-ES" dirty="0"/>
              <a:t>.</a:t>
            </a:r>
            <a:endParaRPr lang="es-MX" dirty="0"/>
          </a:p>
        </p:txBody>
      </p:sp>
      <p:sp>
        <p:nvSpPr>
          <p:cNvPr id="4" name="Marcador de número de diapositiva 3"/>
          <p:cNvSpPr>
            <a:spLocks noGrp="1"/>
          </p:cNvSpPr>
          <p:nvPr>
            <p:ph type="sldNum" sz="quarter" idx="10"/>
          </p:nvPr>
        </p:nvSpPr>
        <p:spPr/>
        <p:txBody>
          <a:bodyPr/>
          <a:lstStyle/>
          <a:p>
            <a:fld id="{F1144188-021B-4742-9285-CE583A5E7495}" type="slidenum">
              <a:rPr lang="es-MX" smtClean="0"/>
              <a:t>16</a:t>
            </a:fld>
            <a:endParaRPr lang="es-MX"/>
          </a:p>
        </p:txBody>
      </p:sp>
    </p:spTree>
    <p:extLst>
      <p:ext uri="{BB962C8B-B14F-4D97-AF65-F5344CB8AC3E}">
        <p14:creationId xmlns:p14="http://schemas.microsoft.com/office/powerpoint/2010/main" val="34127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2do Informe Nacional Voluntario</a:t>
            </a:r>
            <a:r>
              <a:rPr lang="es-ES" dirty="0"/>
              <a:t>: cuenta con </a:t>
            </a:r>
            <a:r>
              <a:rPr lang="es-ES" b="1" dirty="0"/>
              <a:t>57 indicadores</a:t>
            </a:r>
            <a:r>
              <a:rPr lang="es-ES" dirty="0"/>
              <a:t>.</a:t>
            </a:r>
          </a:p>
          <a:p>
            <a:r>
              <a:rPr lang="es-ES" b="1" dirty="0"/>
              <a:t>Informe del proceso de priorización de indicadores para el seguimiento estadístico regional de los ODS en LAC</a:t>
            </a:r>
            <a:r>
              <a:rPr lang="es-ES" dirty="0"/>
              <a:t>: cuenta con </a:t>
            </a:r>
            <a:r>
              <a:rPr lang="es-ES" b="1" dirty="0"/>
              <a:t>154 indicadores</a:t>
            </a:r>
            <a:r>
              <a:rPr lang="es-ES" dirty="0"/>
              <a:t>.</a:t>
            </a:r>
            <a:endParaRPr lang="es-MX" dirty="0"/>
          </a:p>
        </p:txBody>
      </p:sp>
      <p:sp>
        <p:nvSpPr>
          <p:cNvPr id="4" name="Marcador de número de diapositiva 3"/>
          <p:cNvSpPr>
            <a:spLocks noGrp="1"/>
          </p:cNvSpPr>
          <p:nvPr>
            <p:ph type="sldNum" sz="quarter" idx="10"/>
          </p:nvPr>
        </p:nvSpPr>
        <p:spPr/>
        <p:txBody>
          <a:bodyPr/>
          <a:lstStyle/>
          <a:p>
            <a:fld id="{F1144188-021B-4742-9285-CE583A5E7495}" type="slidenum">
              <a:rPr lang="es-MX" smtClean="0"/>
              <a:t>17</a:t>
            </a:fld>
            <a:endParaRPr lang="es-MX"/>
          </a:p>
        </p:txBody>
      </p:sp>
    </p:spTree>
    <p:extLst>
      <p:ext uri="{BB962C8B-B14F-4D97-AF65-F5344CB8AC3E}">
        <p14:creationId xmlns:p14="http://schemas.microsoft.com/office/powerpoint/2010/main" val="262355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F1144188-021B-4742-9285-CE583A5E7495}" type="slidenum">
              <a:rPr lang="es-MX" smtClean="0"/>
              <a:t>18</a:t>
            </a:fld>
            <a:endParaRPr lang="es-MX"/>
          </a:p>
        </p:txBody>
      </p:sp>
    </p:spTree>
    <p:extLst>
      <p:ext uri="{BB962C8B-B14F-4D97-AF65-F5344CB8AC3E}">
        <p14:creationId xmlns:p14="http://schemas.microsoft.com/office/powerpoint/2010/main" val="401558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12/12/2018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sp>
        <p:nvSpPr>
          <p:cNvPr id="7" name="Rectángulo 6"/>
          <p:cNvSpPr/>
          <p:nvPr userDrawn="1"/>
        </p:nvSpPr>
        <p:spPr>
          <a:xfrm>
            <a:off x="0" y="465364"/>
            <a:ext cx="10058400" cy="5755822"/>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500" y="4296069"/>
            <a:ext cx="818900" cy="1923462"/>
          </a:xfrm>
          <a:prstGeom prst="rect">
            <a:avLst/>
          </a:prstGeom>
        </p:spPr>
      </p:pic>
      <p:sp>
        <p:nvSpPr>
          <p:cNvPr id="2" name="Título 1"/>
          <p:cNvSpPr>
            <a:spLocks noGrp="1"/>
          </p:cNvSpPr>
          <p:nvPr>
            <p:ph type="ctrTitle" hasCustomPrompt="1"/>
          </p:nvPr>
        </p:nvSpPr>
        <p:spPr>
          <a:xfrm>
            <a:off x="457200" y="839901"/>
            <a:ext cx="9144000" cy="2387600"/>
          </a:xfrm>
        </p:spPr>
        <p:txBody>
          <a:bodyPr anchor="b">
            <a:normAutofit/>
          </a:bodyPr>
          <a:lstStyle>
            <a:lvl1pPr algn="ctr">
              <a:defRPr sz="4000">
                <a:solidFill>
                  <a:schemeClr val="bg1"/>
                </a:solidFill>
                <a:latin typeface="+mn-lt"/>
              </a:defRPr>
            </a:lvl1pPr>
          </a:lstStyle>
          <a:p>
            <a:r>
              <a:rPr lang="es-ES" dirty="0"/>
              <a:t>Título de la presentación</a:t>
            </a:r>
            <a:endParaRPr lang="es-MX" dirty="0"/>
          </a:p>
        </p:txBody>
      </p:sp>
      <p:sp>
        <p:nvSpPr>
          <p:cNvPr id="3" name="Subtítulo 2"/>
          <p:cNvSpPr>
            <a:spLocks noGrp="1"/>
          </p:cNvSpPr>
          <p:nvPr>
            <p:ph type="subTitle" idx="1" hasCustomPrompt="1"/>
          </p:nvPr>
        </p:nvSpPr>
        <p:spPr>
          <a:xfrm>
            <a:off x="457200" y="4287838"/>
            <a:ext cx="9144000" cy="1655762"/>
          </a:xfrm>
        </p:spPr>
        <p:txBody>
          <a:bodyPr>
            <a:noAutofit/>
          </a:bodyPr>
          <a:lstStyle>
            <a:lvl1pPr marL="0" indent="0" algn="ctr">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Fecha  / Lugar / Presentador</a:t>
            </a:r>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23694"/>
            <a:ext cx="10058400" cy="150585"/>
          </a:xfrm>
          <a:prstGeom prst="rect">
            <a:avLst/>
          </a:prstGeom>
        </p:spPr>
      </p:pic>
    </p:spTree>
    <p:extLst>
      <p:ext uri="{BB962C8B-B14F-4D97-AF65-F5344CB8AC3E}">
        <p14:creationId xmlns:p14="http://schemas.microsoft.com/office/powerpoint/2010/main" val="422968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12/12/2018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8036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12/12/2018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297312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lstStyle>
            <a:lvl1pPr>
              <a:defRPr b="1" spc="-150">
                <a:solidFill>
                  <a:srgbClr val="0369B3"/>
                </a:solidFill>
                <a:latin typeface="+mj-lt"/>
              </a:defRPr>
            </a:lvl1pPr>
          </a:lstStyle>
          <a:p>
            <a:r>
              <a:rPr lang="es-ES" dirty="0"/>
              <a:t>Haga clic para modificar el estilo de título del patrón</a:t>
            </a:r>
            <a:endParaRPr lang="es-MX" dirty="0"/>
          </a:p>
        </p:txBody>
      </p:sp>
      <p:sp>
        <p:nvSpPr>
          <p:cNvPr id="3" name="Marcador de contenido 2"/>
          <p:cNvSpPr>
            <a:spLocks noGrp="1"/>
          </p:cNvSpPr>
          <p:nvPr>
            <p:ph idx="1" hasCustomPrompt="1"/>
          </p:nvPr>
        </p:nvSpPr>
        <p:spPr>
          <a:xfrm>
            <a:off x="266702" y="1588859"/>
            <a:ext cx="11087098" cy="352880"/>
          </a:xfrm>
        </p:spPr>
        <p:txBody>
          <a:bodyPr/>
          <a:lstStyle>
            <a:lvl1pPr marL="0" indent="0">
              <a:buNone/>
              <a:defRPr sz="1600" b="1" spc="300">
                <a:solidFill>
                  <a:schemeClr val="tx1">
                    <a:lumMod val="65000"/>
                    <a:lumOff val="35000"/>
                  </a:schemeClr>
                </a:solidFill>
              </a:defRPr>
            </a:lvl1pPr>
            <a:lvl2pPr marL="457200" indent="0">
              <a:buNone/>
              <a:defRPr sz="1200" spc="300"/>
            </a:lvl2pPr>
          </a:lstStyle>
          <a:p>
            <a:pPr lvl="0"/>
            <a:r>
              <a:rPr lang="es-ES" dirty="0"/>
              <a:t>Haga clic para modificar el título</a:t>
            </a:r>
          </a:p>
        </p:txBody>
      </p:sp>
      <p:sp>
        <p:nvSpPr>
          <p:cNvPr id="4" name="Marcador de fecha 3"/>
          <p:cNvSpPr>
            <a:spLocks noGrp="1"/>
          </p:cNvSpPr>
          <p:nvPr>
            <p:ph type="dt" sz="half" idx="10"/>
          </p:nvPr>
        </p:nvSpPr>
        <p:spPr/>
        <p:txBody>
          <a:bodyPr/>
          <a:lstStyle/>
          <a:p>
            <a:fld id="{27896FEC-D9F6-499D-808E-E3E0D016108F}" type="datetimeFigureOut">
              <a:rPr lang="es-MX" smtClean="0"/>
              <a:t>12/12/2018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54245" y="254749"/>
            <a:ext cx="463585" cy="1088884"/>
          </a:xfrm>
          <a:prstGeom prst="rect">
            <a:avLst/>
          </a:prstGeom>
        </p:spPr>
      </p:pic>
      <p:sp>
        <p:nvSpPr>
          <p:cNvPr id="12" name="Marcador de contenido 2"/>
          <p:cNvSpPr>
            <a:spLocks noGrp="1"/>
          </p:cNvSpPr>
          <p:nvPr>
            <p:ph idx="13" hasCustomPrompt="1"/>
          </p:nvPr>
        </p:nvSpPr>
        <p:spPr>
          <a:xfrm>
            <a:off x="266702" y="2212521"/>
            <a:ext cx="11087098" cy="3910693"/>
          </a:xfrm>
        </p:spPr>
        <p:txBody>
          <a:bodyPr/>
          <a:lstStyle>
            <a:lvl1pPr marL="0" indent="0">
              <a:buNone/>
              <a:defRPr lang="es-ES" sz="1200" kern="1200" dirty="0" smtClean="0">
                <a:solidFill>
                  <a:schemeClr val="tx1"/>
                </a:solidFill>
                <a:latin typeface="+mj-lt"/>
                <a:ea typeface="+mn-ea"/>
                <a:cs typeface="+mn-cs"/>
              </a:defRPr>
            </a:lvl1pPr>
            <a:lvl2pPr marL="457200" indent="0">
              <a:buNone/>
              <a:defRPr sz="1200">
                <a:latin typeface="+mj-lt"/>
              </a:defRPr>
            </a:lvl2pPr>
          </a:lstStyle>
          <a:p>
            <a:pPr lvl="0"/>
            <a:r>
              <a:rPr lang="es-ES" dirty="0"/>
              <a:t>Haga clic para modificar el texto</a:t>
            </a:r>
          </a:p>
        </p:txBody>
      </p:sp>
    </p:spTree>
    <p:extLst>
      <p:ext uri="{BB962C8B-B14F-4D97-AF65-F5344CB8AC3E}">
        <p14:creationId xmlns:p14="http://schemas.microsoft.com/office/powerpoint/2010/main" val="349455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12/12/2018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sp>
        <p:nvSpPr>
          <p:cNvPr id="7" name="Freeform 16"/>
          <p:cNvSpPr>
            <a:spLocks/>
          </p:cNvSpPr>
          <p:nvPr userDrawn="1"/>
        </p:nvSpPr>
        <p:spPr bwMode="auto">
          <a:xfrm>
            <a:off x="4308041" y="4881323"/>
            <a:ext cx="324805" cy="25536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8" name="Freeform 22"/>
          <p:cNvSpPr>
            <a:spLocks/>
          </p:cNvSpPr>
          <p:nvPr userDrawn="1"/>
        </p:nvSpPr>
        <p:spPr bwMode="auto">
          <a:xfrm>
            <a:off x="6564426" y="4859856"/>
            <a:ext cx="157550" cy="325481"/>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9" name="Content Placeholder 2"/>
          <p:cNvSpPr txBox="1">
            <a:spLocks/>
          </p:cNvSpPr>
          <p:nvPr userDrawn="1"/>
        </p:nvSpPr>
        <p:spPr bwMode="auto">
          <a:xfrm>
            <a:off x="4659390" y="4881323"/>
            <a:ext cx="1612099" cy="3241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solidFill>
                  <a:schemeClr val="accent1"/>
                </a:solidFill>
              </a:rPr>
              <a:t>@</a:t>
            </a:r>
            <a:r>
              <a:rPr lang="es-MX" sz="1600" dirty="0" err="1">
                <a:solidFill>
                  <a:schemeClr val="accent1"/>
                </a:solidFill>
              </a:rPr>
              <a:t>PNUD_Mexico</a:t>
            </a:r>
            <a:endParaRPr lang="en-US" sz="1600" dirty="0">
              <a:solidFill>
                <a:schemeClr val="accent1"/>
              </a:solidFill>
            </a:endParaRPr>
          </a:p>
        </p:txBody>
      </p:sp>
      <p:sp>
        <p:nvSpPr>
          <p:cNvPr id="10" name="Content Placeholder 2"/>
          <p:cNvSpPr txBox="1">
            <a:spLocks/>
          </p:cNvSpPr>
          <p:nvPr userDrawn="1"/>
        </p:nvSpPr>
        <p:spPr bwMode="auto">
          <a:xfrm>
            <a:off x="6763045" y="4872791"/>
            <a:ext cx="1391743" cy="332694"/>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MX" sz="1600" dirty="0" err="1">
                <a:solidFill>
                  <a:schemeClr val="accent1"/>
                </a:solidFill>
              </a:rPr>
              <a:t>PNUDMexico</a:t>
            </a:r>
            <a:endParaRPr lang="en-US" sz="1600" dirty="0">
              <a:solidFill>
                <a:schemeClr val="accent1"/>
              </a:solidFill>
            </a:endParaRPr>
          </a:p>
        </p:txBody>
      </p:sp>
      <p:sp>
        <p:nvSpPr>
          <p:cNvPr id="11" name="TextBox 30"/>
          <p:cNvSpPr txBox="1"/>
          <p:nvPr userDrawn="1"/>
        </p:nvSpPr>
        <p:spPr>
          <a:xfrm>
            <a:off x="5155971" y="3532692"/>
            <a:ext cx="4091732" cy="584775"/>
          </a:xfrm>
          <a:prstGeom prst="rect">
            <a:avLst/>
          </a:prstGeom>
          <a:noFill/>
        </p:spPr>
        <p:txBody>
          <a:bodyPr wrap="square">
            <a:spAutoFit/>
          </a:bodyPr>
          <a:lstStyle/>
          <a:p>
            <a:pPr>
              <a:defRPr/>
            </a:pPr>
            <a:r>
              <a:rPr lang="es-MX" sz="1600" dirty="0"/>
              <a:t>Todo sobre nosotros en:</a:t>
            </a:r>
            <a:endParaRPr lang="id-ID" sz="1600" dirty="0"/>
          </a:p>
          <a:p>
            <a:pPr>
              <a:defRPr/>
            </a:pPr>
            <a:r>
              <a:rPr lang="es-PE" sz="1600" u="sng" dirty="0">
                <a:solidFill>
                  <a:schemeClr val="accent5"/>
                </a:solidFill>
                <a:latin typeface="Agency FB" panose="020B0503020202020204" pitchFamily="34" charset="0"/>
              </a:rPr>
              <a:t>www.mx.undp.org</a:t>
            </a:r>
            <a:endParaRPr lang="id-ID" sz="1600" dirty="0">
              <a:solidFill>
                <a:schemeClr val="bg1">
                  <a:lumMod val="95000"/>
                </a:schemeClr>
              </a:solidFill>
            </a:endParaRPr>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599" y="2969560"/>
            <a:ext cx="547776" cy="1286637"/>
          </a:xfrm>
          <a:prstGeom prst="rect">
            <a:avLst/>
          </a:prstGeom>
        </p:spPr>
      </p:pic>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1016" y="1888467"/>
            <a:ext cx="1993079" cy="644679"/>
          </a:xfrm>
          <a:prstGeom prst="rect">
            <a:avLst/>
          </a:prstGeom>
        </p:spPr>
      </p:pic>
    </p:spTree>
    <p:extLst>
      <p:ext uri="{BB962C8B-B14F-4D97-AF65-F5344CB8AC3E}">
        <p14:creationId xmlns:p14="http://schemas.microsoft.com/office/powerpoint/2010/main" val="218082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66702" y="1257299"/>
            <a:ext cx="10515600" cy="1030517"/>
          </a:xfrm>
        </p:spPr>
        <p:txBody>
          <a:bodyPr>
            <a:normAutofit/>
          </a:bodyPr>
          <a:lstStyle>
            <a:lvl1pPr marL="0" indent="0">
              <a:buFont typeface="Arial" panose="020B0604020202020204" pitchFamily="34" charset="0"/>
              <a:buNone/>
              <a:defRPr sz="1400" b="0" baseline="0"/>
            </a:lvl1pPr>
          </a:lstStyle>
          <a:p>
            <a:r>
              <a:rPr lang="es-ES" dirty="0"/>
              <a:t>Para agregar, seguir los siguientes pasos para cada uno de los colores:</a:t>
            </a:r>
            <a:br>
              <a:rPr lang="es-ES" dirty="0"/>
            </a:br>
            <a:r>
              <a:rPr lang="es-ES" dirty="0"/>
              <a:t>- Seleccionar el recuadro de color</a:t>
            </a:r>
            <a:br>
              <a:rPr lang="es-ES" dirty="0"/>
            </a:br>
            <a:r>
              <a:rPr lang="es-ES" dirty="0"/>
              <a:t>- </a:t>
            </a:r>
            <a:r>
              <a:rPr lang="es-ES" dirty="0" err="1"/>
              <a:t>Click</a:t>
            </a:r>
            <a:r>
              <a:rPr lang="es-ES" dirty="0"/>
              <a:t> en la opción más colores</a:t>
            </a:r>
            <a:br>
              <a:rPr lang="es-ES" dirty="0"/>
            </a:br>
            <a:r>
              <a:rPr lang="es-ES" dirty="0"/>
              <a:t>- </a:t>
            </a:r>
            <a:r>
              <a:rPr lang="es-ES" dirty="0" err="1"/>
              <a:t>Click</a:t>
            </a:r>
            <a:r>
              <a:rPr lang="es-ES" dirty="0"/>
              <a:t> en personalizado</a:t>
            </a:r>
            <a:br>
              <a:rPr lang="es-ES" dirty="0"/>
            </a:br>
            <a:r>
              <a:rPr lang="es-ES" dirty="0"/>
              <a:t>- Agregar los siguientes códigos por orden.  </a:t>
            </a:r>
            <a:endParaRPr lang="es-MX" dirty="0"/>
          </a:p>
        </p:txBody>
      </p:sp>
      <p:sp>
        <p:nvSpPr>
          <p:cNvPr id="5" name="Marcador de fecha 4"/>
          <p:cNvSpPr>
            <a:spLocks noGrp="1"/>
          </p:cNvSpPr>
          <p:nvPr>
            <p:ph type="dt" sz="half" idx="10"/>
          </p:nvPr>
        </p:nvSpPr>
        <p:spPr/>
        <p:txBody>
          <a:bodyPr/>
          <a:lstStyle/>
          <a:p>
            <a:fld id="{27896FEC-D9F6-499D-808E-E3E0D016108F}" type="datetimeFigureOut">
              <a:rPr lang="es-MX" smtClean="0"/>
              <a:t>12/12/2018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93249" y="3297012"/>
            <a:ext cx="3437169" cy="1839687"/>
          </a:xfrm>
          <a:prstGeom prst="rect">
            <a:avLst/>
          </a:prstGeom>
        </p:spPr>
      </p:pic>
      <p:sp>
        <p:nvSpPr>
          <p:cNvPr id="9" name="Título 1"/>
          <p:cNvSpPr txBox="1">
            <a:spLocks/>
          </p:cNvSpPr>
          <p:nvPr userDrawn="1"/>
        </p:nvSpPr>
        <p:spPr>
          <a:xfrm>
            <a:off x="266702" y="245743"/>
            <a:ext cx="11005458" cy="946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50">
                <a:solidFill>
                  <a:srgbClr val="0369B3"/>
                </a:solidFill>
                <a:latin typeface="+mj-lt"/>
                <a:ea typeface="+mj-ea"/>
                <a:cs typeface="+mj-cs"/>
              </a:defRPr>
            </a:lvl1pPr>
          </a:lstStyle>
          <a:p>
            <a:r>
              <a:rPr lang="es-ES" dirty="0"/>
              <a:t>Colores del proyecto</a:t>
            </a:r>
            <a:endParaRPr lang="es-MX" dirty="0"/>
          </a:p>
        </p:txBody>
      </p:sp>
      <p:sp>
        <p:nvSpPr>
          <p:cNvPr id="10" name="Título 1"/>
          <p:cNvSpPr txBox="1">
            <a:spLocks/>
          </p:cNvSpPr>
          <p:nvPr userDrawn="1"/>
        </p:nvSpPr>
        <p:spPr>
          <a:xfrm>
            <a:off x="2484666" y="2498271"/>
            <a:ext cx="790549"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23</a:t>
            </a:r>
          </a:p>
          <a:p>
            <a:r>
              <a:rPr lang="es-ES" sz="1100" dirty="0"/>
              <a:t>Verde: 80</a:t>
            </a:r>
          </a:p>
          <a:p>
            <a:r>
              <a:rPr lang="es-ES" sz="1100" dirty="0"/>
              <a:t>Azul:</a:t>
            </a:r>
            <a:r>
              <a:rPr lang="es-ES" sz="1100" baseline="0" dirty="0"/>
              <a:t> </a:t>
            </a:r>
            <a:r>
              <a:rPr lang="es-ES" sz="1100" dirty="0"/>
              <a:t>123</a:t>
            </a:r>
            <a:endParaRPr lang="es-MX" sz="1100" dirty="0"/>
          </a:p>
        </p:txBody>
      </p:sp>
      <p:sp>
        <p:nvSpPr>
          <p:cNvPr id="11" name="Título 1"/>
          <p:cNvSpPr txBox="1">
            <a:spLocks/>
          </p:cNvSpPr>
          <p:nvPr userDrawn="1"/>
        </p:nvSpPr>
        <p:spPr>
          <a:xfrm>
            <a:off x="2484666" y="3078605"/>
            <a:ext cx="10259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242</a:t>
            </a:r>
          </a:p>
          <a:p>
            <a:r>
              <a:rPr lang="es-ES" sz="1100" dirty="0"/>
              <a:t>Verde: 122</a:t>
            </a:r>
          </a:p>
          <a:p>
            <a:r>
              <a:rPr lang="es-ES" sz="1100" dirty="0"/>
              <a:t>Azul: 128</a:t>
            </a:r>
            <a:endParaRPr lang="es-MX" sz="1100" dirty="0"/>
          </a:p>
        </p:txBody>
      </p:sp>
      <p:sp>
        <p:nvSpPr>
          <p:cNvPr id="12" name="Título 1"/>
          <p:cNvSpPr txBox="1">
            <a:spLocks/>
          </p:cNvSpPr>
          <p:nvPr userDrawn="1"/>
        </p:nvSpPr>
        <p:spPr>
          <a:xfrm>
            <a:off x="2484666" y="3667252"/>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252</a:t>
            </a:r>
          </a:p>
          <a:p>
            <a:r>
              <a:rPr lang="es-ES" sz="1100" dirty="0"/>
              <a:t>Verde: 191</a:t>
            </a:r>
          </a:p>
          <a:p>
            <a:r>
              <a:rPr lang="es-ES" sz="1100" dirty="0"/>
              <a:t>Azul: 18</a:t>
            </a:r>
            <a:endParaRPr lang="es-MX" sz="1100" dirty="0"/>
          </a:p>
        </p:txBody>
      </p:sp>
      <p:sp>
        <p:nvSpPr>
          <p:cNvPr id="13" name="Título 1"/>
          <p:cNvSpPr txBox="1">
            <a:spLocks/>
          </p:cNvSpPr>
          <p:nvPr userDrawn="1"/>
        </p:nvSpPr>
        <p:spPr>
          <a:xfrm>
            <a:off x="2484666" y="4235524"/>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74</a:t>
            </a:r>
          </a:p>
          <a:p>
            <a:r>
              <a:rPr lang="es-ES" sz="1100" dirty="0"/>
              <a:t>Verde: 193</a:t>
            </a:r>
          </a:p>
          <a:p>
            <a:r>
              <a:rPr lang="es-ES" sz="1100" dirty="0"/>
              <a:t>Azul: 196</a:t>
            </a:r>
            <a:endParaRPr lang="es-MX" sz="1100" dirty="0"/>
          </a:p>
        </p:txBody>
      </p:sp>
      <p:sp>
        <p:nvSpPr>
          <p:cNvPr id="14" name="Título 1"/>
          <p:cNvSpPr txBox="1">
            <a:spLocks/>
          </p:cNvSpPr>
          <p:nvPr userDrawn="1"/>
        </p:nvSpPr>
        <p:spPr>
          <a:xfrm>
            <a:off x="2484666" y="4820501"/>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195</a:t>
            </a:r>
          </a:p>
          <a:p>
            <a:r>
              <a:rPr lang="es-ES" sz="1100" dirty="0"/>
              <a:t>Verde: 162</a:t>
            </a:r>
          </a:p>
          <a:p>
            <a:r>
              <a:rPr lang="es-ES" sz="1100" dirty="0"/>
              <a:t>Azul: 204</a:t>
            </a:r>
            <a:endParaRPr lang="es-MX" sz="1100" dirty="0"/>
          </a:p>
        </p:txBody>
      </p:sp>
      <p:sp>
        <p:nvSpPr>
          <p:cNvPr id="15" name="Título 1"/>
          <p:cNvSpPr txBox="1">
            <a:spLocks/>
          </p:cNvSpPr>
          <p:nvPr userDrawn="1"/>
        </p:nvSpPr>
        <p:spPr>
          <a:xfrm>
            <a:off x="2484666" y="5389626"/>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165</a:t>
            </a:r>
          </a:p>
          <a:p>
            <a:r>
              <a:rPr lang="es-ES" sz="1100" dirty="0"/>
              <a:t>Verde: 165</a:t>
            </a:r>
          </a:p>
          <a:p>
            <a:r>
              <a:rPr lang="es-ES" sz="1100" dirty="0"/>
              <a:t>Azul: 164</a:t>
            </a:r>
            <a:endParaRPr lang="es-MX" sz="1100" dirty="0"/>
          </a:p>
        </p:txBody>
      </p:sp>
    </p:spTree>
    <p:extLst>
      <p:ext uri="{BB962C8B-B14F-4D97-AF65-F5344CB8AC3E}">
        <p14:creationId xmlns:p14="http://schemas.microsoft.com/office/powerpoint/2010/main" val="12216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7896FEC-D9F6-499D-808E-E3E0D016108F}" type="datetimeFigureOut">
              <a:rPr lang="es-MX" smtClean="0"/>
              <a:t>12/12/2018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389860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7896FEC-D9F6-499D-808E-E3E0D016108F}" type="datetimeFigureOut">
              <a:rPr lang="es-MX" smtClean="0"/>
              <a:t>12/12/2018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284191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896FEC-D9F6-499D-808E-E3E0D016108F}" type="datetimeFigureOut">
              <a:rPr lang="es-MX" smtClean="0"/>
              <a:t>12/12/2018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371035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12/12/2018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239575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12/12/2018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‹Nº›</a:t>
            </a:fld>
            <a:endParaRPr lang="es-MX"/>
          </a:p>
        </p:txBody>
      </p:sp>
    </p:spTree>
    <p:extLst>
      <p:ext uri="{BB962C8B-B14F-4D97-AF65-F5344CB8AC3E}">
        <p14:creationId xmlns:p14="http://schemas.microsoft.com/office/powerpoint/2010/main" val="16604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96FEC-D9F6-499D-808E-E3E0D016108F}" type="datetimeFigureOut">
              <a:rPr lang="es-MX" smtClean="0"/>
              <a:t>12/12/2018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AE5ED-779E-495A-B4CF-2B8C39941878}" type="slidenum">
              <a:rPr lang="es-MX" smtClean="0"/>
              <a:t>‹Nº›</a:t>
            </a:fld>
            <a:endParaRPr lang="es-MX"/>
          </a:p>
        </p:txBody>
      </p:sp>
    </p:spTree>
    <p:extLst>
      <p:ext uri="{BB962C8B-B14F-4D97-AF65-F5344CB8AC3E}">
        <p14:creationId xmlns:p14="http://schemas.microsoft.com/office/powerpoint/2010/main" val="320655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200" y="839901"/>
            <a:ext cx="9144000" cy="2387600"/>
          </a:xfrm>
        </p:spPr>
        <p:txBody>
          <a:bodyPr/>
          <a:lstStyle/>
          <a:p>
            <a:r>
              <a:rPr lang="es-MX" spc="300"/>
              <a:t>Análisis de indicadores </a:t>
            </a:r>
            <a:r>
              <a:rPr lang="es-MX" spc="300" dirty="0"/>
              <a:t>para </a:t>
            </a:r>
            <a:r>
              <a:rPr lang="es-MX" spc="300"/>
              <a:t>los ODS</a:t>
            </a:r>
            <a:endParaRPr lang="es-MX" spc="300" dirty="0"/>
          </a:p>
        </p:txBody>
      </p:sp>
      <p:sp>
        <p:nvSpPr>
          <p:cNvPr id="3" name="Subtítulo 2"/>
          <p:cNvSpPr>
            <a:spLocks noGrp="1"/>
          </p:cNvSpPr>
          <p:nvPr>
            <p:ph type="subTitle" idx="1"/>
          </p:nvPr>
        </p:nvSpPr>
        <p:spPr>
          <a:xfrm>
            <a:off x="457200" y="4864491"/>
            <a:ext cx="9144000" cy="1099708"/>
          </a:xfrm>
        </p:spPr>
        <p:txBody>
          <a:bodyPr/>
          <a:lstStyle/>
          <a:p>
            <a:pPr>
              <a:lnSpc>
                <a:spcPct val="100000"/>
              </a:lnSpc>
              <a:spcBef>
                <a:spcPts val="0"/>
              </a:spcBef>
            </a:pPr>
            <a:r>
              <a:rPr lang="es-MX" sz="1600" dirty="0"/>
              <a:t>Proyecto de Políticas Públicas con Enfoque </a:t>
            </a:r>
          </a:p>
          <a:p>
            <a:pPr>
              <a:lnSpc>
                <a:spcPct val="100000"/>
              </a:lnSpc>
              <a:spcBef>
                <a:spcPts val="0"/>
              </a:spcBef>
            </a:pPr>
            <a:r>
              <a:rPr lang="es-MX" sz="1600" dirty="0"/>
              <a:t>de Desarrollo Humano e Inclusión</a:t>
            </a:r>
          </a:p>
          <a:p>
            <a:pPr>
              <a:lnSpc>
                <a:spcPct val="100000"/>
              </a:lnSpc>
              <a:spcBef>
                <a:spcPts val="0"/>
              </a:spcBef>
            </a:pPr>
            <a:endParaRPr lang="es-MX" sz="1600" dirty="0"/>
          </a:p>
          <a:p>
            <a:pPr>
              <a:lnSpc>
                <a:spcPct val="100000"/>
              </a:lnSpc>
              <a:spcBef>
                <a:spcPts val="0"/>
              </a:spcBef>
            </a:pPr>
            <a:r>
              <a:rPr lang="es-MX" sz="1600" dirty="0"/>
              <a:t>Noviembre, 2018</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9023"/>
            <a:ext cx="10058400" cy="16239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620" y="1697535"/>
            <a:ext cx="1172824" cy="1172485"/>
          </a:xfrm>
          <a:prstGeom prst="rect">
            <a:avLst/>
          </a:prstGeom>
        </p:spPr>
      </p:pic>
    </p:spTree>
    <p:extLst>
      <p:ext uri="{BB962C8B-B14F-4D97-AF65-F5344CB8AC3E}">
        <p14:creationId xmlns:p14="http://schemas.microsoft.com/office/powerpoint/2010/main" val="351666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800" dirty="0" smtClean="0"/>
              <a:t>Responsabilidad de las entidades públicas respecto a los indicadores ODS</a:t>
            </a:r>
            <a:endParaRPr lang="es-MX" sz="3800" dirty="0"/>
          </a:p>
        </p:txBody>
      </p:sp>
      <p:graphicFrame>
        <p:nvGraphicFramePr>
          <p:cNvPr id="5" name="Gráfico 4"/>
          <p:cNvGraphicFramePr>
            <a:graphicFrameLocks/>
          </p:cNvGraphicFramePr>
          <p:nvPr>
            <p:extLst>
              <p:ext uri="{D42A27DB-BD31-4B8C-83A1-F6EECF244321}">
                <p14:modId xmlns:p14="http://schemas.microsoft.com/office/powerpoint/2010/main" val="1557006356"/>
              </p:ext>
            </p:extLst>
          </p:nvPr>
        </p:nvGraphicFramePr>
        <p:xfrm>
          <a:off x="940525" y="1657475"/>
          <a:ext cx="9962606" cy="4755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10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Mecanismos nacionales de monitoreo</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0557" y="3009087"/>
            <a:ext cx="2157737" cy="2882261"/>
          </a:xfrm>
          <a:prstGeom prst="rect">
            <a:avLst/>
          </a:prstGeom>
          <a:ln>
            <a:solidFill>
              <a:schemeClr val="bg1">
                <a:lumMod val="50000"/>
              </a:schemeClr>
            </a:solidFill>
          </a:ln>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268" y="3000378"/>
            <a:ext cx="2051613" cy="2882261"/>
          </a:xfrm>
          <a:prstGeom prst="rect">
            <a:avLst/>
          </a:prstGeom>
          <a:ln>
            <a:solidFill>
              <a:schemeClr val="bg1">
                <a:lumMod val="50000"/>
              </a:schemeClr>
            </a:solidFill>
          </a:ln>
        </p:spPr>
      </p:pic>
      <p:sp>
        <p:nvSpPr>
          <p:cNvPr id="14" name="Marcador de contenido 2"/>
          <p:cNvSpPr>
            <a:spLocks noGrp="1"/>
          </p:cNvSpPr>
          <p:nvPr>
            <p:ph idx="1"/>
          </p:nvPr>
        </p:nvSpPr>
        <p:spPr>
          <a:xfrm>
            <a:off x="4765500" y="1774257"/>
            <a:ext cx="2987850" cy="641689"/>
          </a:xfrm>
        </p:spPr>
        <p:txBody>
          <a:bodyPr>
            <a:noAutofit/>
          </a:bodyPr>
          <a:lstStyle/>
          <a:p>
            <a:pPr algn="ctr">
              <a:lnSpc>
                <a:spcPct val="120000"/>
              </a:lnSpc>
              <a:spcBef>
                <a:spcPts val="0"/>
              </a:spcBef>
            </a:pPr>
            <a:r>
              <a:rPr lang="es-MX" sz="1400" spc="0" dirty="0">
                <a:solidFill>
                  <a:schemeClr val="tx1"/>
                </a:solidFill>
              </a:rPr>
              <a:t>Estrategia Nacional para la Puesta en Marcha de la Agenda 2030</a:t>
            </a:r>
          </a:p>
        </p:txBody>
      </p:sp>
      <p:sp>
        <p:nvSpPr>
          <p:cNvPr id="15" name="Marcador de contenido 2"/>
          <p:cNvSpPr>
            <a:spLocks noGrp="1"/>
          </p:cNvSpPr>
          <p:nvPr>
            <p:ph idx="1"/>
          </p:nvPr>
        </p:nvSpPr>
        <p:spPr>
          <a:xfrm>
            <a:off x="8601075" y="1941672"/>
            <a:ext cx="2285999" cy="319351"/>
          </a:xfrm>
        </p:spPr>
        <p:txBody>
          <a:bodyPr>
            <a:noAutofit/>
          </a:bodyPr>
          <a:lstStyle/>
          <a:p>
            <a:pPr algn="ctr">
              <a:lnSpc>
                <a:spcPct val="120000"/>
              </a:lnSpc>
              <a:spcBef>
                <a:spcPts val="0"/>
              </a:spcBef>
            </a:pPr>
            <a:r>
              <a:rPr lang="es-MX" sz="1400" spc="0" dirty="0">
                <a:solidFill>
                  <a:schemeClr val="tx1"/>
                </a:solidFill>
              </a:rPr>
              <a:t>Informe Nacional Voluntario</a:t>
            </a:r>
          </a:p>
        </p:txBody>
      </p:sp>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l="29091" t="9389" r="30216" b="3954"/>
          <a:stretch/>
        </p:blipFill>
        <p:spPr>
          <a:xfrm>
            <a:off x="1233001" y="3000377"/>
            <a:ext cx="2406151" cy="2882261"/>
          </a:xfrm>
          <a:prstGeom prst="rect">
            <a:avLst/>
          </a:prstGeom>
          <a:ln>
            <a:solidFill>
              <a:schemeClr val="bg1">
                <a:lumMod val="50000"/>
              </a:schemeClr>
            </a:solidFill>
          </a:ln>
        </p:spPr>
      </p:pic>
      <p:sp>
        <p:nvSpPr>
          <p:cNvPr id="19" name="Marcador de contenido 2"/>
          <p:cNvSpPr>
            <a:spLocks noGrp="1"/>
          </p:cNvSpPr>
          <p:nvPr>
            <p:ph idx="1"/>
          </p:nvPr>
        </p:nvSpPr>
        <p:spPr>
          <a:xfrm>
            <a:off x="824027" y="1764630"/>
            <a:ext cx="3224098" cy="641688"/>
          </a:xfrm>
        </p:spPr>
        <p:txBody>
          <a:bodyPr>
            <a:noAutofit/>
          </a:bodyPr>
          <a:lstStyle/>
          <a:p>
            <a:pPr algn="ctr">
              <a:lnSpc>
                <a:spcPct val="120000"/>
              </a:lnSpc>
              <a:spcBef>
                <a:spcPts val="0"/>
              </a:spcBef>
            </a:pPr>
            <a:r>
              <a:rPr lang="es-MX" sz="1400" spc="0" dirty="0">
                <a:solidFill>
                  <a:schemeClr val="tx1"/>
                </a:solidFill>
              </a:rPr>
              <a:t> Sistema de Información de los Objetivos de Desarrollo Sostenible (SIODS) </a:t>
            </a:r>
          </a:p>
        </p:txBody>
      </p:sp>
      <p:sp>
        <p:nvSpPr>
          <p:cNvPr id="20" name="Marcador de contenido 2"/>
          <p:cNvSpPr>
            <a:spLocks noGrp="1"/>
          </p:cNvSpPr>
          <p:nvPr>
            <p:ph idx="1"/>
          </p:nvPr>
        </p:nvSpPr>
        <p:spPr>
          <a:xfrm>
            <a:off x="1410270" y="2464520"/>
            <a:ext cx="2051613" cy="319351"/>
          </a:xfrm>
        </p:spPr>
        <p:txBody>
          <a:bodyPr>
            <a:noAutofit/>
          </a:bodyPr>
          <a:lstStyle/>
          <a:p>
            <a:pPr algn="ctr">
              <a:lnSpc>
                <a:spcPct val="120000"/>
              </a:lnSpc>
              <a:spcBef>
                <a:spcPts val="0"/>
              </a:spcBef>
            </a:pPr>
            <a:r>
              <a:rPr lang="es-MX" sz="1200" b="0" dirty="0">
                <a:solidFill>
                  <a:schemeClr val="tx1"/>
                </a:solidFill>
              </a:rPr>
              <a:t>CTEODS / INEGI</a:t>
            </a:r>
          </a:p>
        </p:txBody>
      </p:sp>
      <p:sp>
        <p:nvSpPr>
          <p:cNvPr id="21" name="Marcador de contenido 2"/>
          <p:cNvSpPr>
            <a:spLocks noGrp="1"/>
          </p:cNvSpPr>
          <p:nvPr>
            <p:ph idx="1"/>
          </p:nvPr>
        </p:nvSpPr>
        <p:spPr>
          <a:xfrm>
            <a:off x="5233619" y="2464520"/>
            <a:ext cx="2051613" cy="319351"/>
          </a:xfrm>
        </p:spPr>
        <p:txBody>
          <a:bodyPr>
            <a:noAutofit/>
          </a:bodyPr>
          <a:lstStyle/>
          <a:p>
            <a:pPr algn="ctr">
              <a:lnSpc>
                <a:spcPct val="120000"/>
              </a:lnSpc>
              <a:spcBef>
                <a:spcPts val="0"/>
              </a:spcBef>
            </a:pPr>
            <a:r>
              <a:rPr lang="es-MX" sz="1200" b="0" dirty="0">
                <a:solidFill>
                  <a:schemeClr val="tx1"/>
                </a:solidFill>
              </a:rPr>
              <a:t>OPR</a:t>
            </a:r>
          </a:p>
        </p:txBody>
      </p:sp>
      <p:sp>
        <p:nvSpPr>
          <p:cNvPr id="22" name="Marcador de contenido 2"/>
          <p:cNvSpPr>
            <a:spLocks noGrp="1"/>
          </p:cNvSpPr>
          <p:nvPr>
            <p:ph idx="1"/>
          </p:nvPr>
        </p:nvSpPr>
        <p:spPr>
          <a:xfrm>
            <a:off x="8718268" y="2464519"/>
            <a:ext cx="2051613" cy="319351"/>
          </a:xfrm>
        </p:spPr>
        <p:txBody>
          <a:bodyPr>
            <a:noAutofit/>
          </a:bodyPr>
          <a:lstStyle/>
          <a:p>
            <a:pPr algn="ctr">
              <a:lnSpc>
                <a:spcPct val="120000"/>
              </a:lnSpc>
              <a:spcBef>
                <a:spcPts val="0"/>
              </a:spcBef>
            </a:pPr>
            <a:r>
              <a:rPr lang="es-MX" sz="1200" b="0" dirty="0">
                <a:solidFill>
                  <a:schemeClr val="tx1"/>
                </a:solidFill>
              </a:rPr>
              <a:t>OPR</a:t>
            </a:r>
          </a:p>
        </p:txBody>
      </p:sp>
    </p:spTree>
    <p:extLst>
      <p:ext uri="{BB962C8B-B14F-4D97-AF65-F5344CB8AC3E}">
        <p14:creationId xmlns:p14="http://schemas.microsoft.com/office/powerpoint/2010/main" val="11392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Sistema de Información de los Objetivos de Desarrollo Sostenible (SIODS) </a:t>
            </a:r>
          </a:p>
        </p:txBody>
      </p:sp>
      <p:sp>
        <p:nvSpPr>
          <p:cNvPr id="4" name="Marcador de contenido 3"/>
          <p:cNvSpPr>
            <a:spLocks noGrp="1"/>
          </p:cNvSpPr>
          <p:nvPr>
            <p:ph idx="13"/>
          </p:nvPr>
        </p:nvSpPr>
        <p:spPr>
          <a:xfrm>
            <a:off x="3257550" y="1782681"/>
            <a:ext cx="8096250" cy="2882262"/>
          </a:xfrm>
        </p:spPr>
        <p:txBody>
          <a:bodyPr/>
          <a:lstStyle/>
          <a:p>
            <a:pPr>
              <a:lnSpc>
                <a:spcPct val="100000"/>
              </a:lnSpc>
              <a:spcBef>
                <a:spcPts val="0"/>
              </a:spcBef>
            </a:pPr>
            <a:r>
              <a:rPr lang="es-MX" sz="1400" b="1" dirty="0"/>
              <a:t>PRESENTACIÓN</a:t>
            </a:r>
          </a:p>
          <a:p>
            <a:pPr>
              <a:lnSpc>
                <a:spcPct val="100000"/>
              </a:lnSpc>
              <a:spcBef>
                <a:spcPts val="0"/>
              </a:spcBef>
            </a:pPr>
            <a:r>
              <a:rPr lang="es-MX" dirty="0"/>
              <a:t>Abril 2017</a:t>
            </a:r>
          </a:p>
          <a:p>
            <a:pPr>
              <a:lnSpc>
                <a:spcPct val="100000"/>
              </a:lnSpc>
              <a:spcBef>
                <a:spcPts val="0"/>
              </a:spcBef>
            </a:pPr>
            <a:endParaRPr lang="es-MX" dirty="0"/>
          </a:p>
          <a:p>
            <a:pPr>
              <a:lnSpc>
                <a:spcPct val="100000"/>
              </a:lnSpc>
              <a:spcBef>
                <a:spcPts val="0"/>
              </a:spcBef>
            </a:pPr>
            <a:r>
              <a:rPr lang="es-MX" sz="1400" b="1" dirty="0"/>
              <a:t>ADMINISTRACIÓN</a:t>
            </a:r>
          </a:p>
          <a:p>
            <a:pPr>
              <a:lnSpc>
                <a:spcPct val="100000"/>
              </a:lnSpc>
              <a:spcBef>
                <a:spcPts val="0"/>
              </a:spcBef>
            </a:pPr>
            <a:r>
              <a:rPr lang="es-MX" dirty="0"/>
              <a:t>La plataforma está a cargo del CTEODS, y es administrada por el Instituto Nacional de Estadística y Geografía (INEGI).</a:t>
            </a:r>
          </a:p>
          <a:p>
            <a:pPr>
              <a:lnSpc>
                <a:spcPct val="100000"/>
              </a:lnSpc>
              <a:spcBef>
                <a:spcPts val="0"/>
              </a:spcBef>
            </a:pPr>
            <a:endParaRPr lang="es-MX" dirty="0"/>
          </a:p>
          <a:p>
            <a:pPr>
              <a:lnSpc>
                <a:spcPct val="100000"/>
              </a:lnSpc>
              <a:spcBef>
                <a:spcPts val="0"/>
              </a:spcBef>
            </a:pPr>
            <a:r>
              <a:rPr lang="es-MX" sz="1400" b="1" dirty="0"/>
              <a:t>OBJETIVO</a:t>
            </a:r>
          </a:p>
          <a:p>
            <a:pPr>
              <a:lnSpc>
                <a:spcPct val="100000"/>
              </a:lnSpc>
              <a:spcBef>
                <a:spcPts val="0"/>
              </a:spcBef>
            </a:pPr>
            <a:r>
              <a:rPr lang="es-MX" dirty="0"/>
              <a:t>Difundir la información sobre el avance en la Agenda 2030, brindando al usuario la consulta de la información, su exportación en diferentes formatos, la georreferenciación de los indicadores, así como su visualización en gráficas dinámicas.</a:t>
            </a:r>
          </a:p>
          <a:p>
            <a:pPr>
              <a:lnSpc>
                <a:spcPct val="100000"/>
              </a:lnSpc>
              <a:spcBef>
                <a:spcPts val="0"/>
              </a:spcBef>
            </a:pPr>
            <a:endParaRPr lang="es-MX" dirty="0"/>
          </a:p>
          <a:p>
            <a:pPr>
              <a:lnSpc>
                <a:spcPct val="100000"/>
              </a:lnSpc>
              <a:spcBef>
                <a:spcPts val="0"/>
              </a:spcBef>
            </a:pPr>
            <a:r>
              <a:rPr lang="es-MX" sz="1400" b="1" dirty="0"/>
              <a:t>METODOLOGÍA</a:t>
            </a:r>
          </a:p>
          <a:p>
            <a:pPr>
              <a:lnSpc>
                <a:spcPct val="100000"/>
              </a:lnSpc>
              <a:spcBef>
                <a:spcPts val="0"/>
              </a:spcBef>
            </a:pPr>
            <a:r>
              <a:rPr lang="es-MX" dirty="0"/>
              <a:t>El INEGI, en su carácter de Secretario Técnico del Comité Técnico, recibe de las Unidades del Estado las series de datos de los indicadores y sus respectivas fichas de metadatos. Además, y en coordinación con las Unidades del Estado, el INEGI revisa y valida la información, cuidando que posea integridad, homogeneidad, oportunidad, confiabilidad, consistencia y disponibilidad.</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9091" t="9389" r="30216" b="3954"/>
          <a:stretch/>
        </p:blipFill>
        <p:spPr>
          <a:xfrm>
            <a:off x="390527" y="2212521"/>
            <a:ext cx="2406151" cy="2882261"/>
          </a:xfrm>
          <a:prstGeom prst="rect">
            <a:avLst/>
          </a:prstGeom>
          <a:ln>
            <a:solidFill>
              <a:schemeClr val="bg1">
                <a:lumMod val="50000"/>
              </a:schemeClr>
            </a:solidFill>
          </a:ln>
        </p:spPr>
      </p:pic>
      <p:sp>
        <p:nvSpPr>
          <p:cNvPr id="6" name="Rectángulo 5"/>
          <p:cNvSpPr/>
          <p:nvPr/>
        </p:nvSpPr>
        <p:spPr>
          <a:xfrm>
            <a:off x="3346588" y="4968102"/>
            <a:ext cx="1596916" cy="1203646"/>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2"/>
          <p:cNvSpPr>
            <a:spLocks noGrp="1"/>
          </p:cNvSpPr>
          <p:nvPr>
            <p:ph idx="1"/>
          </p:nvPr>
        </p:nvSpPr>
        <p:spPr>
          <a:xfrm>
            <a:off x="3489463" y="5177877"/>
            <a:ext cx="1352550" cy="818924"/>
          </a:xfrm>
        </p:spPr>
        <p:txBody>
          <a:bodyPr>
            <a:normAutofit lnSpcReduction="10000"/>
          </a:bodyPr>
          <a:lstStyle/>
          <a:p>
            <a:pPr algn="ctr"/>
            <a:r>
              <a:rPr lang="es-MX" sz="4000" spc="0" dirty="0">
                <a:solidFill>
                  <a:schemeClr val="bg1"/>
                </a:solidFill>
              </a:rPr>
              <a:t>116</a:t>
            </a:r>
            <a:r>
              <a:rPr lang="es-MX" spc="0" dirty="0">
                <a:solidFill>
                  <a:schemeClr val="bg1"/>
                </a:solidFill>
              </a:rPr>
              <a:t> </a:t>
            </a:r>
            <a:r>
              <a:rPr lang="es-MX" sz="1800" spc="0" dirty="0">
                <a:solidFill>
                  <a:schemeClr val="bg1"/>
                </a:solidFill>
              </a:rPr>
              <a:t>Indicadores</a:t>
            </a:r>
          </a:p>
        </p:txBody>
      </p:sp>
      <p:sp>
        <p:nvSpPr>
          <p:cNvPr id="8" name="Rectángulo 7"/>
          <p:cNvSpPr/>
          <p:nvPr/>
        </p:nvSpPr>
        <p:spPr>
          <a:xfrm>
            <a:off x="5232373" y="54411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contenido 2"/>
          <p:cNvSpPr txBox="1">
            <a:spLocks/>
          </p:cNvSpPr>
          <p:nvPr/>
        </p:nvSpPr>
        <p:spPr>
          <a:xfrm>
            <a:off x="5319840" y="5539822"/>
            <a:ext cx="821013" cy="55921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dirty="0">
                <a:solidFill>
                  <a:schemeClr val="bg1"/>
                </a:solidFill>
              </a:rPr>
              <a:t>64</a:t>
            </a:r>
            <a:r>
              <a:rPr lang="es-MX" spc="0" dirty="0">
                <a:solidFill>
                  <a:schemeClr val="bg1"/>
                </a:solidFill>
              </a:rPr>
              <a:t> </a:t>
            </a:r>
            <a:r>
              <a:rPr lang="es-MX" sz="1800" spc="0" dirty="0">
                <a:solidFill>
                  <a:schemeClr val="bg1"/>
                </a:solidFill>
              </a:rPr>
              <a:t>Global</a:t>
            </a:r>
          </a:p>
        </p:txBody>
      </p:sp>
      <p:sp>
        <p:nvSpPr>
          <p:cNvPr id="10" name="Rectángulo 9"/>
          <p:cNvSpPr/>
          <p:nvPr/>
        </p:nvSpPr>
        <p:spPr>
          <a:xfrm>
            <a:off x="6472044" y="54411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Marcador de contenido 2"/>
          <p:cNvSpPr txBox="1">
            <a:spLocks/>
          </p:cNvSpPr>
          <p:nvPr/>
        </p:nvSpPr>
        <p:spPr>
          <a:xfrm>
            <a:off x="6559511" y="5539822"/>
            <a:ext cx="821013" cy="55921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dirty="0">
                <a:solidFill>
                  <a:schemeClr val="bg1"/>
                </a:solidFill>
              </a:rPr>
              <a:t>52</a:t>
            </a:r>
            <a:r>
              <a:rPr lang="es-MX" spc="0" dirty="0">
                <a:solidFill>
                  <a:schemeClr val="bg1"/>
                </a:solidFill>
              </a:rPr>
              <a:t> </a:t>
            </a:r>
            <a:r>
              <a:rPr lang="es-MX" sz="1800" spc="0" dirty="0">
                <a:solidFill>
                  <a:schemeClr val="bg1"/>
                </a:solidFill>
              </a:rPr>
              <a:t>Nacional</a:t>
            </a:r>
          </a:p>
        </p:txBody>
      </p:sp>
      <p:sp>
        <p:nvSpPr>
          <p:cNvPr id="12" name="Rectángulo 11"/>
          <p:cNvSpPr/>
          <p:nvPr/>
        </p:nvSpPr>
        <p:spPr>
          <a:xfrm>
            <a:off x="7711715" y="54411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Marcador de contenido 2"/>
          <p:cNvSpPr txBox="1">
            <a:spLocks/>
          </p:cNvSpPr>
          <p:nvPr/>
        </p:nvSpPr>
        <p:spPr>
          <a:xfrm>
            <a:off x="7799182" y="5539822"/>
            <a:ext cx="821013" cy="55921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dirty="0">
                <a:solidFill>
                  <a:schemeClr val="bg1"/>
                </a:solidFill>
              </a:rPr>
              <a:t>45</a:t>
            </a:r>
            <a:r>
              <a:rPr lang="es-MX" spc="0" dirty="0">
                <a:solidFill>
                  <a:schemeClr val="bg1"/>
                </a:solidFill>
              </a:rPr>
              <a:t> </a:t>
            </a:r>
            <a:r>
              <a:rPr lang="es-MX" sz="1800" spc="0" dirty="0">
                <a:solidFill>
                  <a:schemeClr val="bg1"/>
                </a:solidFill>
              </a:rPr>
              <a:t>Estatal</a:t>
            </a:r>
          </a:p>
        </p:txBody>
      </p:sp>
      <p:sp>
        <p:nvSpPr>
          <p:cNvPr id="14" name="Rectángulo 13"/>
          <p:cNvSpPr/>
          <p:nvPr/>
        </p:nvSpPr>
        <p:spPr>
          <a:xfrm>
            <a:off x="8951386" y="54411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Marcador de contenido 2"/>
          <p:cNvSpPr txBox="1">
            <a:spLocks/>
          </p:cNvSpPr>
          <p:nvPr/>
        </p:nvSpPr>
        <p:spPr>
          <a:xfrm>
            <a:off x="9038853" y="5539822"/>
            <a:ext cx="821013" cy="55921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dirty="0">
                <a:solidFill>
                  <a:schemeClr val="bg1"/>
                </a:solidFill>
              </a:rPr>
              <a:t>9</a:t>
            </a:r>
            <a:r>
              <a:rPr lang="es-MX" spc="0" dirty="0">
                <a:solidFill>
                  <a:schemeClr val="bg1"/>
                </a:solidFill>
              </a:rPr>
              <a:t> </a:t>
            </a:r>
            <a:r>
              <a:rPr lang="es-MX" sz="1800" spc="0" dirty="0">
                <a:solidFill>
                  <a:schemeClr val="bg1"/>
                </a:solidFill>
              </a:rPr>
              <a:t>Municipal</a:t>
            </a:r>
          </a:p>
        </p:txBody>
      </p:sp>
      <p:sp>
        <p:nvSpPr>
          <p:cNvPr id="16" name="Rectángulo 15"/>
          <p:cNvSpPr/>
          <p:nvPr/>
        </p:nvSpPr>
        <p:spPr>
          <a:xfrm>
            <a:off x="10191057" y="54411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Marcador de contenido 2"/>
          <p:cNvSpPr txBox="1">
            <a:spLocks/>
          </p:cNvSpPr>
          <p:nvPr/>
        </p:nvSpPr>
        <p:spPr>
          <a:xfrm>
            <a:off x="10278524" y="5539822"/>
            <a:ext cx="821013" cy="55921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dirty="0">
                <a:solidFill>
                  <a:schemeClr val="bg1"/>
                </a:solidFill>
              </a:rPr>
              <a:t>2</a:t>
            </a:r>
            <a:r>
              <a:rPr lang="es-MX" spc="0" dirty="0">
                <a:solidFill>
                  <a:schemeClr val="bg1"/>
                </a:solidFill>
              </a:rPr>
              <a:t> </a:t>
            </a:r>
            <a:r>
              <a:rPr lang="es-MX" sz="1800" spc="0" dirty="0">
                <a:solidFill>
                  <a:schemeClr val="bg1"/>
                </a:solidFill>
              </a:rPr>
              <a:t>Ciudad</a:t>
            </a:r>
          </a:p>
        </p:txBody>
      </p:sp>
      <p:cxnSp>
        <p:nvCxnSpPr>
          <p:cNvPr id="19" name="Conector recto 18"/>
          <p:cNvCxnSpPr/>
          <p:nvPr/>
        </p:nvCxnSpPr>
        <p:spPr>
          <a:xfrm>
            <a:off x="5232373" y="5321834"/>
            <a:ext cx="5928029" cy="0"/>
          </a:xfrm>
          <a:prstGeom prst="line">
            <a:avLst/>
          </a:prstGeom>
          <a:ln>
            <a:solidFill>
              <a:srgbClr val="A5A5A4"/>
            </a:solidFill>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5248281" y="4994642"/>
            <a:ext cx="5840562" cy="307777"/>
          </a:xfrm>
          <a:prstGeom prst="rect">
            <a:avLst/>
          </a:prstGeom>
          <a:noFill/>
        </p:spPr>
        <p:txBody>
          <a:bodyPr wrap="square" rtlCol="0">
            <a:spAutoFit/>
          </a:bodyPr>
          <a:lstStyle/>
          <a:p>
            <a:pPr algn="ctr"/>
            <a:r>
              <a:rPr lang="es-MX" sz="1400" spc="600" dirty="0"/>
              <a:t>Desagregación geográfica</a:t>
            </a:r>
          </a:p>
        </p:txBody>
      </p:sp>
    </p:spTree>
    <p:extLst>
      <p:ext uri="{BB962C8B-B14F-4D97-AF65-F5344CB8AC3E}">
        <p14:creationId xmlns:p14="http://schemas.microsoft.com/office/powerpoint/2010/main" val="271944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Estrategia Nacional para la Puesta en Marcha </a:t>
            </a:r>
            <a:br>
              <a:rPr lang="es-MX" dirty="0"/>
            </a:br>
            <a:r>
              <a:rPr lang="es-MX" dirty="0"/>
              <a:t>de la Agenda 2030</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57" y="2212521"/>
            <a:ext cx="2157737" cy="2882261"/>
          </a:xfrm>
          <a:prstGeom prst="rect">
            <a:avLst/>
          </a:prstGeom>
          <a:ln>
            <a:solidFill>
              <a:schemeClr val="bg1">
                <a:lumMod val="50000"/>
              </a:schemeClr>
            </a:solidFill>
          </a:ln>
        </p:spPr>
      </p:pic>
      <p:sp>
        <p:nvSpPr>
          <p:cNvPr id="6" name="Marcador de contenido 3"/>
          <p:cNvSpPr>
            <a:spLocks noGrp="1"/>
          </p:cNvSpPr>
          <p:nvPr>
            <p:ph idx="13"/>
          </p:nvPr>
        </p:nvSpPr>
        <p:spPr>
          <a:xfrm>
            <a:off x="3257550" y="1753802"/>
            <a:ext cx="8096250" cy="2770070"/>
          </a:xfrm>
        </p:spPr>
        <p:txBody>
          <a:bodyPr>
            <a:normAutofit/>
          </a:bodyPr>
          <a:lstStyle/>
          <a:p>
            <a:pPr>
              <a:lnSpc>
                <a:spcPct val="100000"/>
              </a:lnSpc>
              <a:spcBef>
                <a:spcPts val="0"/>
              </a:spcBef>
            </a:pPr>
            <a:r>
              <a:rPr lang="es-MX" sz="1400" b="1" dirty="0"/>
              <a:t>PRESENTACIÓN</a:t>
            </a:r>
          </a:p>
          <a:p>
            <a:pPr>
              <a:lnSpc>
                <a:spcPct val="100000"/>
              </a:lnSpc>
              <a:spcBef>
                <a:spcPts val="0"/>
              </a:spcBef>
            </a:pPr>
            <a:r>
              <a:rPr lang="es-MX" dirty="0"/>
              <a:t>En febrero de 2018 se anunció su creación, y fue aprobado por el Consejo Nacional para la Agenda 2030 en marzo de 2018. </a:t>
            </a:r>
          </a:p>
          <a:p>
            <a:pPr>
              <a:lnSpc>
                <a:spcPct val="100000"/>
              </a:lnSpc>
              <a:spcBef>
                <a:spcPts val="0"/>
              </a:spcBef>
            </a:pPr>
            <a:endParaRPr lang="es-MX" dirty="0"/>
          </a:p>
          <a:p>
            <a:pPr>
              <a:lnSpc>
                <a:spcPct val="100000"/>
              </a:lnSpc>
              <a:spcBef>
                <a:spcPts val="0"/>
              </a:spcBef>
            </a:pPr>
            <a:r>
              <a:rPr lang="es-MX" sz="1400" b="1" dirty="0"/>
              <a:t>ADMINISTRACIÓN</a:t>
            </a:r>
          </a:p>
          <a:p>
            <a:pPr>
              <a:lnSpc>
                <a:spcPct val="100000"/>
              </a:lnSpc>
              <a:spcBef>
                <a:spcPts val="0"/>
              </a:spcBef>
            </a:pPr>
            <a:r>
              <a:rPr lang="es-MX" dirty="0"/>
              <a:t>Oficina de la Presidencia de la República</a:t>
            </a:r>
          </a:p>
          <a:p>
            <a:pPr>
              <a:lnSpc>
                <a:spcPct val="100000"/>
              </a:lnSpc>
              <a:spcBef>
                <a:spcPts val="0"/>
              </a:spcBef>
            </a:pPr>
            <a:endParaRPr lang="es-MX" dirty="0"/>
          </a:p>
          <a:p>
            <a:pPr>
              <a:lnSpc>
                <a:spcPct val="100000"/>
              </a:lnSpc>
              <a:spcBef>
                <a:spcPts val="0"/>
              </a:spcBef>
            </a:pPr>
            <a:r>
              <a:rPr lang="es-MX" sz="1400" b="1" dirty="0"/>
              <a:t>OBJETIVO</a:t>
            </a:r>
          </a:p>
          <a:p>
            <a:pPr>
              <a:lnSpc>
                <a:spcPct val="100000"/>
              </a:lnSpc>
              <a:spcBef>
                <a:spcPts val="0"/>
              </a:spcBef>
            </a:pPr>
            <a:r>
              <a:rPr lang="es-MX" dirty="0"/>
              <a:t>Construir un plan que integre la visión y propuestas de todos los sectores para consolidar el desarrollo sostenible de México en 2030, proponiendo diagnósticos, prioridades, indicadores y metas nacionales, así como algunas acciones relevantes.</a:t>
            </a:r>
          </a:p>
          <a:p>
            <a:pPr>
              <a:lnSpc>
                <a:spcPct val="100000"/>
              </a:lnSpc>
              <a:spcBef>
                <a:spcPts val="0"/>
              </a:spcBef>
            </a:pPr>
            <a:endParaRPr lang="es-MX" dirty="0"/>
          </a:p>
          <a:p>
            <a:pPr>
              <a:lnSpc>
                <a:spcPct val="100000"/>
              </a:lnSpc>
              <a:spcBef>
                <a:spcPts val="0"/>
              </a:spcBef>
            </a:pPr>
            <a:r>
              <a:rPr lang="es-MX" b="1" dirty="0"/>
              <a:t>METODOLOGÍA</a:t>
            </a:r>
          </a:p>
          <a:p>
            <a:pPr>
              <a:lnSpc>
                <a:spcPct val="100000"/>
              </a:lnSpc>
              <a:spcBef>
                <a:spcPts val="0"/>
              </a:spcBef>
            </a:pPr>
            <a:r>
              <a:rPr lang="es-MX" dirty="0"/>
              <a:t>La Estrategia presenta una propuesta de metas prioritarias e indicadores. Toma como primera referencia el trabajo del CTEODS para construir los indicadores del marco global aplicables para el país, e incorpora indicadores globales similares que ya se están midiendo.</a:t>
            </a:r>
          </a:p>
        </p:txBody>
      </p:sp>
      <p:sp>
        <p:nvSpPr>
          <p:cNvPr id="7" name="Rectángulo 6"/>
          <p:cNvSpPr/>
          <p:nvPr/>
        </p:nvSpPr>
        <p:spPr>
          <a:xfrm>
            <a:off x="3346588" y="4866502"/>
            <a:ext cx="1596916" cy="1203646"/>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2"/>
          <p:cNvSpPr>
            <a:spLocks noGrp="1"/>
          </p:cNvSpPr>
          <p:nvPr>
            <p:ph idx="1"/>
          </p:nvPr>
        </p:nvSpPr>
        <p:spPr>
          <a:xfrm>
            <a:off x="3489463" y="5076277"/>
            <a:ext cx="1352550" cy="818924"/>
          </a:xfrm>
        </p:spPr>
        <p:txBody>
          <a:bodyPr>
            <a:normAutofit lnSpcReduction="10000"/>
          </a:bodyPr>
          <a:lstStyle/>
          <a:p>
            <a:pPr algn="ctr"/>
            <a:r>
              <a:rPr lang="es-MX" sz="4000" spc="0" dirty="0">
                <a:solidFill>
                  <a:schemeClr val="bg1"/>
                </a:solidFill>
              </a:rPr>
              <a:t>438</a:t>
            </a:r>
            <a:r>
              <a:rPr lang="es-MX" spc="0" dirty="0">
                <a:solidFill>
                  <a:schemeClr val="bg1"/>
                </a:solidFill>
              </a:rPr>
              <a:t> </a:t>
            </a:r>
            <a:r>
              <a:rPr lang="es-MX" sz="1800" spc="0" dirty="0">
                <a:solidFill>
                  <a:schemeClr val="bg1"/>
                </a:solidFill>
              </a:rPr>
              <a:t>Indicadores</a:t>
            </a:r>
          </a:p>
        </p:txBody>
      </p:sp>
      <p:sp>
        <p:nvSpPr>
          <p:cNvPr id="9" name="Rectángulo 8"/>
          <p:cNvSpPr/>
          <p:nvPr/>
        </p:nvSpPr>
        <p:spPr>
          <a:xfrm>
            <a:off x="5232373" y="53395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Marcador de contenido 2"/>
          <p:cNvSpPr txBox="1">
            <a:spLocks/>
          </p:cNvSpPr>
          <p:nvPr/>
        </p:nvSpPr>
        <p:spPr>
          <a:xfrm>
            <a:off x="5319840" y="5541590"/>
            <a:ext cx="821013" cy="38036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dirty="0">
                <a:solidFill>
                  <a:schemeClr val="bg1"/>
                </a:solidFill>
              </a:rPr>
              <a:t>Valor</a:t>
            </a:r>
            <a:endParaRPr lang="es-MX" sz="1800" spc="0" dirty="0">
              <a:solidFill>
                <a:schemeClr val="bg1"/>
              </a:solidFill>
            </a:endParaRPr>
          </a:p>
        </p:txBody>
      </p:sp>
      <p:sp>
        <p:nvSpPr>
          <p:cNvPr id="19" name="Rectángulo 18"/>
          <p:cNvSpPr/>
          <p:nvPr/>
        </p:nvSpPr>
        <p:spPr>
          <a:xfrm>
            <a:off x="6402540" y="53395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Marcador de contenido 2"/>
          <p:cNvSpPr txBox="1">
            <a:spLocks/>
          </p:cNvSpPr>
          <p:nvPr/>
        </p:nvSpPr>
        <p:spPr>
          <a:xfrm>
            <a:off x="6402541" y="5541590"/>
            <a:ext cx="969344" cy="3803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dirty="0">
                <a:solidFill>
                  <a:schemeClr val="bg1"/>
                </a:solidFill>
              </a:rPr>
              <a:t>Unidad</a:t>
            </a:r>
            <a:endParaRPr lang="es-MX" sz="1800" spc="0" dirty="0">
              <a:solidFill>
                <a:schemeClr val="bg1"/>
              </a:solidFill>
            </a:endParaRPr>
          </a:p>
        </p:txBody>
      </p:sp>
      <p:sp>
        <p:nvSpPr>
          <p:cNvPr id="21" name="Rectángulo 20"/>
          <p:cNvSpPr/>
          <p:nvPr/>
        </p:nvSpPr>
        <p:spPr>
          <a:xfrm>
            <a:off x="7666797" y="53395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contenido 2"/>
          <p:cNvSpPr txBox="1">
            <a:spLocks/>
          </p:cNvSpPr>
          <p:nvPr/>
        </p:nvSpPr>
        <p:spPr>
          <a:xfrm>
            <a:off x="7754264" y="5541590"/>
            <a:ext cx="821013" cy="3803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dirty="0">
                <a:solidFill>
                  <a:schemeClr val="bg1"/>
                </a:solidFill>
              </a:rPr>
              <a:t>Fecha</a:t>
            </a:r>
            <a:endParaRPr lang="es-MX" sz="1800" spc="0" dirty="0">
              <a:solidFill>
                <a:schemeClr val="bg1"/>
              </a:solidFill>
            </a:endParaRPr>
          </a:p>
        </p:txBody>
      </p:sp>
      <p:sp>
        <p:nvSpPr>
          <p:cNvPr id="23" name="Rectángulo 22"/>
          <p:cNvSpPr/>
          <p:nvPr/>
        </p:nvSpPr>
        <p:spPr>
          <a:xfrm>
            <a:off x="8931054" y="5340821"/>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Marcador de contenido 2"/>
          <p:cNvSpPr txBox="1">
            <a:spLocks/>
          </p:cNvSpPr>
          <p:nvPr/>
        </p:nvSpPr>
        <p:spPr>
          <a:xfrm>
            <a:off x="8925011" y="5542889"/>
            <a:ext cx="975388" cy="3803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dirty="0">
                <a:solidFill>
                  <a:schemeClr val="bg1"/>
                </a:solidFill>
              </a:rPr>
              <a:t>Fuente</a:t>
            </a:r>
            <a:endParaRPr lang="es-MX" sz="1800" spc="0" dirty="0">
              <a:solidFill>
                <a:schemeClr val="bg1"/>
              </a:solidFill>
            </a:endParaRPr>
          </a:p>
        </p:txBody>
      </p:sp>
      <p:sp>
        <p:nvSpPr>
          <p:cNvPr id="25" name="Rectángulo 24"/>
          <p:cNvSpPr/>
          <p:nvPr/>
        </p:nvSpPr>
        <p:spPr>
          <a:xfrm>
            <a:off x="10189268" y="5339522"/>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Marcador de contenido 2"/>
          <p:cNvSpPr txBox="1">
            <a:spLocks/>
          </p:cNvSpPr>
          <p:nvPr/>
        </p:nvSpPr>
        <p:spPr>
          <a:xfrm>
            <a:off x="10189269" y="5541590"/>
            <a:ext cx="969344" cy="528558"/>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dirty="0">
                <a:solidFill>
                  <a:schemeClr val="bg1"/>
                </a:solidFill>
              </a:rPr>
              <a:t>Meta propuesta</a:t>
            </a:r>
            <a:endParaRPr lang="es-MX" sz="1800" spc="0" dirty="0">
              <a:solidFill>
                <a:schemeClr val="bg1"/>
              </a:solidFill>
            </a:endParaRPr>
          </a:p>
        </p:txBody>
      </p:sp>
      <p:cxnSp>
        <p:nvCxnSpPr>
          <p:cNvPr id="27" name="Conector recto 26"/>
          <p:cNvCxnSpPr/>
          <p:nvPr/>
        </p:nvCxnSpPr>
        <p:spPr>
          <a:xfrm>
            <a:off x="5232373" y="5220234"/>
            <a:ext cx="5928029" cy="0"/>
          </a:xfrm>
          <a:prstGeom prst="line">
            <a:avLst/>
          </a:prstGeom>
          <a:ln>
            <a:solidFill>
              <a:srgbClr val="A5A5A4"/>
            </a:solidFil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248281" y="4893042"/>
            <a:ext cx="5840562" cy="307777"/>
          </a:xfrm>
          <a:prstGeom prst="rect">
            <a:avLst/>
          </a:prstGeom>
          <a:noFill/>
        </p:spPr>
        <p:txBody>
          <a:bodyPr wrap="square" rtlCol="0">
            <a:spAutoFit/>
          </a:bodyPr>
          <a:lstStyle/>
          <a:p>
            <a:pPr algn="ctr"/>
            <a:r>
              <a:rPr lang="es-MX" sz="1400" spc="600" dirty="0"/>
              <a:t>Nivel de desagregación</a:t>
            </a:r>
          </a:p>
        </p:txBody>
      </p:sp>
    </p:spTree>
    <p:extLst>
      <p:ext uri="{BB962C8B-B14F-4D97-AF65-F5344CB8AC3E}">
        <p14:creationId xmlns:p14="http://schemas.microsoft.com/office/powerpoint/2010/main" val="85604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Informe Nacional Voluntario</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768" y="2212521"/>
            <a:ext cx="2051613" cy="2882261"/>
          </a:xfrm>
          <a:prstGeom prst="rect">
            <a:avLst/>
          </a:prstGeom>
          <a:ln>
            <a:solidFill>
              <a:schemeClr val="bg1">
                <a:lumMod val="50000"/>
              </a:schemeClr>
            </a:solidFill>
          </a:ln>
        </p:spPr>
      </p:pic>
      <p:sp>
        <p:nvSpPr>
          <p:cNvPr id="6" name="Marcador de contenido 3"/>
          <p:cNvSpPr>
            <a:spLocks noGrp="1"/>
          </p:cNvSpPr>
          <p:nvPr>
            <p:ph idx="13"/>
          </p:nvPr>
        </p:nvSpPr>
        <p:spPr>
          <a:xfrm>
            <a:off x="3257550" y="1565396"/>
            <a:ext cx="8096250" cy="3146538"/>
          </a:xfrm>
        </p:spPr>
        <p:txBody>
          <a:bodyPr>
            <a:normAutofit/>
          </a:bodyPr>
          <a:lstStyle/>
          <a:p>
            <a:pPr>
              <a:lnSpc>
                <a:spcPct val="100000"/>
              </a:lnSpc>
              <a:spcBef>
                <a:spcPts val="0"/>
              </a:spcBef>
            </a:pPr>
            <a:r>
              <a:rPr lang="es-MX" sz="1400" b="1" dirty="0"/>
              <a:t>PRESENTACIÓN</a:t>
            </a:r>
          </a:p>
          <a:p>
            <a:pPr>
              <a:lnSpc>
                <a:spcPct val="100000"/>
              </a:lnSpc>
              <a:spcBef>
                <a:spcPts val="0"/>
              </a:spcBef>
            </a:pPr>
            <a:r>
              <a:rPr lang="es-MX" dirty="0"/>
              <a:t>En julio de 2018 México presentó, en el marco del Foro Político de Alto Nivel, un segundo Informe Nacional Voluntario. </a:t>
            </a:r>
          </a:p>
          <a:p>
            <a:pPr>
              <a:lnSpc>
                <a:spcPct val="100000"/>
              </a:lnSpc>
              <a:spcBef>
                <a:spcPts val="0"/>
              </a:spcBef>
            </a:pPr>
            <a:endParaRPr lang="es-MX" dirty="0"/>
          </a:p>
          <a:p>
            <a:pPr>
              <a:lnSpc>
                <a:spcPct val="100000"/>
              </a:lnSpc>
              <a:spcBef>
                <a:spcPts val="0"/>
              </a:spcBef>
            </a:pPr>
            <a:r>
              <a:rPr lang="es-MX" sz="1400" b="1" dirty="0"/>
              <a:t>ADMINISTRACIÓN</a:t>
            </a:r>
          </a:p>
          <a:p>
            <a:pPr>
              <a:lnSpc>
                <a:spcPct val="100000"/>
              </a:lnSpc>
              <a:spcBef>
                <a:spcPts val="0"/>
              </a:spcBef>
            </a:pPr>
            <a:r>
              <a:rPr lang="es-MX" dirty="0"/>
              <a:t>Oficina de la Presidencia de la República</a:t>
            </a:r>
          </a:p>
          <a:p>
            <a:pPr>
              <a:lnSpc>
                <a:spcPct val="100000"/>
              </a:lnSpc>
              <a:spcBef>
                <a:spcPts val="0"/>
              </a:spcBef>
            </a:pPr>
            <a:endParaRPr lang="es-MX" dirty="0"/>
          </a:p>
          <a:p>
            <a:pPr>
              <a:lnSpc>
                <a:spcPct val="100000"/>
              </a:lnSpc>
              <a:spcBef>
                <a:spcPts val="0"/>
              </a:spcBef>
            </a:pPr>
            <a:r>
              <a:rPr lang="es-MX" sz="1400" b="1" dirty="0"/>
              <a:t>OBJETIVO</a:t>
            </a:r>
          </a:p>
          <a:p>
            <a:pPr>
              <a:lnSpc>
                <a:spcPct val="100000"/>
              </a:lnSpc>
              <a:spcBef>
                <a:spcPts val="0"/>
              </a:spcBef>
            </a:pPr>
            <a:r>
              <a:rPr lang="es-MX" dirty="0"/>
              <a:t>Reflejar los avances, desafíos y lecciones aprendidas de los primeros tres años de la Agenda 2030. Asimismo, presenta aportaciones de diversos actores clave para el desarrollo sostenible, y diagnósticos sobre las oportunidades y desafíos que representa el cumplimiento de los ODS para el país. </a:t>
            </a:r>
          </a:p>
          <a:p>
            <a:pPr>
              <a:lnSpc>
                <a:spcPct val="100000"/>
              </a:lnSpc>
              <a:spcBef>
                <a:spcPts val="0"/>
              </a:spcBef>
            </a:pPr>
            <a:endParaRPr lang="es-MX" dirty="0"/>
          </a:p>
          <a:p>
            <a:pPr>
              <a:lnSpc>
                <a:spcPct val="100000"/>
              </a:lnSpc>
              <a:spcBef>
                <a:spcPts val="0"/>
              </a:spcBef>
            </a:pPr>
            <a:r>
              <a:rPr lang="es-MX" b="1" dirty="0"/>
              <a:t>METODOLOGÍA</a:t>
            </a:r>
          </a:p>
          <a:p>
            <a:pPr>
              <a:lnSpc>
                <a:spcPct val="100000"/>
              </a:lnSpc>
              <a:spcBef>
                <a:spcPts val="0"/>
              </a:spcBef>
            </a:pPr>
            <a:r>
              <a:rPr lang="es-ES" dirty="0"/>
              <a:t>Los indicadores se seleccionaron buscando empatar con los indicadores oficiales nacionales definidos por el CTEODS o con los indicadores globales. De estos, se seleccionaron indicadores que fueran monitoreados con una periodicidad definida y estén disponibles con la desagregación a nivel estatal o municipal. Finalmente, se complementó con indicadores que no se encuentran dentro de los oficiales, pero que brindan información crucial para complementar el panorama subnacional de los ODS. </a:t>
            </a:r>
            <a:endParaRPr lang="es-MX" dirty="0"/>
          </a:p>
        </p:txBody>
      </p:sp>
      <p:sp>
        <p:nvSpPr>
          <p:cNvPr id="7" name="Rectángulo 6"/>
          <p:cNvSpPr/>
          <p:nvPr/>
        </p:nvSpPr>
        <p:spPr>
          <a:xfrm>
            <a:off x="3346588" y="4844415"/>
            <a:ext cx="1596916" cy="1203646"/>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2"/>
          <p:cNvSpPr>
            <a:spLocks noGrp="1"/>
          </p:cNvSpPr>
          <p:nvPr>
            <p:ph idx="1"/>
          </p:nvPr>
        </p:nvSpPr>
        <p:spPr>
          <a:xfrm>
            <a:off x="3489463" y="5054190"/>
            <a:ext cx="1352550" cy="818924"/>
          </a:xfrm>
        </p:spPr>
        <p:txBody>
          <a:bodyPr>
            <a:normAutofit lnSpcReduction="10000"/>
          </a:bodyPr>
          <a:lstStyle/>
          <a:p>
            <a:pPr algn="ctr"/>
            <a:r>
              <a:rPr lang="es-MX" sz="4000" spc="0" dirty="0">
                <a:solidFill>
                  <a:schemeClr val="bg1"/>
                </a:solidFill>
              </a:rPr>
              <a:t>57</a:t>
            </a:r>
            <a:r>
              <a:rPr lang="es-MX" spc="0" dirty="0">
                <a:solidFill>
                  <a:schemeClr val="bg1"/>
                </a:solidFill>
              </a:rPr>
              <a:t> </a:t>
            </a:r>
            <a:r>
              <a:rPr lang="es-MX" sz="1800" spc="0" dirty="0">
                <a:solidFill>
                  <a:schemeClr val="bg1"/>
                </a:solidFill>
              </a:rPr>
              <a:t>Indicadores</a:t>
            </a:r>
          </a:p>
        </p:txBody>
      </p:sp>
      <p:sp>
        <p:nvSpPr>
          <p:cNvPr id="9" name="Rectángulo 8"/>
          <p:cNvSpPr/>
          <p:nvPr/>
        </p:nvSpPr>
        <p:spPr>
          <a:xfrm>
            <a:off x="5796915" y="5317435"/>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Marcador de contenido 2"/>
          <p:cNvSpPr txBox="1">
            <a:spLocks/>
          </p:cNvSpPr>
          <p:nvPr/>
        </p:nvSpPr>
        <p:spPr>
          <a:xfrm>
            <a:off x="5812824" y="5436703"/>
            <a:ext cx="953436" cy="56653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a:solidFill>
                  <a:schemeClr val="bg1"/>
                </a:solidFill>
              </a:rPr>
              <a:t>Línea base</a:t>
            </a:r>
            <a:endParaRPr lang="es-MX" sz="1800" spc="0" dirty="0">
              <a:solidFill>
                <a:schemeClr val="bg1"/>
              </a:solidFill>
            </a:endParaRPr>
          </a:p>
        </p:txBody>
      </p:sp>
      <p:sp>
        <p:nvSpPr>
          <p:cNvPr id="11" name="Rectángulo 10"/>
          <p:cNvSpPr/>
          <p:nvPr/>
        </p:nvSpPr>
        <p:spPr>
          <a:xfrm>
            <a:off x="6967082" y="5317435"/>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Marcador de contenido 2"/>
          <p:cNvSpPr txBox="1">
            <a:spLocks/>
          </p:cNvSpPr>
          <p:nvPr/>
        </p:nvSpPr>
        <p:spPr>
          <a:xfrm>
            <a:off x="6967083" y="5420801"/>
            <a:ext cx="969344" cy="58243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a:solidFill>
                  <a:schemeClr val="bg1"/>
                </a:solidFill>
              </a:rPr>
              <a:t>Último dato disponible</a:t>
            </a:r>
            <a:endParaRPr lang="es-MX" sz="1800" spc="0" dirty="0">
              <a:solidFill>
                <a:schemeClr val="bg1"/>
              </a:solidFill>
            </a:endParaRPr>
          </a:p>
        </p:txBody>
      </p:sp>
      <p:sp>
        <p:nvSpPr>
          <p:cNvPr id="13" name="Rectángulo 12"/>
          <p:cNvSpPr/>
          <p:nvPr/>
        </p:nvSpPr>
        <p:spPr>
          <a:xfrm>
            <a:off x="8231339" y="5317435"/>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Marcador de contenido 2"/>
          <p:cNvSpPr txBox="1">
            <a:spLocks/>
          </p:cNvSpPr>
          <p:nvPr/>
        </p:nvSpPr>
        <p:spPr>
          <a:xfrm>
            <a:off x="8237382" y="5519503"/>
            <a:ext cx="963302" cy="3803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a:solidFill>
                  <a:schemeClr val="bg1"/>
                </a:solidFill>
              </a:rPr>
              <a:t>Unidad</a:t>
            </a:r>
            <a:endParaRPr lang="es-MX" sz="1800" spc="0" dirty="0">
              <a:solidFill>
                <a:schemeClr val="bg1"/>
              </a:solidFill>
            </a:endParaRPr>
          </a:p>
        </p:txBody>
      </p:sp>
      <p:sp>
        <p:nvSpPr>
          <p:cNvPr id="15" name="Rectángulo 14"/>
          <p:cNvSpPr/>
          <p:nvPr/>
        </p:nvSpPr>
        <p:spPr>
          <a:xfrm>
            <a:off x="9495596" y="5318734"/>
            <a:ext cx="969345" cy="73062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Marcador de contenido 2"/>
          <p:cNvSpPr txBox="1">
            <a:spLocks/>
          </p:cNvSpPr>
          <p:nvPr/>
        </p:nvSpPr>
        <p:spPr>
          <a:xfrm>
            <a:off x="9489553" y="5520802"/>
            <a:ext cx="975388" cy="3803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a:solidFill>
                  <a:schemeClr val="bg1"/>
                </a:solidFill>
              </a:rPr>
              <a:t>Fuente</a:t>
            </a:r>
            <a:endParaRPr lang="es-MX" sz="1800" spc="0" dirty="0">
              <a:solidFill>
                <a:schemeClr val="bg1"/>
              </a:solidFill>
            </a:endParaRPr>
          </a:p>
        </p:txBody>
      </p:sp>
      <p:cxnSp>
        <p:nvCxnSpPr>
          <p:cNvPr id="19" name="Conector recto 18"/>
          <p:cNvCxnSpPr/>
          <p:nvPr/>
        </p:nvCxnSpPr>
        <p:spPr>
          <a:xfrm>
            <a:off x="5232373" y="5198147"/>
            <a:ext cx="5928029" cy="0"/>
          </a:xfrm>
          <a:prstGeom prst="line">
            <a:avLst/>
          </a:prstGeom>
          <a:ln>
            <a:solidFill>
              <a:srgbClr val="A5A5A4"/>
            </a:solidFill>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5248281" y="4870955"/>
            <a:ext cx="5840562" cy="307777"/>
          </a:xfrm>
          <a:prstGeom prst="rect">
            <a:avLst/>
          </a:prstGeom>
          <a:noFill/>
        </p:spPr>
        <p:txBody>
          <a:bodyPr wrap="square" rtlCol="0">
            <a:spAutoFit/>
          </a:bodyPr>
          <a:lstStyle/>
          <a:p>
            <a:pPr algn="ctr"/>
            <a:r>
              <a:rPr lang="es-MX" sz="1400" spc="600" dirty="0"/>
              <a:t>Nivel de desagregación</a:t>
            </a:r>
          </a:p>
        </p:txBody>
      </p:sp>
    </p:spTree>
    <p:extLst>
      <p:ext uri="{BB962C8B-B14F-4D97-AF65-F5344CB8AC3E}">
        <p14:creationId xmlns:p14="http://schemas.microsoft.com/office/powerpoint/2010/main" val="417195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Mecanismo regional de monitoreo</a:t>
            </a:r>
          </a:p>
        </p:txBody>
      </p:sp>
      <p:sp>
        <p:nvSpPr>
          <p:cNvPr id="3" name="Marcador de contenido 2"/>
          <p:cNvSpPr>
            <a:spLocks noGrp="1"/>
          </p:cNvSpPr>
          <p:nvPr>
            <p:ph idx="1"/>
          </p:nvPr>
        </p:nvSpPr>
        <p:spPr>
          <a:xfrm>
            <a:off x="266702" y="1152944"/>
            <a:ext cx="11087098" cy="572494"/>
          </a:xfrm>
        </p:spPr>
        <p:txBody>
          <a:bodyPr>
            <a:normAutofit fontScale="92500"/>
          </a:bodyPr>
          <a:lstStyle/>
          <a:p>
            <a:r>
              <a:rPr lang="es-MX"/>
              <a:t>INFORME DEL PROCESO DE PRIORIZACIÓN DE INDICADORES PARA EL SEGUIMIENTO ESTADÍSTICO REGIONAL DE LOS OBJETIVOS DE DESARROLLO SOSTENIBLE EN AMÉRICA LATINA Y EL CARIBE</a:t>
            </a:r>
          </a:p>
        </p:txBody>
      </p:sp>
      <p:sp>
        <p:nvSpPr>
          <p:cNvPr id="5" name="Marcador de contenido 3"/>
          <p:cNvSpPr>
            <a:spLocks noGrp="1"/>
          </p:cNvSpPr>
          <p:nvPr>
            <p:ph idx="13"/>
          </p:nvPr>
        </p:nvSpPr>
        <p:spPr>
          <a:xfrm>
            <a:off x="3257550" y="1981470"/>
            <a:ext cx="8566040" cy="3295465"/>
          </a:xfrm>
        </p:spPr>
        <p:txBody>
          <a:bodyPr>
            <a:normAutofit/>
          </a:bodyPr>
          <a:lstStyle/>
          <a:p>
            <a:pPr>
              <a:lnSpc>
                <a:spcPct val="100000"/>
              </a:lnSpc>
              <a:spcBef>
                <a:spcPts val="0"/>
              </a:spcBef>
            </a:pPr>
            <a:r>
              <a:rPr lang="es-MX" sz="1400" b="1" dirty="0"/>
              <a:t>CREACIÓN</a:t>
            </a:r>
          </a:p>
          <a:p>
            <a:pPr>
              <a:lnSpc>
                <a:spcPct val="100000"/>
              </a:lnSpc>
              <a:spcBef>
                <a:spcPts val="0"/>
              </a:spcBef>
            </a:pPr>
            <a:r>
              <a:rPr lang="es-MX" dirty="0"/>
              <a:t>Octubre de 2018 </a:t>
            </a:r>
          </a:p>
          <a:p>
            <a:pPr>
              <a:lnSpc>
                <a:spcPct val="100000"/>
              </a:lnSpc>
              <a:spcBef>
                <a:spcPts val="0"/>
              </a:spcBef>
            </a:pPr>
            <a:endParaRPr lang="es-MX" dirty="0"/>
          </a:p>
          <a:p>
            <a:pPr>
              <a:lnSpc>
                <a:spcPct val="100000"/>
              </a:lnSpc>
              <a:spcBef>
                <a:spcPts val="0"/>
              </a:spcBef>
            </a:pPr>
            <a:r>
              <a:rPr lang="es-MX" sz="1400" b="1" dirty="0"/>
              <a:t>ADMINISTRACIÓN</a:t>
            </a:r>
          </a:p>
          <a:p>
            <a:pPr>
              <a:lnSpc>
                <a:spcPct val="100000"/>
              </a:lnSpc>
              <a:spcBef>
                <a:spcPts val="0"/>
              </a:spcBef>
            </a:pPr>
            <a:r>
              <a:rPr lang="es-MX" dirty="0"/>
              <a:t>Grupo de Coordinación Estadística para la Agenda 2030 en América Latina y el Caribe de la Conferencia Estadística de las Américas</a:t>
            </a:r>
          </a:p>
          <a:p>
            <a:pPr>
              <a:lnSpc>
                <a:spcPct val="100000"/>
              </a:lnSpc>
              <a:spcBef>
                <a:spcPts val="0"/>
              </a:spcBef>
            </a:pPr>
            <a:endParaRPr lang="es-MX" dirty="0"/>
          </a:p>
          <a:p>
            <a:pPr>
              <a:lnSpc>
                <a:spcPct val="100000"/>
              </a:lnSpc>
              <a:spcBef>
                <a:spcPts val="0"/>
              </a:spcBef>
            </a:pPr>
            <a:r>
              <a:rPr lang="es-MX" sz="1400" b="1" dirty="0"/>
              <a:t>OBJETIVO</a:t>
            </a:r>
          </a:p>
          <a:p>
            <a:pPr>
              <a:lnSpc>
                <a:spcPct val="100000"/>
              </a:lnSpc>
              <a:spcBef>
                <a:spcPts val="0"/>
              </a:spcBef>
            </a:pPr>
            <a:r>
              <a:rPr lang="es-MX" dirty="0"/>
              <a:t>Definir un conjunto básico de indicadores prioritarios que tomen en cuenta las especificidades regionales en complemento al marco global; contribuyan a priorizar los esfuerzos de medición, así como a coordinar de manera efectiva los esfuerzos de cooperación horizontal, regional e internacional; y permitan informar sobre los avances de los países de la región en el logro de los ODS.</a:t>
            </a:r>
          </a:p>
          <a:p>
            <a:pPr>
              <a:lnSpc>
                <a:spcPct val="100000"/>
              </a:lnSpc>
              <a:spcBef>
                <a:spcPts val="0"/>
              </a:spcBef>
            </a:pPr>
            <a:endParaRPr lang="es-MX" dirty="0"/>
          </a:p>
          <a:p>
            <a:pPr>
              <a:lnSpc>
                <a:spcPct val="100000"/>
              </a:lnSpc>
              <a:spcBef>
                <a:spcPts val="0"/>
              </a:spcBef>
            </a:pPr>
            <a:r>
              <a:rPr lang="es-MX" b="1" dirty="0"/>
              <a:t>METODOLOGÍA</a:t>
            </a:r>
          </a:p>
          <a:p>
            <a:pPr>
              <a:lnSpc>
                <a:spcPct val="100000"/>
              </a:lnSpc>
              <a:spcBef>
                <a:spcPts val="0"/>
              </a:spcBef>
            </a:pPr>
            <a:r>
              <a:rPr lang="es-MX" dirty="0"/>
              <a:t>En diciembre de 2017 se envió a los países del Grupo de Coordinación Estadística una matriz de 307 indicadores para su análisis detallado, más los 102 indicadores del marco mundial que no habían sido considerados en la propuesta. Se sugirió señalar la priorización regional que cada país asignaba a cada indicador. Se realizó una distribución de frecuencias que permitió conocer las prioridades comunes a todos; y los resultados fueron compartidos con los países y revisados en la primera reunión del Grupo de Coordinación Estadística para la Agenda 2030 en América Latina y el Caribe, llevada a cabo en junio de 2018 en Buenos Aires.</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360" t="15178" r="34308" b="8511"/>
          <a:stretch/>
        </p:blipFill>
        <p:spPr>
          <a:xfrm>
            <a:off x="675860" y="2413392"/>
            <a:ext cx="2120143" cy="2814761"/>
          </a:xfrm>
          <a:prstGeom prst="rect">
            <a:avLst/>
          </a:prstGeom>
          <a:ln>
            <a:solidFill>
              <a:srgbClr val="A5A5A4"/>
            </a:solidFill>
          </a:ln>
        </p:spPr>
      </p:pic>
      <p:sp>
        <p:nvSpPr>
          <p:cNvPr id="7" name="Rectángulo 6"/>
          <p:cNvSpPr/>
          <p:nvPr/>
        </p:nvSpPr>
        <p:spPr>
          <a:xfrm>
            <a:off x="3346588" y="5464617"/>
            <a:ext cx="1305363" cy="983893"/>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2"/>
          <p:cNvSpPr txBox="1">
            <a:spLocks/>
          </p:cNvSpPr>
          <p:nvPr/>
        </p:nvSpPr>
        <p:spPr>
          <a:xfrm>
            <a:off x="3489463" y="5674392"/>
            <a:ext cx="1105612" cy="669411"/>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spc="0">
                <a:solidFill>
                  <a:schemeClr val="bg1"/>
                </a:solidFill>
              </a:rPr>
              <a:t>154</a:t>
            </a:r>
            <a:r>
              <a:rPr lang="es-MX" spc="0">
                <a:solidFill>
                  <a:schemeClr val="bg1"/>
                </a:solidFill>
              </a:rPr>
              <a:t> </a:t>
            </a:r>
            <a:r>
              <a:rPr lang="es-MX" sz="1800" spc="0">
                <a:solidFill>
                  <a:schemeClr val="bg1"/>
                </a:solidFill>
              </a:rPr>
              <a:t>Indicadores</a:t>
            </a:r>
            <a:endParaRPr lang="es-MX" sz="1800" spc="0" dirty="0">
              <a:solidFill>
                <a:schemeClr val="bg1"/>
              </a:solidFill>
            </a:endParaRPr>
          </a:p>
        </p:txBody>
      </p:sp>
      <p:sp>
        <p:nvSpPr>
          <p:cNvPr id="11" name="Rectángulo 10"/>
          <p:cNvSpPr/>
          <p:nvPr/>
        </p:nvSpPr>
        <p:spPr>
          <a:xfrm>
            <a:off x="5522418" y="5986641"/>
            <a:ext cx="1419792" cy="4221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Marcador de contenido 2"/>
          <p:cNvSpPr txBox="1">
            <a:spLocks/>
          </p:cNvSpPr>
          <p:nvPr/>
        </p:nvSpPr>
        <p:spPr>
          <a:xfrm>
            <a:off x="5522418" y="6050251"/>
            <a:ext cx="1356182" cy="3505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500" spc="0">
                <a:solidFill>
                  <a:schemeClr val="bg1"/>
                </a:solidFill>
              </a:rPr>
              <a:t>Marco global</a:t>
            </a:r>
            <a:endParaRPr lang="es-MX" sz="1500" spc="0" dirty="0">
              <a:solidFill>
                <a:schemeClr val="bg1"/>
              </a:solidFill>
            </a:endParaRPr>
          </a:p>
        </p:txBody>
      </p:sp>
      <p:sp>
        <p:nvSpPr>
          <p:cNvPr id="13" name="Rectángulo 12"/>
          <p:cNvSpPr/>
          <p:nvPr/>
        </p:nvSpPr>
        <p:spPr>
          <a:xfrm>
            <a:off x="7089123" y="5986641"/>
            <a:ext cx="1117344" cy="4025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Marcador de contenido 2"/>
          <p:cNvSpPr txBox="1">
            <a:spLocks/>
          </p:cNvSpPr>
          <p:nvPr/>
        </p:nvSpPr>
        <p:spPr>
          <a:xfrm>
            <a:off x="7095165" y="6045587"/>
            <a:ext cx="1111302" cy="302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500" spc="0">
                <a:solidFill>
                  <a:schemeClr val="bg1"/>
                </a:solidFill>
              </a:rPr>
              <a:t>Sustituto</a:t>
            </a:r>
            <a:endParaRPr lang="es-MX" sz="1500" spc="0" dirty="0">
              <a:solidFill>
                <a:schemeClr val="bg1"/>
              </a:solidFill>
            </a:endParaRPr>
          </a:p>
        </p:txBody>
      </p:sp>
      <p:sp>
        <p:nvSpPr>
          <p:cNvPr id="15" name="Rectángulo 14"/>
          <p:cNvSpPr/>
          <p:nvPr/>
        </p:nvSpPr>
        <p:spPr>
          <a:xfrm>
            <a:off x="8353380" y="5986641"/>
            <a:ext cx="1586472" cy="4128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Marcador de contenido 2"/>
          <p:cNvSpPr txBox="1">
            <a:spLocks/>
          </p:cNvSpPr>
          <p:nvPr/>
        </p:nvSpPr>
        <p:spPr>
          <a:xfrm>
            <a:off x="8402993" y="6086641"/>
            <a:ext cx="1520954" cy="3025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200" spc="0">
                <a:solidFill>
                  <a:schemeClr val="bg1"/>
                </a:solidFill>
              </a:rPr>
              <a:t>Complementario</a:t>
            </a:r>
            <a:endParaRPr lang="es-MX" sz="1800" spc="0" dirty="0">
              <a:solidFill>
                <a:schemeClr val="bg1"/>
              </a:solidFill>
            </a:endParaRPr>
          </a:p>
        </p:txBody>
      </p:sp>
      <p:cxnSp>
        <p:nvCxnSpPr>
          <p:cNvPr id="17" name="Conector recto 16"/>
          <p:cNvCxnSpPr/>
          <p:nvPr/>
        </p:nvCxnSpPr>
        <p:spPr>
          <a:xfrm>
            <a:off x="5522418" y="5842219"/>
            <a:ext cx="4401529" cy="0"/>
          </a:xfrm>
          <a:prstGeom prst="line">
            <a:avLst/>
          </a:prstGeom>
          <a:ln>
            <a:solidFill>
              <a:srgbClr val="A5A5A4"/>
            </a:solidFill>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611035" y="5514053"/>
            <a:ext cx="4242770" cy="307777"/>
          </a:xfrm>
          <a:prstGeom prst="rect">
            <a:avLst/>
          </a:prstGeom>
          <a:noFill/>
        </p:spPr>
        <p:txBody>
          <a:bodyPr wrap="square" rtlCol="0">
            <a:spAutoFit/>
          </a:bodyPr>
          <a:lstStyle/>
          <a:p>
            <a:pPr algn="ctr"/>
            <a:r>
              <a:rPr lang="es-MX" sz="1400" spc="600" dirty="0"/>
              <a:t>Tipo de indicador</a:t>
            </a:r>
          </a:p>
        </p:txBody>
      </p:sp>
    </p:spTree>
    <p:extLst>
      <p:ext uri="{BB962C8B-B14F-4D97-AF65-F5344CB8AC3E}">
        <p14:creationId xmlns:p14="http://schemas.microsoft.com/office/powerpoint/2010/main" val="378735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Comparativo y hallazgos</a:t>
            </a:r>
          </a:p>
        </p:txBody>
      </p:sp>
      <p:sp>
        <p:nvSpPr>
          <p:cNvPr id="4" name="Marcador de contenido 3"/>
          <p:cNvSpPr>
            <a:spLocks noGrp="1"/>
          </p:cNvSpPr>
          <p:nvPr>
            <p:ph idx="13"/>
          </p:nvPr>
        </p:nvSpPr>
        <p:spPr>
          <a:xfrm>
            <a:off x="633743" y="1344834"/>
            <a:ext cx="11127105" cy="4917247"/>
          </a:xfrm>
        </p:spPr>
        <p:txBody>
          <a:bodyPr>
            <a:normAutofit/>
          </a:bodyPr>
          <a:lstStyle/>
          <a:p>
            <a:pPr>
              <a:lnSpc>
                <a:spcPct val="100000"/>
              </a:lnSpc>
              <a:spcBef>
                <a:spcPts val="0"/>
              </a:spcBef>
              <a:buClr>
                <a:srgbClr val="0369B3"/>
              </a:buClr>
            </a:pPr>
            <a:r>
              <a:rPr lang="es-MX" sz="1600" b="1" dirty="0"/>
              <a:t>General</a:t>
            </a:r>
          </a:p>
          <a:p>
            <a:pPr>
              <a:lnSpc>
                <a:spcPct val="100000"/>
              </a:lnSpc>
              <a:spcBef>
                <a:spcPts val="0"/>
              </a:spcBef>
              <a:buClr>
                <a:srgbClr val="0369B3"/>
              </a:buClr>
            </a:pPr>
            <a:r>
              <a:rPr lang="es-MX" sz="1400" dirty="0"/>
              <a:t>A </a:t>
            </a:r>
            <a:r>
              <a:rPr lang="es-MX" sz="1400" b="1" dirty="0"/>
              <a:t>nivel nacional</a:t>
            </a:r>
            <a:r>
              <a:rPr lang="es-MX" sz="1400" dirty="0"/>
              <a:t>, hay </a:t>
            </a:r>
            <a:r>
              <a:rPr lang="es-MX" sz="1600" b="1" dirty="0">
                <a:solidFill>
                  <a:srgbClr val="17507B"/>
                </a:solidFill>
              </a:rPr>
              <a:t>29</a:t>
            </a:r>
            <a:r>
              <a:rPr lang="es-MX" sz="1400" b="1" dirty="0">
                <a:solidFill>
                  <a:srgbClr val="17507B"/>
                </a:solidFill>
              </a:rPr>
              <a:t> indicadores </a:t>
            </a:r>
            <a:r>
              <a:rPr lang="es-MX" sz="1400" dirty="0"/>
              <a:t>en la que </a:t>
            </a:r>
            <a:r>
              <a:rPr lang="es-MX" sz="1400" b="1" dirty="0"/>
              <a:t>convergen el SIODS, la Estrategia Nacional y el 2do Informe Voluntario </a:t>
            </a:r>
            <a:r>
              <a:rPr lang="es-MX" sz="1400" dirty="0"/>
              <a:t>con el </a:t>
            </a:r>
            <a:r>
              <a:rPr lang="es-MX" sz="1400" b="1" dirty="0"/>
              <a:t>marco global de indicadores</a:t>
            </a:r>
            <a:r>
              <a:rPr lang="es-MX" sz="1400" dirty="0"/>
              <a:t>. Al integrar el Informe del proceso de priorización regional de los ODS en LAC en el análisis, existe una convergencia en 25 indicadores. </a:t>
            </a:r>
          </a:p>
          <a:p>
            <a:pPr>
              <a:lnSpc>
                <a:spcPct val="100000"/>
              </a:lnSpc>
              <a:spcBef>
                <a:spcPts val="0"/>
              </a:spcBef>
              <a:buClr>
                <a:srgbClr val="0369B3"/>
              </a:buClr>
            </a:pPr>
            <a:r>
              <a:rPr lang="es-MX" sz="1400" dirty="0"/>
              <a:t>De los </a:t>
            </a:r>
            <a:r>
              <a:rPr lang="es-MX" sz="1600" b="1" dirty="0">
                <a:solidFill>
                  <a:srgbClr val="17507B"/>
                </a:solidFill>
              </a:rPr>
              <a:t>154 </a:t>
            </a:r>
            <a:r>
              <a:rPr lang="es-MX" sz="1400" b="1" dirty="0">
                <a:solidFill>
                  <a:srgbClr val="17507B"/>
                </a:solidFill>
              </a:rPr>
              <a:t>indicadores </a:t>
            </a:r>
            <a:r>
              <a:rPr lang="es-MX" sz="1400" dirty="0"/>
              <a:t>considerados a </a:t>
            </a:r>
            <a:r>
              <a:rPr lang="es-MX" sz="1400" b="1" dirty="0"/>
              <a:t>nivel regional</a:t>
            </a:r>
            <a:r>
              <a:rPr lang="es-MX" sz="1400" dirty="0"/>
              <a:t>, </a:t>
            </a:r>
            <a:r>
              <a:rPr lang="es-MX" sz="1600" b="1" dirty="0">
                <a:solidFill>
                  <a:srgbClr val="17507B"/>
                </a:solidFill>
              </a:rPr>
              <a:t>89</a:t>
            </a:r>
            <a:r>
              <a:rPr lang="es-MX" sz="1400" b="1" dirty="0">
                <a:solidFill>
                  <a:srgbClr val="17507B"/>
                </a:solidFill>
              </a:rPr>
              <a:t> indicadores</a:t>
            </a:r>
            <a:r>
              <a:rPr lang="es-MX" sz="1400" dirty="0"/>
              <a:t> no están presenten en </a:t>
            </a:r>
            <a:r>
              <a:rPr lang="es-MX" sz="1400" b="1" dirty="0"/>
              <a:t>ningún de los tres mecanismos </a:t>
            </a:r>
            <a:r>
              <a:rPr lang="es-MX" sz="1400" dirty="0"/>
              <a:t>de monitoreo nacional.</a:t>
            </a:r>
          </a:p>
          <a:p>
            <a:pPr>
              <a:lnSpc>
                <a:spcPct val="100000"/>
              </a:lnSpc>
              <a:spcBef>
                <a:spcPts val="0"/>
              </a:spcBef>
              <a:buClr>
                <a:srgbClr val="0369B3"/>
              </a:buClr>
            </a:pPr>
            <a:endParaRPr lang="es-ES" dirty="0"/>
          </a:p>
          <a:p>
            <a:pPr>
              <a:lnSpc>
                <a:spcPct val="100000"/>
              </a:lnSpc>
              <a:spcBef>
                <a:spcPts val="0"/>
              </a:spcBef>
              <a:buClr>
                <a:srgbClr val="0369B3"/>
              </a:buClr>
            </a:pPr>
            <a:endParaRPr lang="es-MX" dirty="0"/>
          </a:p>
          <a:p>
            <a:pPr>
              <a:lnSpc>
                <a:spcPct val="100000"/>
              </a:lnSpc>
              <a:spcBef>
                <a:spcPts val="0"/>
              </a:spcBef>
              <a:buClr>
                <a:srgbClr val="0369B3"/>
              </a:buClr>
            </a:pPr>
            <a:r>
              <a:rPr lang="es-MX" sz="1600" b="1" dirty="0"/>
              <a:t>SIODS</a:t>
            </a:r>
          </a:p>
          <a:p>
            <a:pPr>
              <a:lnSpc>
                <a:spcPct val="100000"/>
              </a:lnSpc>
              <a:spcBef>
                <a:spcPts val="0"/>
              </a:spcBef>
              <a:buClr>
                <a:srgbClr val="0369B3"/>
              </a:buClr>
            </a:pPr>
            <a:r>
              <a:rPr lang="es-MX" sz="1400" dirty="0"/>
              <a:t>55% de los indicadores (</a:t>
            </a:r>
            <a:r>
              <a:rPr lang="es-MX" sz="1600" b="1" dirty="0">
                <a:solidFill>
                  <a:srgbClr val="F27A80"/>
                </a:solidFill>
              </a:rPr>
              <a:t>64</a:t>
            </a:r>
            <a:r>
              <a:rPr lang="es-MX" sz="1400" b="1" dirty="0">
                <a:solidFill>
                  <a:srgbClr val="F27A80"/>
                </a:solidFill>
              </a:rPr>
              <a:t> indicadores</a:t>
            </a:r>
            <a:r>
              <a:rPr lang="es-MX" sz="1400" dirty="0"/>
              <a:t>) </a:t>
            </a:r>
            <a:r>
              <a:rPr lang="es-MX" sz="1400" b="1" dirty="0"/>
              <a:t>no tienen relación </a:t>
            </a:r>
            <a:r>
              <a:rPr lang="es-MX" sz="1400" b="1" dirty="0" smtClean="0"/>
              <a:t>directa </a:t>
            </a:r>
            <a:r>
              <a:rPr lang="es-MX" sz="1400" b="1" dirty="0"/>
              <a:t>con el marco global de indicadores</a:t>
            </a:r>
            <a:r>
              <a:rPr lang="es-MX" sz="1400" dirty="0"/>
              <a:t>. </a:t>
            </a:r>
          </a:p>
          <a:p>
            <a:pPr>
              <a:lnSpc>
                <a:spcPct val="100000"/>
              </a:lnSpc>
              <a:spcBef>
                <a:spcPts val="0"/>
              </a:spcBef>
              <a:buClr>
                <a:srgbClr val="0369B3"/>
              </a:buClr>
            </a:pPr>
            <a:r>
              <a:rPr lang="es-MX" sz="1400" dirty="0"/>
              <a:t>35% de los indicadores (</a:t>
            </a:r>
            <a:r>
              <a:rPr lang="es-MX" sz="1600" b="1" dirty="0">
                <a:solidFill>
                  <a:srgbClr val="FCBF12"/>
                </a:solidFill>
              </a:rPr>
              <a:t>41</a:t>
            </a:r>
            <a:r>
              <a:rPr lang="es-MX" sz="1400" b="1" dirty="0">
                <a:solidFill>
                  <a:srgbClr val="FCBF12"/>
                </a:solidFill>
              </a:rPr>
              <a:t> indicadores</a:t>
            </a:r>
            <a:r>
              <a:rPr lang="es-MX" sz="1400" dirty="0"/>
              <a:t>) </a:t>
            </a:r>
            <a:r>
              <a:rPr lang="es-MX" sz="1400" b="1" dirty="0"/>
              <a:t>no cuentan con desagregación geográfica</a:t>
            </a:r>
            <a:r>
              <a:rPr lang="es-MX" sz="1400" dirty="0"/>
              <a:t>, ya sea a nivel nacional, estatal, municipal y/o en ciudad. El dato se encuentra únicamente a nivel global. </a:t>
            </a:r>
          </a:p>
          <a:p>
            <a:pPr>
              <a:lnSpc>
                <a:spcPct val="100000"/>
              </a:lnSpc>
              <a:spcBef>
                <a:spcPts val="0"/>
              </a:spcBef>
              <a:buClr>
                <a:srgbClr val="0369B3"/>
              </a:buClr>
            </a:pPr>
            <a:r>
              <a:rPr lang="es-MX" sz="1400" dirty="0"/>
              <a:t>31% de los indicadores (</a:t>
            </a:r>
            <a:r>
              <a:rPr lang="es-MX" sz="1600" b="1" dirty="0">
                <a:solidFill>
                  <a:srgbClr val="4AC1C4"/>
                </a:solidFill>
              </a:rPr>
              <a:t>36</a:t>
            </a:r>
            <a:r>
              <a:rPr lang="es-MX" sz="1400" b="1" dirty="0">
                <a:solidFill>
                  <a:srgbClr val="4AC1C4"/>
                </a:solidFill>
              </a:rPr>
              <a:t> indicadores</a:t>
            </a:r>
            <a:r>
              <a:rPr lang="es-MX" sz="1400" dirty="0"/>
              <a:t>) </a:t>
            </a:r>
            <a:r>
              <a:rPr lang="es-MX" sz="1400" b="1" dirty="0"/>
              <a:t>no cuentan con unidad y fuente definida</a:t>
            </a:r>
            <a:r>
              <a:rPr lang="es-MX" sz="1400" dirty="0"/>
              <a:t>.</a:t>
            </a:r>
          </a:p>
          <a:p>
            <a:pPr>
              <a:lnSpc>
                <a:spcPct val="100000"/>
              </a:lnSpc>
              <a:spcBef>
                <a:spcPts val="0"/>
              </a:spcBef>
              <a:buClr>
                <a:srgbClr val="0369B3"/>
              </a:buClr>
            </a:pPr>
            <a:endParaRPr lang="es-ES" dirty="0"/>
          </a:p>
          <a:p>
            <a:pPr>
              <a:lnSpc>
                <a:spcPct val="100000"/>
              </a:lnSpc>
              <a:spcBef>
                <a:spcPts val="0"/>
              </a:spcBef>
              <a:buClr>
                <a:srgbClr val="0369B3"/>
              </a:buClr>
            </a:pPr>
            <a:endParaRPr lang="es-MX" dirty="0"/>
          </a:p>
          <a:p>
            <a:pPr>
              <a:lnSpc>
                <a:spcPct val="100000"/>
              </a:lnSpc>
              <a:spcBef>
                <a:spcPts val="0"/>
              </a:spcBef>
              <a:buClr>
                <a:srgbClr val="0369B3"/>
              </a:buClr>
            </a:pPr>
            <a:r>
              <a:rPr lang="es-MX" sz="1600" b="1" dirty="0"/>
              <a:t>Estrategia Nacional</a:t>
            </a:r>
          </a:p>
          <a:p>
            <a:pPr>
              <a:lnSpc>
                <a:spcPct val="100000"/>
              </a:lnSpc>
              <a:spcBef>
                <a:spcPts val="0"/>
              </a:spcBef>
              <a:buClr>
                <a:srgbClr val="0369B3"/>
              </a:buClr>
            </a:pPr>
            <a:r>
              <a:rPr lang="es-MX" sz="1400" dirty="0"/>
              <a:t>84% de los indicadores (</a:t>
            </a:r>
            <a:r>
              <a:rPr lang="es-MX" sz="1600" b="1" dirty="0">
                <a:solidFill>
                  <a:srgbClr val="F27A80"/>
                </a:solidFill>
              </a:rPr>
              <a:t>366 </a:t>
            </a:r>
            <a:r>
              <a:rPr lang="es-MX" sz="1400" b="1" dirty="0">
                <a:solidFill>
                  <a:srgbClr val="F27A80"/>
                </a:solidFill>
              </a:rPr>
              <a:t>indicadores</a:t>
            </a:r>
            <a:r>
              <a:rPr lang="es-MX" sz="1400" dirty="0"/>
              <a:t>) </a:t>
            </a:r>
            <a:r>
              <a:rPr lang="es-MX" sz="1400" b="1" dirty="0"/>
              <a:t>no tienen relación específica con el marco global de indicadores</a:t>
            </a:r>
            <a:r>
              <a:rPr lang="es-MX" sz="1400" dirty="0"/>
              <a:t>.</a:t>
            </a:r>
          </a:p>
          <a:p>
            <a:pPr>
              <a:lnSpc>
                <a:spcPct val="100000"/>
              </a:lnSpc>
              <a:spcBef>
                <a:spcPts val="0"/>
              </a:spcBef>
              <a:buClr>
                <a:srgbClr val="0369B3"/>
              </a:buClr>
            </a:pPr>
            <a:r>
              <a:rPr lang="es-MX" sz="1400" dirty="0"/>
              <a:t>95% de los indicadores (</a:t>
            </a:r>
            <a:r>
              <a:rPr lang="es-MX" sz="1600" b="1" dirty="0">
                <a:solidFill>
                  <a:srgbClr val="FCBF12"/>
                </a:solidFill>
              </a:rPr>
              <a:t>414</a:t>
            </a:r>
            <a:r>
              <a:rPr lang="es-MX" sz="1400" b="1" dirty="0">
                <a:solidFill>
                  <a:srgbClr val="FCBF12"/>
                </a:solidFill>
              </a:rPr>
              <a:t> indicadores</a:t>
            </a:r>
            <a:r>
              <a:rPr lang="es-MX" sz="1400" dirty="0"/>
              <a:t>) </a:t>
            </a:r>
            <a:r>
              <a:rPr lang="es-MX" sz="1400" b="1" dirty="0"/>
              <a:t>no cuentan con desagregación geográfica</a:t>
            </a:r>
            <a:r>
              <a:rPr lang="es-MX" sz="1400" dirty="0"/>
              <a:t>, ya sea a nivel nacional, estatal, municipal y/o en ciudad. De estos, 24 indicadores están a nivel global y 390 están indefinidos. </a:t>
            </a:r>
          </a:p>
          <a:p>
            <a:pPr>
              <a:lnSpc>
                <a:spcPct val="100000"/>
              </a:lnSpc>
              <a:spcBef>
                <a:spcPts val="0"/>
              </a:spcBef>
              <a:buClr>
                <a:srgbClr val="0369B3"/>
              </a:buClr>
            </a:pPr>
            <a:r>
              <a:rPr lang="es-MX" sz="1400" dirty="0"/>
              <a:t>16% de los indicadores (</a:t>
            </a:r>
            <a:r>
              <a:rPr lang="es-MX" sz="1600" b="1" dirty="0">
                <a:solidFill>
                  <a:srgbClr val="4AC1C4"/>
                </a:solidFill>
              </a:rPr>
              <a:t>69</a:t>
            </a:r>
            <a:r>
              <a:rPr lang="es-MX" sz="1400" b="1" dirty="0">
                <a:solidFill>
                  <a:srgbClr val="4AC1C4"/>
                </a:solidFill>
              </a:rPr>
              <a:t> indicadores</a:t>
            </a:r>
            <a:r>
              <a:rPr lang="es-MX" sz="1400" dirty="0"/>
              <a:t>) </a:t>
            </a:r>
            <a:r>
              <a:rPr lang="es-MX" sz="1400" b="1" dirty="0"/>
              <a:t>no cuentan con unidad y fuente definida</a:t>
            </a:r>
            <a:r>
              <a:rPr lang="es-MX" sz="1400" dirty="0"/>
              <a:t>. </a:t>
            </a:r>
            <a:endParaRPr lang="es-MX" sz="1400" dirty="0" smtClean="0"/>
          </a:p>
          <a:p>
            <a:pPr>
              <a:lnSpc>
                <a:spcPct val="100000"/>
              </a:lnSpc>
              <a:spcBef>
                <a:spcPts val="0"/>
              </a:spcBef>
              <a:buClr>
                <a:srgbClr val="0369B3"/>
              </a:buClr>
            </a:pPr>
            <a:r>
              <a:rPr lang="es-MX" sz="1400" b="1" dirty="0" smtClean="0"/>
              <a:t>No se identifican las líneas base </a:t>
            </a:r>
            <a:r>
              <a:rPr lang="es-MX" sz="1400" dirty="0" smtClean="0"/>
              <a:t>a pesar de que se determinen metas</a:t>
            </a:r>
            <a:endParaRPr lang="es-MX" sz="1400" dirty="0"/>
          </a:p>
        </p:txBody>
      </p:sp>
      <p:sp>
        <p:nvSpPr>
          <p:cNvPr id="6" name="Rectángulo 5"/>
          <p:cNvSpPr/>
          <p:nvPr/>
        </p:nvSpPr>
        <p:spPr>
          <a:xfrm flipV="1">
            <a:off x="576056" y="3061749"/>
            <a:ext cx="55229" cy="58297"/>
          </a:xfrm>
          <a:prstGeom prst="rect">
            <a:avLst/>
          </a:prstGeom>
          <a:solidFill>
            <a:srgbClr val="F27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flipV="1">
            <a:off x="576056" y="4609457"/>
            <a:ext cx="55229" cy="58297"/>
          </a:xfrm>
          <a:prstGeom prst="rect">
            <a:avLst/>
          </a:prstGeom>
          <a:solidFill>
            <a:srgbClr val="F27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flipV="1">
            <a:off x="576056" y="3306052"/>
            <a:ext cx="55229" cy="58297"/>
          </a:xfrm>
          <a:prstGeom prst="rect">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flipV="1">
            <a:off x="576056" y="3743619"/>
            <a:ext cx="55229" cy="58297"/>
          </a:xfrm>
          <a:prstGeom prst="rect">
            <a:avLst/>
          </a:prstGeom>
          <a:solidFill>
            <a:srgbClr val="4A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flipV="1">
            <a:off x="576056" y="4846263"/>
            <a:ext cx="55229" cy="58297"/>
          </a:xfrm>
          <a:prstGeom prst="rect">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flipV="1">
            <a:off x="576056" y="5308797"/>
            <a:ext cx="55229" cy="58297"/>
          </a:xfrm>
          <a:prstGeom prst="rect">
            <a:avLst/>
          </a:prstGeom>
          <a:solidFill>
            <a:srgbClr val="4A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flipV="1">
            <a:off x="576056" y="1753384"/>
            <a:ext cx="55229" cy="58297"/>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flipV="1">
            <a:off x="576056" y="2202259"/>
            <a:ext cx="55229" cy="58297"/>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4">
            <a:extLst>
              <a:ext uri="{FF2B5EF4-FFF2-40B4-BE49-F238E27FC236}">
                <a16:creationId xmlns:a16="http://schemas.microsoft.com/office/drawing/2014/main" id="{EB633C29-7DA6-4E9A-A300-F72E3FE68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589" y="5367094"/>
            <a:ext cx="896424" cy="894987"/>
          </a:xfrm>
          <a:prstGeom prst="rect">
            <a:avLst/>
          </a:prstGeom>
        </p:spPr>
      </p:pic>
      <p:sp>
        <p:nvSpPr>
          <p:cNvPr id="14" name="Rectángulo 13"/>
          <p:cNvSpPr/>
          <p:nvPr/>
        </p:nvSpPr>
        <p:spPr>
          <a:xfrm flipV="1">
            <a:off x="576056" y="5530485"/>
            <a:ext cx="55229" cy="58297"/>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8111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Comparativo y hallazgos</a:t>
            </a:r>
          </a:p>
        </p:txBody>
      </p:sp>
      <p:sp>
        <p:nvSpPr>
          <p:cNvPr id="4" name="Marcador de contenido 3"/>
          <p:cNvSpPr>
            <a:spLocks noGrp="1"/>
          </p:cNvSpPr>
          <p:nvPr>
            <p:ph idx="13"/>
          </p:nvPr>
        </p:nvSpPr>
        <p:spPr>
          <a:xfrm>
            <a:off x="731519" y="1977530"/>
            <a:ext cx="11127105" cy="3524995"/>
          </a:xfrm>
        </p:spPr>
        <p:txBody>
          <a:bodyPr>
            <a:normAutofit/>
          </a:bodyPr>
          <a:lstStyle/>
          <a:p>
            <a:pPr>
              <a:lnSpc>
                <a:spcPct val="100000"/>
              </a:lnSpc>
              <a:spcBef>
                <a:spcPts val="0"/>
              </a:spcBef>
              <a:buClr>
                <a:srgbClr val="0369B3"/>
              </a:buClr>
            </a:pPr>
            <a:r>
              <a:rPr lang="es-MX" sz="1600" b="1" dirty="0"/>
              <a:t>2do. Informe Nacional Voluntario</a:t>
            </a:r>
          </a:p>
          <a:p>
            <a:pPr>
              <a:lnSpc>
                <a:spcPct val="100000"/>
              </a:lnSpc>
              <a:spcBef>
                <a:spcPts val="0"/>
              </a:spcBef>
              <a:buClr>
                <a:srgbClr val="0369B3"/>
              </a:buClr>
            </a:pPr>
            <a:r>
              <a:rPr lang="es-MX" sz="1400" dirty="0"/>
              <a:t>21% de los indicadores (</a:t>
            </a:r>
            <a:r>
              <a:rPr lang="es-MX" sz="1600" b="1" dirty="0">
                <a:solidFill>
                  <a:srgbClr val="F27A80"/>
                </a:solidFill>
              </a:rPr>
              <a:t>12</a:t>
            </a:r>
            <a:r>
              <a:rPr lang="es-MX" sz="1400" b="1" dirty="0">
                <a:solidFill>
                  <a:srgbClr val="F27A80"/>
                </a:solidFill>
              </a:rPr>
              <a:t> indicadores</a:t>
            </a:r>
            <a:r>
              <a:rPr lang="es-MX" sz="1400" dirty="0"/>
              <a:t>) </a:t>
            </a:r>
            <a:r>
              <a:rPr lang="es-MX" sz="1400" b="1" dirty="0"/>
              <a:t>no tienen relación específica con el marco global de indicadores</a:t>
            </a:r>
            <a:r>
              <a:rPr lang="es-MX" sz="1400" dirty="0"/>
              <a:t>.</a:t>
            </a:r>
          </a:p>
          <a:p>
            <a:pPr>
              <a:lnSpc>
                <a:spcPct val="100000"/>
              </a:lnSpc>
              <a:spcBef>
                <a:spcPts val="0"/>
              </a:spcBef>
              <a:buClr>
                <a:srgbClr val="0369B3"/>
              </a:buClr>
            </a:pPr>
            <a:r>
              <a:rPr lang="es-MX" sz="1400" dirty="0"/>
              <a:t>65% de los indicadores (</a:t>
            </a:r>
            <a:r>
              <a:rPr lang="es-MX" sz="1600" b="1" dirty="0">
                <a:solidFill>
                  <a:srgbClr val="FCBF12"/>
                </a:solidFill>
              </a:rPr>
              <a:t>37</a:t>
            </a:r>
            <a:r>
              <a:rPr lang="es-MX" sz="1400" b="1" dirty="0">
                <a:solidFill>
                  <a:srgbClr val="FCBF12"/>
                </a:solidFill>
              </a:rPr>
              <a:t> indicadores</a:t>
            </a:r>
            <a:r>
              <a:rPr lang="es-MX" sz="1400" dirty="0"/>
              <a:t>) </a:t>
            </a:r>
            <a:r>
              <a:rPr lang="es-MX" sz="1400" b="1" dirty="0"/>
              <a:t>no cuentan con desagregación geográfica</a:t>
            </a:r>
            <a:r>
              <a:rPr lang="es-MX" sz="1400" dirty="0"/>
              <a:t>, ya sea a nivel nacional, estatal, municipal y/o en ciudad. De estos, 36 indicadores están a nivel global y 1 está indefinido.</a:t>
            </a:r>
          </a:p>
          <a:p>
            <a:pPr>
              <a:lnSpc>
                <a:spcPct val="100000"/>
              </a:lnSpc>
              <a:spcBef>
                <a:spcPts val="0"/>
              </a:spcBef>
              <a:buClr>
                <a:srgbClr val="0369B3"/>
              </a:buClr>
            </a:pPr>
            <a:r>
              <a:rPr lang="es-MX" sz="1400" dirty="0"/>
              <a:t>49% de los indicadores (</a:t>
            </a:r>
            <a:r>
              <a:rPr lang="es-MX" sz="1600" b="1" dirty="0">
                <a:solidFill>
                  <a:srgbClr val="4AC1C4"/>
                </a:solidFill>
              </a:rPr>
              <a:t>28</a:t>
            </a:r>
            <a:r>
              <a:rPr lang="es-MX" sz="1400" b="1" dirty="0">
                <a:solidFill>
                  <a:srgbClr val="4AC1C4"/>
                </a:solidFill>
              </a:rPr>
              <a:t> indicadores</a:t>
            </a:r>
            <a:r>
              <a:rPr lang="es-MX" sz="1400" dirty="0"/>
              <a:t>) </a:t>
            </a:r>
            <a:r>
              <a:rPr lang="es-MX" sz="1400" b="1" dirty="0"/>
              <a:t>no cuentan con unidad y fuente definida</a:t>
            </a:r>
            <a:r>
              <a:rPr lang="es-MX" sz="1400" dirty="0"/>
              <a:t>.   </a:t>
            </a:r>
          </a:p>
          <a:p>
            <a:pPr>
              <a:lnSpc>
                <a:spcPct val="100000"/>
              </a:lnSpc>
              <a:spcBef>
                <a:spcPts val="0"/>
              </a:spcBef>
              <a:buClr>
                <a:srgbClr val="0369B3"/>
              </a:buClr>
            </a:pPr>
            <a:endParaRPr lang="es-ES" dirty="0"/>
          </a:p>
          <a:p>
            <a:pPr>
              <a:lnSpc>
                <a:spcPct val="100000"/>
              </a:lnSpc>
              <a:spcBef>
                <a:spcPts val="0"/>
              </a:spcBef>
              <a:buClr>
                <a:srgbClr val="0369B3"/>
              </a:buClr>
            </a:pPr>
            <a:endParaRPr lang="es-MX" dirty="0"/>
          </a:p>
          <a:p>
            <a:pPr>
              <a:lnSpc>
                <a:spcPct val="100000"/>
              </a:lnSpc>
              <a:spcBef>
                <a:spcPts val="0"/>
              </a:spcBef>
              <a:buClr>
                <a:srgbClr val="0369B3"/>
              </a:buClr>
            </a:pPr>
            <a:r>
              <a:rPr lang="es-MX" sz="1600" b="1" dirty="0"/>
              <a:t>Informe del proceso de priorización de indicadores para el seguimiento estadístico regional de los ODS en LAC</a:t>
            </a:r>
          </a:p>
          <a:p>
            <a:pPr>
              <a:lnSpc>
                <a:spcPct val="100000"/>
              </a:lnSpc>
              <a:spcBef>
                <a:spcPts val="0"/>
              </a:spcBef>
              <a:buClr>
                <a:srgbClr val="0369B3"/>
              </a:buClr>
            </a:pPr>
            <a:r>
              <a:rPr lang="es-MX" sz="1400" dirty="0"/>
              <a:t>22% de los indicadores (</a:t>
            </a:r>
            <a:r>
              <a:rPr lang="es-MX" sz="1600" b="1" dirty="0">
                <a:solidFill>
                  <a:srgbClr val="F27A80"/>
                </a:solidFill>
              </a:rPr>
              <a:t>34</a:t>
            </a:r>
            <a:r>
              <a:rPr lang="es-MX" sz="1400" b="1" dirty="0">
                <a:solidFill>
                  <a:srgbClr val="F27A80"/>
                </a:solidFill>
              </a:rPr>
              <a:t> indicadores</a:t>
            </a:r>
            <a:r>
              <a:rPr lang="es-MX" sz="1400" dirty="0"/>
              <a:t>) </a:t>
            </a:r>
            <a:r>
              <a:rPr lang="es-MX" sz="1400" b="1" dirty="0"/>
              <a:t>no tienen relación específica con el marco global de indicadores</a:t>
            </a:r>
            <a:r>
              <a:rPr lang="es-MX" sz="1400" dirty="0"/>
              <a:t>.</a:t>
            </a:r>
          </a:p>
          <a:p>
            <a:pPr>
              <a:lnSpc>
                <a:spcPct val="100000"/>
              </a:lnSpc>
              <a:spcBef>
                <a:spcPts val="0"/>
              </a:spcBef>
              <a:buClr>
                <a:srgbClr val="0369B3"/>
              </a:buClr>
            </a:pPr>
            <a:r>
              <a:rPr lang="es-MX" sz="1400" dirty="0"/>
              <a:t>90% de los indicadores (</a:t>
            </a:r>
            <a:r>
              <a:rPr lang="es-MX" sz="1600" b="1" dirty="0">
                <a:solidFill>
                  <a:srgbClr val="FCBF12"/>
                </a:solidFill>
              </a:rPr>
              <a:t>138</a:t>
            </a:r>
            <a:r>
              <a:rPr lang="es-MX" sz="1400" b="1" dirty="0">
                <a:solidFill>
                  <a:srgbClr val="FCBF12"/>
                </a:solidFill>
              </a:rPr>
              <a:t> indicadores</a:t>
            </a:r>
            <a:r>
              <a:rPr lang="es-MX" sz="1400" dirty="0"/>
              <a:t>) </a:t>
            </a:r>
            <a:r>
              <a:rPr lang="es-MX" sz="1400" b="1" dirty="0"/>
              <a:t>no cuentan con desagregación geográfica</a:t>
            </a:r>
            <a:r>
              <a:rPr lang="es-MX" sz="1400" dirty="0"/>
              <a:t>, ya sea a nivel nacional, estatal, municipal y/o en ciudad. De estos 109 indicadores están a nivel global y 29 están indefinidos.</a:t>
            </a:r>
          </a:p>
          <a:p>
            <a:pPr>
              <a:lnSpc>
                <a:spcPct val="100000"/>
              </a:lnSpc>
              <a:spcBef>
                <a:spcPts val="0"/>
              </a:spcBef>
              <a:buClr>
                <a:srgbClr val="0369B3"/>
              </a:buClr>
            </a:pPr>
            <a:r>
              <a:rPr lang="es-MX" sz="1400" dirty="0"/>
              <a:t>92% de los indicadores (</a:t>
            </a:r>
            <a:r>
              <a:rPr lang="es-MX" sz="1600" b="1" dirty="0">
                <a:solidFill>
                  <a:srgbClr val="4AC1C4"/>
                </a:solidFill>
              </a:rPr>
              <a:t>141</a:t>
            </a:r>
            <a:r>
              <a:rPr lang="es-MX" sz="1400" b="1" dirty="0">
                <a:solidFill>
                  <a:srgbClr val="4AC1C4"/>
                </a:solidFill>
              </a:rPr>
              <a:t> indicadores</a:t>
            </a:r>
            <a:r>
              <a:rPr lang="es-MX" sz="1400" dirty="0"/>
              <a:t>) </a:t>
            </a:r>
            <a:r>
              <a:rPr lang="es-MX" sz="1400" b="1" dirty="0"/>
              <a:t>no cuentan con unidad y fuente definida</a:t>
            </a:r>
            <a:r>
              <a:rPr lang="es-MX" sz="1400" dirty="0"/>
              <a:t>.</a:t>
            </a:r>
          </a:p>
        </p:txBody>
      </p:sp>
      <p:sp>
        <p:nvSpPr>
          <p:cNvPr id="6" name="Rectángulo 5"/>
          <p:cNvSpPr/>
          <p:nvPr/>
        </p:nvSpPr>
        <p:spPr>
          <a:xfrm flipV="1">
            <a:off x="621046" y="2385712"/>
            <a:ext cx="55229" cy="58297"/>
          </a:xfrm>
          <a:prstGeom prst="rect">
            <a:avLst/>
          </a:prstGeom>
          <a:solidFill>
            <a:srgbClr val="F27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flipV="1">
            <a:off x="621046" y="3918309"/>
            <a:ext cx="55229" cy="58297"/>
          </a:xfrm>
          <a:prstGeom prst="rect">
            <a:avLst/>
          </a:prstGeom>
          <a:solidFill>
            <a:srgbClr val="F27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flipV="1">
            <a:off x="621046" y="2624310"/>
            <a:ext cx="55229" cy="58297"/>
          </a:xfrm>
          <a:prstGeom prst="rect">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flipV="1">
            <a:off x="621046" y="3069202"/>
            <a:ext cx="55229" cy="58297"/>
          </a:xfrm>
          <a:prstGeom prst="rect">
            <a:avLst/>
          </a:prstGeom>
          <a:solidFill>
            <a:srgbClr val="4A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flipV="1">
            <a:off x="621046" y="4178769"/>
            <a:ext cx="55229" cy="58297"/>
          </a:xfrm>
          <a:prstGeom prst="rect">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flipV="1">
            <a:off x="621046" y="4631627"/>
            <a:ext cx="55229" cy="58297"/>
          </a:xfrm>
          <a:prstGeom prst="rect">
            <a:avLst/>
          </a:prstGeom>
          <a:solidFill>
            <a:srgbClr val="4A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Picture 19">
            <a:extLst>
              <a:ext uri="{FF2B5EF4-FFF2-40B4-BE49-F238E27FC236}">
                <a16:creationId xmlns:a16="http://schemas.microsoft.com/office/drawing/2014/main" id="{98E35470-CD62-42DB-8602-EA09306B6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589" y="5367094"/>
            <a:ext cx="896424" cy="894987"/>
          </a:xfrm>
          <a:prstGeom prst="rect">
            <a:avLst/>
          </a:prstGeom>
        </p:spPr>
      </p:pic>
    </p:spTree>
    <p:extLst>
      <p:ext uri="{BB962C8B-B14F-4D97-AF65-F5344CB8AC3E}">
        <p14:creationId xmlns:p14="http://schemas.microsoft.com/office/powerpoint/2010/main" val="201158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157" y="245743"/>
            <a:ext cx="11005458" cy="946244"/>
          </a:xfrm>
        </p:spPr>
        <p:txBody>
          <a:bodyPr/>
          <a:lstStyle/>
          <a:p>
            <a:r>
              <a:rPr lang="es-MX"/>
              <a:t>Conclusiones para México</a:t>
            </a:r>
          </a:p>
        </p:txBody>
      </p:sp>
      <p:sp>
        <p:nvSpPr>
          <p:cNvPr id="3" name="Marcador de contenido 2"/>
          <p:cNvSpPr>
            <a:spLocks noGrp="1"/>
          </p:cNvSpPr>
          <p:nvPr>
            <p:ph idx="1"/>
          </p:nvPr>
        </p:nvSpPr>
        <p:spPr>
          <a:xfrm>
            <a:off x="6242721" y="1379763"/>
            <a:ext cx="4823692" cy="352880"/>
          </a:xfrm>
        </p:spPr>
        <p:txBody>
          <a:bodyPr>
            <a:normAutofit/>
          </a:bodyPr>
          <a:lstStyle/>
          <a:p>
            <a:r>
              <a:rPr lang="es-MX" sz="1700" spc="0" dirty="0"/>
              <a:t>Retos</a:t>
            </a:r>
          </a:p>
        </p:txBody>
      </p:sp>
      <p:sp>
        <p:nvSpPr>
          <p:cNvPr id="4" name="Marcador de contenido 3"/>
          <p:cNvSpPr>
            <a:spLocks noGrp="1"/>
          </p:cNvSpPr>
          <p:nvPr>
            <p:ph idx="13"/>
          </p:nvPr>
        </p:nvSpPr>
        <p:spPr>
          <a:xfrm>
            <a:off x="5996763" y="1856510"/>
            <a:ext cx="5835019" cy="4608085"/>
          </a:xfrm>
        </p:spPr>
        <p:txBody>
          <a:bodyPr>
            <a:normAutofit/>
          </a:bodyPr>
          <a:lstStyle/>
          <a:p>
            <a:pPr marL="285750" indent="-285750">
              <a:lnSpc>
                <a:spcPct val="100000"/>
              </a:lnSpc>
              <a:spcBef>
                <a:spcPts val="0"/>
              </a:spcBef>
              <a:buClr>
                <a:srgbClr val="0369B3"/>
              </a:buClr>
              <a:buFont typeface="Wingdings" panose="05000000000000000000" pitchFamily="2" charset="2"/>
              <a:buChar char="§"/>
            </a:pPr>
            <a:r>
              <a:rPr lang="es-MX" sz="1600" b="1" dirty="0"/>
              <a:t>Definir</a:t>
            </a:r>
            <a:r>
              <a:rPr lang="es-MX" sz="1600" dirty="0"/>
              <a:t> los indicadores que </a:t>
            </a:r>
            <a:r>
              <a:rPr lang="es-MX" sz="1600" dirty="0" smtClean="0"/>
              <a:t>reflejarán </a:t>
            </a:r>
            <a:r>
              <a:rPr lang="es-MX" sz="1600" dirty="0"/>
              <a:t>las prioridades nacionales.</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dirty="0"/>
              <a:t>Contar con la mayor cantidad de </a:t>
            </a:r>
            <a:r>
              <a:rPr lang="es-MX" sz="1600" b="1" dirty="0"/>
              <a:t>indicadores desglosados</a:t>
            </a:r>
            <a:r>
              <a:rPr lang="es-MX" sz="1600" dirty="0"/>
              <a:t>.</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dirty="0"/>
              <a:t>Aterrizar los indicadores a </a:t>
            </a:r>
            <a:r>
              <a:rPr lang="es-MX" sz="1600" b="1" dirty="0"/>
              <a:t>nivel sub-nacional</a:t>
            </a:r>
            <a:r>
              <a:rPr lang="es-MX" sz="1600" dirty="0"/>
              <a:t>.</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b="1" dirty="0"/>
              <a:t>Fortalecer</a:t>
            </a:r>
            <a:r>
              <a:rPr lang="es-MX" sz="1600" dirty="0"/>
              <a:t> el SIODS y su coordinación con los organismos regionales e internacionales en la producción de datos.</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b="1" dirty="0"/>
              <a:t>Modernizar</a:t>
            </a:r>
            <a:r>
              <a:rPr lang="es-MX" sz="1600" dirty="0"/>
              <a:t> los marcos institucionales, estándares estadísticos, y facilitar la aplicación de </a:t>
            </a:r>
            <a:r>
              <a:rPr lang="es-MX" sz="1600" b="1" dirty="0"/>
              <a:t>nuevas tecnologías y fuentes de datos</a:t>
            </a:r>
            <a:r>
              <a:rPr lang="es-MX" sz="1600" dirty="0"/>
              <a:t>. </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dirty="0"/>
              <a:t>Promover </a:t>
            </a:r>
            <a:r>
              <a:rPr lang="es-MX" sz="1600" b="1" dirty="0"/>
              <a:t>estrategias innovadoras </a:t>
            </a:r>
            <a:r>
              <a:rPr lang="es-MX" sz="1600" dirty="0"/>
              <a:t>para la difusión </a:t>
            </a:r>
            <a:r>
              <a:rPr lang="es-MX" sz="1600" dirty="0" smtClean="0"/>
              <a:t>de </a:t>
            </a:r>
            <a:r>
              <a:rPr lang="es-MX" sz="1600" dirty="0"/>
              <a:t>los datos.</a:t>
            </a:r>
          </a:p>
          <a:p>
            <a:pPr>
              <a:lnSpc>
                <a:spcPct val="100000"/>
              </a:lnSpc>
              <a:spcBef>
                <a:spcPts val="0"/>
              </a:spcBef>
              <a:buClr>
                <a:srgbClr val="0369B3"/>
              </a:buClr>
            </a:pPr>
            <a:endParaRPr lang="es-MX" sz="1600" dirty="0"/>
          </a:p>
          <a:p>
            <a:pPr marL="285750" indent="-285750">
              <a:lnSpc>
                <a:spcPct val="100000"/>
              </a:lnSpc>
              <a:spcBef>
                <a:spcPts val="0"/>
              </a:spcBef>
              <a:buClr>
                <a:srgbClr val="0369B3"/>
              </a:buClr>
              <a:buFont typeface="Wingdings" panose="05000000000000000000" pitchFamily="2" charset="2"/>
              <a:buChar char="§"/>
            </a:pPr>
            <a:r>
              <a:rPr lang="es-MX" sz="1600" dirty="0"/>
              <a:t>Fortalecer la </a:t>
            </a:r>
            <a:r>
              <a:rPr lang="es-MX" sz="1600" b="1" dirty="0"/>
              <a:t>colaboración</a:t>
            </a:r>
            <a:r>
              <a:rPr lang="es-MX" sz="1600" dirty="0"/>
              <a:t> del INEGI con los gobiernos, academia, sociedad civil, sector privado y otros actores involucrados en la producción y uso de datos.</a:t>
            </a:r>
          </a:p>
        </p:txBody>
      </p:sp>
      <p:sp>
        <p:nvSpPr>
          <p:cNvPr id="5" name="Marcador de contenido 2"/>
          <p:cNvSpPr txBox="1">
            <a:spLocks/>
          </p:cNvSpPr>
          <p:nvPr/>
        </p:nvSpPr>
        <p:spPr>
          <a:xfrm>
            <a:off x="266702" y="1369128"/>
            <a:ext cx="4823691"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700" spc="0" dirty="0"/>
              <a:t>Lecciones aprendidas</a:t>
            </a:r>
          </a:p>
        </p:txBody>
      </p:sp>
      <p:sp>
        <p:nvSpPr>
          <p:cNvPr id="6" name="Marcador de contenido 3"/>
          <p:cNvSpPr txBox="1">
            <a:spLocks/>
          </p:cNvSpPr>
          <p:nvPr/>
        </p:nvSpPr>
        <p:spPr>
          <a:xfrm>
            <a:off x="266702" y="1888416"/>
            <a:ext cx="4823691" cy="4109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MX" sz="1600" b="1" dirty="0" err="1"/>
              <a:t>Líderazgo</a:t>
            </a:r>
            <a:r>
              <a:rPr lang="es-MX" sz="1600" dirty="0"/>
              <a:t> del tema desde la </a:t>
            </a:r>
            <a:r>
              <a:rPr lang="es-MX" sz="1600" b="1" dirty="0"/>
              <a:t>Oficina de la Presidencia</a:t>
            </a:r>
            <a:r>
              <a:rPr lang="es-MX" sz="1600" dirty="0"/>
              <a:t>, con administración por parte del CTEODS.</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b="1" dirty="0"/>
              <a:t>Instalación</a:t>
            </a:r>
            <a:r>
              <a:rPr lang="es-MX" sz="1600" dirty="0"/>
              <a:t> de una </a:t>
            </a:r>
            <a:r>
              <a:rPr lang="es-MX" sz="1600" b="1" dirty="0"/>
              <a:t>plataforma digital </a:t>
            </a:r>
            <a:r>
              <a:rPr lang="es-MX" sz="1600" dirty="0"/>
              <a:t>administrada por el INEGI para dar seguimiento a los ODS, además de que permita realizar búsquedas y desagregar datos.  </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El </a:t>
            </a:r>
            <a:r>
              <a:rPr lang="es-MX" sz="1600" b="1" dirty="0"/>
              <a:t>CTEODS</a:t>
            </a:r>
            <a:r>
              <a:rPr lang="es-MX" sz="1600" dirty="0"/>
              <a:t> ha incentivado </a:t>
            </a:r>
            <a:r>
              <a:rPr lang="es-MX" sz="1600" dirty="0" smtClean="0"/>
              <a:t>el </a:t>
            </a:r>
            <a:r>
              <a:rPr lang="es-MX" sz="1600" b="1" dirty="0"/>
              <a:t>diálogo</a:t>
            </a:r>
            <a:r>
              <a:rPr lang="es-MX" sz="1600" dirty="0"/>
              <a:t> </a:t>
            </a:r>
            <a:r>
              <a:rPr lang="es-MX" sz="1600" dirty="0" smtClean="0"/>
              <a:t>entre </a:t>
            </a:r>
            <a:r>
              <a:rPr lang="es-MX" sz="1600" dirty="0"/>
              <a:t>instituciones, para dar respuesta  a las solicitudes de información estadística y geográfica que derivan de la Agenda 2030.</a:t>
            </a:r>
          </a:p>
        </p:txBody>
      </p:sp>
    </p:spTree>
    <p:extLst>
      <p:ext uri="{BB962C8B-B14F-4D97-AF65-F5344CB8AC3E}">
        <p14:creationId xmlns:p14="http://schemas.microsoft.com/office/powerpoint/2010/main" val="112862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43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Agenda 2030 para el Desarrollo Sostenible</a:t>
            </a:r>
          </a:p>
        </p:txBody>
      </p:sp>
      <p:sp>
        <p:nvSpPr>
          <p:cNvPr id="3" name="Marcador de contenido 2"/>
          <p:cNvSpPr>
            <a:spLocks noGrp="1"/>
          </p:cNvSpPr>
          <p:nvPr>
            <p:ph idx="1"/>
          </p:nvPr>
        </p:nvSpPr>
        <p:spPr>
          <a:xfrm>
            <a:off x="266702" y="1295142"/>
            <a:ext cx="11087098" cy="723641"/>
          </a:xfrm>
        </p:spPr>
        <p:txBody>
          <a:bodyPr>
            <a:noAutofit/>
          </a:bodyPr>
          <a:lstStyle/>
          <a:p>
            <a:pPr>
              <a:lnSpc>
                <a:spcPct val="100000"/>
              </a:lnSpc>
              <a:spcBef>
                <a:spcPts val="0"/>
              </a:spcBef>
            </a:pPr>
            <a:r>
              <a:rPr lang="es-MX" sz="1400" b="0" spc="0" dirty="0">
                <a:latin typeface="+mj-lt"/>
              </a:rPr>
              <a:t>Aprobada en septiembre de 2015, la Agenda 2030 es una hoja de ruta para erradicar la pobreza, proteger el planeta y asegurar la prosperidad para todas las personas, sin comprometer los recursos para las futuras generaciones. Se compone por </a:t>
            </a:r>
            <a:r>
              <a:rPr lang="es-MX" sz="1400" spc="0" dirty="0">
                <a:solidFill>
                  <a:schemeClr val="tx1"/>
                </a:solidFill>
                <a:latin typeface="+mj-lt"/>
              </a:rPr>
              <a:t>17 Objetivos de Desarrollo Sostenible</a:t>
            </a:r>
            <a:r>
              <a:rPr lang="es-MX" sz="1400" b="0" spc="0" dirty="0">
                <a:latin typeface="+mj-lt"/>
              </a:rPr>
              <a:t>, </a:t>
            </a:r>
            <a:r>
              <a:rPr lang="es-MX" sz="1400" spc="0" dirty="0">
                <a:solidFill>
                  <a:schemeClr val="tx1"/>
                </a:solidFill>
                <a:latin typeface="+mj-lt"/>
              </a:rPr>
              <a:t>169 metas específicas</a:t>
            </a:r>
            <a:r>
              <a:rPr lang="es-MX" sz="1400" b="0" spc="0" dirty="0">
                <a:latin typeface="+mj-lt"/>
              </a:rPr>
              <a:t>, y </a:t>
            </a:r>
            <a:r>
              <a:rPr lang="es-MX" sz="1400" spc="0" dirty="0">
                <a:solidFill>
                  <a:schemeClr val="tx1"/>
                </a:solidFill>
                <a:latin typeface="+mj-lt"/>
              </a:rPr>
              <a:t>232 indicadores </a:t>
            </a:r>
            <a:r>
              <a:rPr lang="es-MX" sz="1400" b="0" spc="0" dirty="0">
                <a:latin typeface="+mj-lt"/>
              </a:rPr>
              <a:t>con el compromiso de no dejar nadie atrás.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61" y="2326737"/>
            <a:ext cx="10410314" cy="486240"/>
          </a:xfrm>
          <a:prstGeom prst="rect">
            <a:avLst/>
          </a:prstGeom>
        </p:spPr>
      </p:pic>
      <p:sp>
        <p:nvSpPr>
          <p:cNvPr id="7" name="Marcador de contenido 2"/>
          <p:cNvSpPr>
            <a:spLocks noGrp="1"/>
          </p:cNvSpPr>
          <p:nvPr>
            <p:ph idx="1"/>
          </p:nvPr>
        </p:nvSpPr>
        <p:spPr>
          <a:xfrm>
            <a:off x="263605" y="3292219"/>
            <a:ext cx="11087098" cy="352880"/>
          </a:xfrm>
        </p:spPr>
        <p:txBody>
          <a:bodyPr>
            <a:normAutofit/>
          </a:bodyPr>
          <a:lstStyle/>
          <a:p>
            <a:r>
              <a:rPr lang="es-MX" sz="1800" dirty="0"/>
              <a:t>PRINCIPIOS</a:t>
            </a:r>
          </a:p>
        </p:txBody>
      </p:sp>
      <p:sp>
        <p:nvSpPr>
          <p:cNvPr id="8" name="Marcador de contenido 2"/>
          <p:cNvSpPr>
            <a:spLocks noGrp="1"/>
          </p:cNvSpPr>
          <p:nvPr>
            <p:ph idx="1"/>
          </p:nvPr>
        </p:nvSpPr>
        <p:spPr>
          <a:xfrm>
            <a:off x="1433384" y="4013117"/>
            <a:ext cx="3576766" cy="2425784"/>
          </a:xfrm>
        </p:spPr>
        <p:txBody>
          <a:bodyPr>
            <a:noAutofit/>
          </a:bodyPr>
          <a:lstStyle/>
          <a:p>
            <a:pPr>
              <a:lnSpc>
                <a:spcPct val="100000"/>
              </a:lnSpc>
              <a:spcBef>
                <a:spcPts val="0"/>
              </a:spcBef>
            </a:pPr>
            <a:r>
              <a:rPr lang="es-MX" sz="1800" b="0" spc="0" dirty="0">
                <a:solidFill>
                  <a:schemeClr val="tx1"/>
                </a:solidFill>
                <a:latin typeface="+mj-lt"/>
              </a:rPr>
              <a:t>Universalidad</a:t>
            </a:r>
            <a:r>
              <a:rPr lang="es-MX" b="0" spc="0" dirty="0">
                <a:solidFill>
                  <a:schemeClr val="tx1"/>
                </a:solidFill>
                <a:latin typeface="+mj-lt"/>
              </a:rPr>
              <a:t> </a:t>
            </a: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r>
              <a:rPr lang="es-MX" sz="1800" b="0" spc="0" dirty="0">
                <a:solidFill>
                  <a:schemeClr val="tx1"/>
                </a:solidFill>
                <a:latin typeface="+mj-lt"/>
              </a:rPr>
              <a:t>No dejar a nadie atrás</a:t>
            </a: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r>
              <a:rPr lang="es-MX" sz="1800" b="0" spc="0" dirty="0">
                <a:solidFill>
                  <a:schemeClr val="tx1"/>
                </a:solidFill>
                <a:latin typeface="+mj-lt"/>
              </a:rPr>
              <a:t>Interconectividad e indivisibilidad</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418" y="4786315"/>
            <a:ext cx="654726" cy="59530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59" y="3908333"/>
            <a:ext cx="494904" cy="517205"/>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439" y="5710241"/>
            <a:ext cx="515360" cy="51536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550" y="4844279"/>
            <a:ext cx="495138" cy="494613"/>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510" y="3907176"/>
            <a:ext cx="505218" cy="552847"/>
          </a:xfrm>
          <a:prstGeom prst="rect">
            <a:avLst/>
          </a:prstGeom>
        </p:spPr>
      </p:pic>
      <p:sp>
        <p:nvSpPr>
          <p:cNvPr id="14" name="Marcador de contenido 2"/>
          <p:cNvSpPr>
            <a:spLocks noGrp="1"/>
          </p:cNvSpPr>
          <p:nvPr>
            <p:ph idx="1"/>
          </p:nvPr>
        </p:nvSpPr>
        <p:spPr>
          <a:xfrm>
            <a:off x="7510334" y="4013117"/>
            <a:ext cx="3262441" cy="2425784"/>
          </a:xfrm>
        </p:spPr>
        <p:txBody>
          <a:bodyPr>
            <a:noAutofit/>
          </a:bodyPr>
          <a:lstStyle/>
          <a:p>
            <a:pPr>
              <a:lnSpc>
                <a:spcPct val="100000"/>
              </a:lnSpc>
              <a:spcBef>
                <a:spcPts val="0"/>
              </a:spcBef>
            </a:pPr>
            <a:r>
              <a:rPr lang="es-MX" sz="1800" b="0" spc="0" dirty="0" err="1">
                <a:solidFill>
                  <a:schemeClr val="tx1"/>
                </a:solidFill>
                <a:latin typeface="+mj-lt"/>
              </a:rPr>
              <a:t>Inclusividad</a:t>
            </a:r>
            <a:endParaRPr lang="es-MX" sz="1800" b="0" spc="0" dirty="0">
              <a:solidFill>
                <a:schemeClr val="tx1"/>
              </a:solidFill>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endParaRPr lang="es-MX" sz="1000" b="0" spc="0" dirty="0">
              <a:latin typeface="+mj-lt"/>
            </a:endParaRPr>
          </a:p>
          <a:p>
            <a:pPr>
              <a:lnSpc>
                <a:spcPct val="100000"/>
              </a:lnSpc>
              <a:spcBef>
                <a:spcPts val="0"/>
              </a:spcBef>
            </a:pPr>
            <a:r>
              <a:rPr lang="es-MX" sz="1800" b="0" spc="0" dirty="0">
                <a:solidFill>
                  <a:schemeClr val="tx1"/>
                </a:solidFill>
                <a:latin typeface="+mj-lt"/>
              </a:rPr>
              <a:t>Alianzas con actores múltiples</a:t>
            </a:r>
          </a:p>
        </p:txBody>
      </p:sp>
    </p:spTree>
    <p:extLst>
      <p:ext uri="{BB962C8B-B14F-4D97-AF65-F5344CB8AC3E}">
        <p14:creationId xmlns:p14="http://schemas.microsoft.com/office/powerpoint/2010/main" val="154664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Indicadores</a:t>
            </a:r>
          </a:p>
        </p:txBody>
      </p:sp>
      <p:sp>
        <p:nvSpPr>
          <p:cNvPr id="3" name="Marcador de contenido 2"/>
          <p:cNvSpPr>
            <a:spLocks noGrp="1"/>
          </p:cNvSpPr>
          <p:nvPr>
            <p:ph idx="1"/>
          </p:nvPr>
        </p:nvSpPr>
        <p:spPr>
          <a:xfrm>
            <a:off x="266702" y="1405981"/>
            <a:ext cx="11087098" cy="557993"/>
          </a:xfrm>
        </p:spPr>
        <p:txBody>
          <a:bodyPr>
            <a:normAutofit lnSpcReduction="10000"/>
          </a:bodyPr>
          <a:lstStyle/>
          <a:p>
            <a:pPr>
              <a:lnSpc>
                <a:spcPct val="100000"/>
              </a:lnSpc>
              <a:spcBef>
                <a:spcPts val="0"/>
              </a:spcBef>
            </a:pPr>
            <a:r>
              <a:rPr lang="es-MX" dirty="0"/>
              <a:t>Para </a:t>
            </a:r>
            <a:r>
              <a:rPr lang="es-MX"/>
              <a:t>que los </a:t>
            </a:r>
            <a:r>
              <a:rPr lang="es-MX" dirty="0"/>
              <a:t>indicadores de los ODS cumplan su función, estos deben tener las siguientes características:</a:t>
            </a:r>
          </a:p>
        </p:txBody>
      </p:sp>
      <p:sp>
        <p:nvSpPr>
          <p:cNvPr id="4" name="Marcador de contenido 3"/>
          <p:cNvSpPr>
            <a:spLocks noGrp="1"/>
          </p:cNvSpPr>
          <p:nvPr>
            <p:ph idx="13"/>
          </p:nvPr>
        </p:nvSpPr>
        <p:spPr>
          <a:xfrm>
            <a:off x="2115046" y="2315320"/>
            <a:ext cx="8459525" cy="3919993"/>
          </a:xfrm>
        </p:spPr>
        <p:txBody>
          <a:bodyPr>
            <a:normAutofit/>
          </a:bodyPr>
          <a:lstStyle/>
          <a:p>
            <a:pPr>
              <a:lnSpc>
                <a:spcPct val="130000"/>
              </a:lnSpc>
            </a:pPr>
            <a:r>
              <a:rPr lang="es-MX" sz="2000" b="1" dirty="0"/>
              <a:t>Claros</a:t>
            </a:r>
            <a:r>
              <a:rPr lang="es-MX" dirty="0"/>
              <a:t> y </a:t>
            </a:r>
            <a:r>
              <a:rPr lang="es-MX" sz="2000" b="1" dirty="0"/>
              <a:t>directos</a:t>
            </a:r>
            <a:endParaRPr lang="es-MX" sz="2400" dirty="0"/>
          </a:p>
          <a:p>
            <a:pPr>
              <a:lnSpc>
                <a:spcPct val="130000"/>
              </a:lnSpc>
            </a:pPr>
            <a:r>
              <a:rPr lang="es-MX" dirty="0"/>
              <a:t>Basados en </a:t>
            </a:r>
            <a:r>
              <a:rPr lang="es-MX" sz="2000" b="1" dirty="0"/>
              <a:t>consenso</a:t>
            </a:r>
            <a:r>
              <a:rPr lang="es-MX" dirty="0"/>
              <a:t> y en línea con los </a:t>
            </a:r>
            <a:r>
              <a:rPr lang="es-MX" sz="2000" b="1" dirty="0"/>
              <a:t>estándares internacionales</a:t>
            </a:r>
            <a:endParaRPr lang="es-MX" dirty="0"/>
          </a:p>
          <a:p>
            <a:pPr>
              <a:lnSpc>
                <a:spcPct val="130000"/>
              </a:lnSpc>
            </a:pPr>
            <a:r>
              <a:rPr lang="es-MX" sz="2000" b="1" dirty="0"/>
              <a:t>Coherencia</a:t>
            </a:r>
            <a:r>
              <a:rPr lang="es-MX" dirty="0"/>
              <a:t> con la información de los sistemas estadísticos</a:t>
            </a:r>
          </a:p>
          <a:p>
            <a:pPr>
              <a:lnSpc>
                <a:spcPct val="130000"/>
              </a:lnSpc>
            </a:pPr>
            <a:r>
              <a:rPr lang="es-MX" dirty="0"/>
              <a:t>Construidos a partir de </a:t>
            </a:r>
            <a:r>
              <a:rPr lang="es-MX" sz="2000" b="1" dirty="0"/>
              <a:t>fuentes de datos establecidas</a:t>
            </a:r>
            <a:endParaRPr lang="es-MX" dirty="0"/>
          </a:p>
          <a:p>
            <a:pPr>
              <a:lnSpc>
                <a:spcPct val="130000"/>
              </a:lnSpc>
            </a:pPr>
            <a:r>
              <a:rPr lang="es-MX" sz="2000" b="1" dirty="0"/>
              <a:t>Desagregados</a:t>
            </a:r>
          </a:p>
          <a:p>
            <a:pPr>
              <a:lnSpc>
                <a:spcPct val="130000"/>
              </a:lnSpc>
            </a:pPr>
            <a:r>
              <a:rPr lang="es-MX" sz="2000" b="1" dirty="0"/>
              <a:t>Universales</a:t>
            </a:r>
            <a:r>
              <a:rPr lang="es-MX" sz="2400" b="1" dirty="0"/>
              <a:t> </a:t>
            </a:r>
          </a:p>
          <a:p>
            <a:pPr>
              <a:lnSpc>
                <a:spcPct val="130000"/>
              </a:lnSpc>
            </a:pPr>
            <a:r>
              <a:rPr lang="es-MX" dirty="0"/>
              <a:t>Administrados por una </a:t>
            </a:r>
            <a:r>
              <a:rPr lang="es-MX" sz="2000" b="1" dirty="0"/>
              <a:t>organización designada</a:t>
            </a:r>
          </a:p>
        </p:txBody>
      </p:sp>
      <p:sp>
        <p:nvSpPr>
          <p:cNvPr id="5" name="Flecha derecha 4"/>
          <p:cNvSpPr/>
          <p:nvPr/>
        </p:nvSpPr>
        <p:spPr>
          <a:xfrm>
            <a:off x="1590260" y="2464905"/>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1590260" y="3033424"/>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1590260" y="3526404"/>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1590259" y="4063116"/>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a:off x="1590258" y="4577300"/>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derecha 9"/>
          <p:cNvSpPr/>
          <p:nvPr/>
        </p:nvSpPr>
        <p:spPr>
          <a:xfrm>
            <a:off x="1590258" y="5145819"/>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derecha 10"/>
          <p:cNvSpPr/>
          <p:nvPr/>
        </p:nvSpPr>
        <p:spPr>
          <a:xfrm>
            <a:off x="1590258" y="5711025"/>
            <a:ext cx="262393" cy="246490"/>
          </a:xfrm>
          <a:prstGeom prst="rightArrow">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6584631" y="6096813"/>
            <a:ext cx="5607369" cy="276999"/>
          </a:xfrm>
          <a:prstGeom prst="rect">
            <a:avLst/>
          </a:prstGeom>
          <a:noFill/>
        </p:spPr>
        <p:txBody>
          <a:bodyPr wrap="none" rtlCol="0">
            <a:spAutoFit/>
          </a:bodyPr>
          <a:lstStyle/>
          <a:p>
            <a:r>
              <a:rPr lang="es-MX" sz="1200" i="1" dirty="0" smtClean="0"/>
              <a:t>* Criterios definidos por </a:t>
            </a:r>
            <a:r>
              <a:rPr lang="es-MX" sz="1200" i="1" dirty="0"/>
              <a:t>el Grupo Interinstitucional de Expertos sobre Indicadores SDG </a:t>
            </a:r>
          </a:p>
        </p:txBody>
      </p:sp>
    </p:spTree>
    <p:extLst>
      <p:ext uri="{BB962C8B-B14F-4D97-AF65-F5344CB8AC3E}">
        <p14:creationId xmlns:p14="http://schemas.microsoft.com/office/powerpoint/2010/main" val="127400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Marco global de indicadores</a:t>
            </a:r>
          </a:p>
        </p:txBody>
      </p:sp>
      <p:sp>
        <p:nvSpPr>
          <p:cNvPr id="3" name="Marcador de contenido 2"/>
          <p:cNvSpPr>
            <a:spLocks noGrp="1"/>
          </p:cNvSpPr>
          <p:nvPr>
            <p:ph idx="1"/>
          </p:nvPr>
        </p:nvSpPr>
        <p:spPr>
          <a:xfrm>
            <a:off x="266702" y="1200225"/>
            <a:ext cx="10131332" cy="570910"/>
          </a:xfrm>
        </p:spPr>
        <p:txBody>
          <a:bodyPr>
            <a:normAutofit/>
          </a:bodyPr>
          <a:lstStyle/>
          <a:p>
            <a:r>
              <a:rPr lang="es-ES_tradnl" dirty="0"/>
              <a:t>El Grupo Interinstitucional de Expertos sobre Indicadores SDG (IAEG-SDG) es el responsable de desarrollar e identificar el marco global de indicadores.</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116630999"/>
              </p:ext>
            </p:extLst>
          </p:nvPr>
        </p:nvGraphicFramePr>
        <p:xfrm>
          <a:off x="2208860" y="2955814"/>
          <a:ext cx="7573100" cy="2474792"/>
        </p:xfrm>
        <a:graphic>
          <a:graphicData uri="http://schemas.openxmlformats.org/drawingml/2006/table">
            <a:tbl>
              <a:tblPr firstRow="1" bandRow="1">
                <a:tableStyleId>{5940675A-B579-460E-94D1-54222C63F5DA}</a:tableStyleId>
              </a:tblPr>
              <a:tblGrid>
                <a:gridCol w="3786550">
                  <a:extLst>
                    <a:ext uri="{9D8B030D-6E8A-4147-A177-3AD203B41FA5}">
                      <a16:colId xmlns:a16="http://schemas.microsoft.com/office/drawing/2014/main" val="2221042925"/>
                    </a:ext>
                  </a:extLst>
                </a:gridCol>
                <a:gridCol w="3786550">
                  <a:extLst>
                    <a:ext uri="{9D8B030D-6E8A-4147-A177-3AD203B41FA5}">
                      <a16:colId xmlns:a16="http://schemas.microsoft.com/office/drawing/2014/main" val="1395615187"/>
                    </a:ext>
                  </a:extLst>
                </a:gridCol>
              </a:tblGrid>
              <a:tr h="618698">
                <a:tc>
                  <a:txBody>
                    <a:bodyPr/>
                    <a:lstStyle/>
                    <a:p>
                      <a:pPr algn="ctr"/>
                      <a:r>
                        <a:rPr lang="es-MX" sz="2200" b="1" baseline="0" dirty="0">
                          <a:solidFill>
                            <a:schemeClr val="bg1"/>
                          </a:solidFill>
                          <a:latin typeface="+mj-lt"/>
                          <a:cs typeface="Arial" panose="020B0604020202020204" pitchFamily="34" charset="0"/>
                        </a:rPr>
                        <a:t>I</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00B050"/>
                    </a:solidFill>
                  </a:tcPr>
                </a:tc>
                <a:tc>
                  <a:txBody>
                    <a:bodyPr/>
                    <a:lstStyle/>
                    <a:p>
                      <a:pPr algn="ctr"/>
                      <a:r>
                        <a:rPr lang="es-MX" sz="2200" baseline="0" dirty="0">
                          <a:solidFill>
                            <a:srgbClr val="002060"/>
                          </a:solidFill>
                          <a:latin typeface="+mj-lt"/>
                          <a:cs typeface="Arial" panose="020B0604020202020204" pitchFamily="34" charset="0"/>
                        </a:rPr>
                        <a:t>93</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extLst>
                  <a:ext uri="{0D108BD9-81ED-4DB2-BD59-A6C34878D82A}">
                    <a16:rowId xmlns:a16="http://schemas.microsoft.com/office/drawing/2014/main" val="746729087"/>
                  </a:ext>
                </a:extLst>
              </a:tr>
              <a:tr h="618698">
                <a:tc>
                  <a:txBody>
                    <a:bodyPr/>
                    <a:lstStyle/>
                    <a:p>
                      <a:pPr algn="ctr"/>
                      <a:r>
                        <a:rPr lang="es-MX" sz="2200" b="1" baseline="0" dirty="0">
                          <a:solidFill>
                            <a:schemeClr val="bg1"/>
                          </a:solidFill>
                          <a:latin typeface="+mj-lt"/>
                          <a:cs typeface="Arial" panose="020B0604020202020204" pitchFamily="34" charset="0"/>
                        </a:rPr>
                        <a:t>II</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FFC000"/>
                    </a:solidFill>
                  </a:tcPr>
                </a:tc>
                <a:tc>
                  <a:txBody>
                    <a:bodyPr/>
                    <a:lstStyle/>
                    <a:p>
                      <a:pPr algn="ctr"/>
                      <a:r>
                        <a:rPr lang="es-MX" sz="2200" baseline="0" dirty="0">
                          <a:solidFill>
                            <a:srgbClr val="002060"/>
                          </a:solidFill>
                          <a:latin typeface="+mj-lt"/>
                          <a:cs typeface="Arial" panose="020B0604020202020204" pitchFamily="34" charset="0"/>
                        </a:rPr>
                        <a:t>76</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extLst>
                  <a:ext uri="{0D108BD9-81ED-4DB2-BD59-A6C34878D82A}">
                    <a16:rowId xmlns:a16="http://schemas.microsoft.com/office/drawing/2014/main" val="4150171179"/>
                  </a:ext>
                </a:extLst>
              </a:tr>
              <a:tr h="618698">
                <a:tc>
                  <a:txBody>
                    <a:bodyPr/>
                    <a:lstStyle/>
                    <a:p>
                      <a:pPr algn="ctr"/>
                      <a:r>
                        <a:rPr lang="es-MX" sz="2200" b="1" baseline="0" dirty="0">
                          <a:solidFill>
                            <a:schemeClr val="bg1"/>
                          </a:solidFill>
                          <a:latin typeface="+mj-lt"/>
                          <a:cs typeface="Arial" panose="020B0604020202020204" pitchFamily="34" charset="0"/>
                        </a:rPr>
                        <a:t>III</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C00000"/>
                    </a:solidFill>
                  </a:tcPr>
                </a:tc>
                <a:tc>
                  <a:txBody>
                    <a:bodyPr/>
                    <a:lstStyle/>
                    <a:p>
                      <a:pPr algn="ctr"/>
                      <a:r>
                        <a:rPr lang="es-MX" sz="2200" baseline="0" dirty="0">
                          <a:solidFill>
                            <a:srgbClr val="002060"/>
                          </a:solidFill>
                          <a:latin typeface="+mj-lt"/>
                          <a:cs typeface="Arial" panose="020B0604020202020204" pitchFamily="34" charset="0"/>
                        </a:rPr>
                        <a:t>58</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extLst>
                  <a:ext uri="{0D108BD9-81ED-4DB2-BD59-A6C34878D82A}">
                    <a16:rowId xmlns:a16="http://schemas.microsoft.com/office/drawing/2014/main" val="2458841179"/>
                  </a:ext>
                </a:extLst>
              </a:tr>
              <a:tr h="618698">
                <a:tc>
                  <a:txBody>
                    <a:bodyPr/>
                    <a:lstStyle/>
                    <a:p>
                      <a:pPr algn="ctr"/>
                      <a:r>
                        <a:rPr lang="es-MX" sz="2200" baseline="0" dirty="0">
                          <a:solidFill>
                            <a:srgbClr val="002060"/>
                          </a:solidFill>
                          <a:latin typeface="+mj-lt"/>
                          <a:cs typeface="Arial" panose="020B0604020202020204" pitchFamily="34" charset="0"/>
                        </a:rPr>
                        <a:t>Multinivel</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tc>
                  <a:txBody>
                    <a:bodyPr/>
                    <a:lstStyle/>
                    <a:p>
                      <a:pPr algn="ctr"/>
                      <a:r>
                        <a:rPr lang="es-MX" sz="2200" baseline="0" dirty="0">
                          <a:solidFill>
                            <a:srgbClr val="002060"/>
                          </a:solidFill>
                          <a:latin typeface="+mj-lt"/>
                          <a:cs typeface="Arial" panose="020B0604020202020204" pitchFamily="34" charset="0"/>
                        </a:rPr>
                        <a:t>5</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extLst>
                  <a:ext uri="{0D108BD9-81ED-4DB2-BD59-A6C34878D82A}">
                    <a16:rowId xmlns:a16="http://schemas.microsoft.com/office/drawing/2014/main" val="3254884369"/>
                  </a:ext>
                </a:extLst>
              </a:tr>
            </a:tbl>
          </a:graphicData>
        </a:graphic>
      </p:graphicFrame>
      <p:graphicFrame>
        <p:nvGraphicFramePr>
          <p:cNvPr id="9" name="Tabla 4">
            <a:extLst>
              <a:ext uri="{FF2B5EF4-FFF2-40B4-BE49-F238E27FC236}">
                <a16:creationId xmlns:a16="http://schemas.microsoft.com/office/drawing/2014/main" id="{0A6EB210-98C3-41B7-98C6-4AAFC08AC7FC}"/>
              </a:ext>
            </a:extLst>
          </p:cNvPr>
          <p:cNvGraphicFramePr>
            <a:graphicFrameLocks noGrp="1"/>
          </p:cNvGraphicFramePr>
          <p:nvPr>
            <p:extLst>
              <p:ext uri="{D42A27DB-BD31-4B8C-83A1-F6EECF244321}">
                <p14:modId xmlns:p14="http://schemas.microsoft.com/office/powerpoint/2010/main" val="2371732782"/>
              </p:ext>
            </p:extLst>
          </p:nvPr>
        </p:nvGraphicFramePr>
        <p:xfrm>
          <a:off x="2208860" y="2157928"/>
          <a:ext cx="7573098" cy="618698"/>
        </p:xfrm>
        <a:graphic>
          <a:graphicData uri="http://schemas.openxmlformats.org/drawingml/2006/table">
            <a:tbl>
              <a:tblPr firstRow="1" bandRow="1">
                <a:tableStyleId>{5940675A-B579-460E-94D1-54222C63F5DA}</a:tableStyleId>
              </a:tblPr>
              <a:tblGrid>
                <a:gridCol w="3786549">
                  <a:extLst>
                    <a:ext uri="{9D8B030D-6E8A-4147-A177-3AD203B41FA5}">
                      <a16:colId xmlns:a16="http://schemas.microsoft.com/office/drawing/2014/main" val="2221042925"/>
                    </a:ext>
                  </a:extLst>
                </a:gridCol>
                <a:gridCol w="3786549">
                  <a:extLst>
                    <a:ext uri="{9D8B030D-6E8A-4147-A177-3AD203B41FA5}">
                      <a16:colId xmlns:a16="http://schemas.microsoft.com/office/drawing/2014/main" val="1395615187"/>
                    </a:ext>
                  </a:extLst>
                </a:gridCol>
              </a:tblGrid>
              <a:tr h="618698">
                <a:tc>
                  <a:txBody>
                    <a:bodyPr/>
                    <a:lstStyle/>
                    <a:p>
                      <a:pPr algn="ctr"/>
                      <a:r>
                        <a:rPr lang="es-MX" sz="2600" b="1" baseline="0" dirty="0">
                          <a:solidFill>
                            <a:schemeClr val="bg1"/>
                          </a:solidFill>
                          <a:latin typeface="+mn-lt"/>
                          <a:cs typeface="Arial" panose="020B0604020202020204" pitchFamily="34" charset="0"/>
                        </a:rPr>
                        <a:t>Nivel</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0369B3"/>
                    </a:solidFill>
                  </a:tcPr>
                </a:tc>
                <a:tc>
                  <a:txBody>
                    <a:bodyPr/>
                    <a:lstStyle/>
                    <a:p>
                      <a:pPr algn="ctr"/>
                      <a:r>
                        <a:rPr lang="es-MX" sz="2600" b="1" baseline="0" dirty="0">
                          <a:solidFill>
                            <a:schemeClr val="bg1"/>
                          </a:solidFill>
                          <a:latin typeface="+mn-lt"/>
                          <a:cs typeface="Arial" panose="020B0604020202020204" pitchFamily="34" charset="0"/>
                        </a:rPr>
                        <a:t>Número de indicadores</a:t>
                      </a: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0369B3"/>
                    </a:solidFill>
                  </a:tcPr>
                </a:tc>
                <a:extLst>
                  <a:ext uri="{0D108BD9-81ED-4DB2-BD59-A6C34878D82A}">
                    <a16:rowId xmlns:a16="http://schemas.microsoft.com/office/drawing/2014/main" val="3410394312"/>
                  </a:ext>
                </a:extLst>
              </a:tr>
            </a:tbl>
          </a:graphicData>
        </a:graphic>
      </p:graphicFrame>
      <p:graphicFrame>
        <p:nvGraphicFramePr>
          <p:cNvPr id="10" name="Tabla 4">
            <a:extLst>
              <a:ext uri="{FF2B5EF4-FFF2-40B4-BE49-F238E27FC236}">
                <a16:creationId xmlns:a16="http://schemas.microsoft.com/office/drawing/2014/main" id="{D7D8D378-CD8C-4E79-8422-2AE245111517}"/>
              </a:ext>
            </a:extLst>
          </p:cNvPr>
          <p:cNvGraphicFramePr>
            <a:graphicFrameLocks noGrp="1"/>
          </p:cNvGraphicFramePr>
          <p:nvPr>
            <p:extLst>
              <p:ext uri="{D42A27DB-BD31-4B8C-83A1-F6EECF244321}">
                <p14:modId xmlns:p14="http://schemas.microsoft.com/office/powerpoint/2010/main" val="986273658"/>
              </p:ext>
            </p:extLst>
          </p:nvPr>
        </p:nvGraphicFramePr>
        <p:xfrm>
          <a:off x="2208860" y="5594109"/>
          <a:ext cx="7573098" cy="618698"/>
        </p:xfrm>
        <a:graphic>
          <a:graphicData uri="http://schemas.openxmlformats.org/drawingml/2006/table">
            <a:tbl>
              <a:tblPr firstRow="1" bandRow="1">
                <a:tableStyleId>{5940675A-B579-460E-94D1-54222C63F5DA}</a:tableStyleId>
              </a:tblPr>
              <a:tblGrid>
                <a:gridCol w="3786549">
                  <a:extLst>
                    <a:ext uri="{9D8B030D-6E8A-4147-A177-3AD203B41FA5}">
                      <a16:colId xmlns:a16="http://schemas.microsoft.com/office/drawing/2014/main" val="2221042925"/>
                    </a:ext>
                  </a:extLst>
                </a:gridCol>
                <a:gridCol w="3786549">
                  <a:extLst>
                    <a:ext uri="{9D8B030D-6E8A-4147-A177-3AD203B41FA5}">
                      <a16:colId xmlns:a16="http://schemas.microsoft.com/office/drawing/2014/main" val="1395615187"/>
                    </a:ext>
                  </a:extLst>
                </a:gridCol>
              </a:tblGrid>
              <a:tr h="61869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s-MX" sz="2600" b="1" kern="1200" dirty="0">
                          <a:solidFill>
                            <a:schemeClr val="bg1"/>
                          </a:solidFill>
                          <a:latin typeface="+mn-lt"/>
                          <a:cs typeface="Arial" panose="020B0604020202020204" pitchFamily="34" charset="0"/>
                        </a:rPr>
                        <a:t>Total</a:t>
                      </a:r>
                      <a:endParaRPr lang="es-MX" sz="2600" b="1" kern="1200" dirty="0">
                        <a:solidFill>
                          <a:schemeClr val="bg1"/>
                        </a:solidFill>
                        <a:latin typeface="+mn-lt"/>
                        <a:ea typeface="+mn-ea"/>
                        <a:cs typeface="Arial" panose="020B0604020202020204" pitchFamily="34" charset="0"/>
                      </a:endParaRP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solidFill>
                      <a:srgbClr val="0369B3"/>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s-MX" sz="2600" b="1" kern="1200" dirty="0">
                          <a:solidFill>
                            <a:srgbClr val="002060"/>
                          </a:solidFill>
                          <a:latin typeface="+mn-lt"/>
                          <a:cs typeface="Arial" panose="020B0604020202020204" pitchFamily="34" charset="0"/>
                        </a:rPr>
                        <a:t>232</a:t>
                      </a:r>
                      <a:endParaRPr lang="es-MX" sz="2600" b="1" kern="1200" dirty="0">
                        <a:solidFill>
                          <a:srgbClr val="002060"/>
                        </a:solidFill>
                        <a:latin typeface="+mn-lt"/>
                        <a:ea typeface="+mn-ea"/>
                        <a:cs typeface="Arial" panose="020B0604020202020204" pitchFamily="34" charset="0"/>
                      </a:endParaRPr>
                    </a:p>
                  </a:txBody>
                  <a:tcPr marL="38444" marR="38444" marT="19222" marB="19222" anchor="ctr">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w="12700" cap="flat" cmpd="sng" algn="ctr">
                      <a:solidFill>
                        <a:srgbClr val="2E75B6"/>
                      </a:solidFill>
                      <a:prstDash val="solid"/>
                      <a:round/>
                      <a:headEnd type="none" w="med" len="med"/>
                      <a:tailEnd type="none" w="med" len="med"/>
                    </a:lnT>
                    <a:lnB w="12700" cap="flat" cmpd="sng" algn="ctr">
                      <a:solidFill>
                        <a:srgbClr val="2E75B6"/>
                      </a:solidFill>
                      <a:prstDash val="solid"/>
                      <a:round/>
                      <a:headEnd type="none" w="med" len="med"/>
                      <a:tailEnd type="none" w="med" len="med"/>
                    </a:lnB>
                  </a:tcPr>
                </a:tc>
                <a:extLst>
                  <a:ext uri="{0D108BD9-81ED-4DB2-BD59-A6C34878D82A}">
                    <a16:rowId xmlns:a16="http://schemas.microsoft.com/office/drawing/2014/main" val="2882585187"/>
                  </a:ext>
                </a:extLst>
              </a:tr>
            </a:tbl>
          </a:graphicData>
        </a:graphic>
      </p:graphicFrame>
    </p:spTree>
    <p:extLst>
      <p:ext uri="{BB962C8B-B14F-4D97-AF65-F5344CB8AC3E}">
        <p14:creationId xmlns:p14="http://schemas.microsoft.com/office/powerpoint/2010/main" val="367377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Nivel de los indicadores por ODS</a:t>
            </a:r>
          </a:p>
        </p:txBody>
      </p:sp>
      <p:graphicFrame>
        <p:nvGraphicFramePr>
          <p:cNvPr id="5" name="Gráfico 4"/>
          <p:cNvGraphicFramePr>
            <a:graphicFrameLocks/>
          </p:cNvGraphicFramePr>
          <p:nvPr>
            <p:extLst>
              <p:ext uri="{D42A27DB-BD31-4B8C-83A1-F6EECF244321}">
                <p14:modId xmlns:p14="http://schemas.microsoft.com/office/powerpoint/2010/main" val="1703384032"/>
              </p:ext>
            </p:extLst>
          </p:nvPr>
        </p:nvGraphicFramePr>
        <p:xfrm>
          <a:off x="748937" y="1290628"/>
          <a:ext cx="10807337" cy="5104908"/>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5">
            <a:extLst>
              <a:ext uri="{FF2B5EF4-FFF2-40B4-BE49-F238E27FC236}">
                <a16:creationId xmlns:a16="http://schemas.microsoft.com/office/drawing/2014/main" id="{85E6E3E8-10A5-4D83-B77A-928D44867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540" y="5641803"/>
            <a:ext cx="10079665" cy="473214"/>
          </a:xfrm>
          <a:prstGeom prst="rect">
            <a:avLst/>
          </a:prstGeom>
        </p:spPr>
      </p:pic>
    </p:spTree>
    <p:extLst>
      <p:ext uri="{BB962C8B-B14F-4D97-AF65-F5344CB8AC3E}">
        <p14:creationId xmlns:p14="http://schemas.microsoft.com/office/powerpoint/2010/main" val="167553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361950" y="1533525"/>
            <a:ext cx="3638550" cy="4486275"/>
          </a:xfrm>
          <a:prstGeom prst="rect">
            <a:avLst/>
          </a:prstGeom>
          <a:solidFill>
            <a:schemeClr val="bg1">
              <a:alpha val="8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4162489" y="1533525"/>
            <a:ext cx="3638550" cy="4486275"/>
          </a:xfrm>
          <a:prstGeom prst="rect">
            <a:avLst/>
          </a:prstGeom>
          <a:solidFill>
            <a:schemeClr val="bg1">
              <a:alpha val="8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8034630" y="1533524"/>
            <a:ext cx="3935942" cy="4486275"/>
          </a:xfrm>
          <a:prstGeom prst="rect">
            <a:avLst/>
          </a:prstGeom>
          <a:solidFill>
            <a:schemeClr val="bg1">
              <a:alpha val="8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p:txBody>
          <a:bodyPr/>
          <a:lstStyle/>
          <a:p>
            <a:r>
              <a:rPr lang="es-MX" dirty="0"/>
              <a:t>Mecanismos globales de monitoreo de indicadores</a:t>
            </a:r>
          </a:p>
        </p:txBody>
      </p:sp>
      <p:sp>
        <p:nvSpPr>
          <p:cNvPr id="3" name="Marcador de contenido 2"/>
          <p:cNvSpPr>
            <a:spLocks noGrp="1"/>
          </p:cNvSpPr>
          <p:nvPr>
            <p:ph idx="1"/>
          </p:nvPr>
        </p:nvSpPr>
        <p:spPr>
          <a:xfrm>
            <a:off x="558258" y="1935282"/>
            <a:ext cx="3081260" cy="352880"/>
          </a:xfrm>
        </p:spPr>
        <p:txBody>
          <a:bodyPr>
            <a:normAutofit/>
          </a:bodyPr>
          <a:lstStyle/>
          <a:p>
            <a:pPr algn="ctr"/>
            <a:r>
              <a:rPr lang="es-MX" sz="1800" dirty="0">
                <a:solidFill>
                  <a:schemeClr val="tx1"/>
                </a:solidFill>
              </a:rPr>
              <a:t>Global SDG </a:t>
            </a:r>
            <a:r>
              <a:rPr lang="es-MX" sz="1800" dirty="0" err="1">
                <a:solidFill>
                  <a:schemeClr val="tx1"/>
                </a:solidFill>
              </a:rPr>
              <a:t>Database</a:t>
            </a:r>
            <a:endParaRPr lang="es-MX" sz="1800" dirty="0">
              <a:solidFill>
                <a:schemeClr val="tx1"/>
              </a:solidFill>
            </a:endParaRPr>
          </a:p>
        </p:txBody>
      </p:sp>
      <p:sp>
        <p:nvSpPr>
          <p:cNvPr id="6" name="Marcador de contenido 2"/>
          <p:cNvSpPr>
            <a:spLocks noGrp="1"/>
          </p:cNvSpPr>
          <p:nvPr>
            <p:ph idx="1"/>
          </p:nvPr>
        </p:nvSpPr>
        <p:spPr>
          <a:xfrm>
            <a:off x="4570460" y="1935282"/>
            <a:ext cx="2712145" cy="352880"/>
          </a:xfrm>
        </p:spPr>
        <p:txBody>
          <a:bodyPr>
            <a:normAutofit/>
          </a:bodyPr>
          <a:lstStyle/>
          <a:p>
            <a:pPr algn="ctr"/>
            <a:r>
              <a:rPr lang="es-MX" sz="1800" dirty="0">
                <a:solidFill>
                  <a:schemeClr val="tx1"/>
                </a:solidFill>
              </a:rPr>
              <a:t>UN Open Data </a:t>
            </a:r>
            <a:r>
              <a:rPr lang="es-MX" sz="1800" dirty="0" err="1">
                <a:solidFill>
                  <a:schemeClr val="tx1"/>
                </a:solidFill>
              </a:rPr>
              <a:t>Hub</a:t>
            </a:r>
            <a:endParaRPr lang="es-MX" sz="1800" dirty="0">
              <a:solidFill>
                <a:schemeClr val="tx1"/>
              </a:solidFill>
            </a:endParaRPr>
          </a:p>
        </p:txBody>
      </p:sp>
      <p:sp>
        <p:nvSpPr>
          <p:cNvPr id="7" name="Marcador de contenido 2"/>
          <p:cNvSpPr>
            <a:spLocks noGrp="1"/>
          </p:cNvSpPr>
          <p:nvPr>
            <p:ph idx="1"/>
          </p:nvPr>
        </p:nvSpPr>
        <p:spPr>
          <a:xfrm>
            <a:off x="9231459" y="1935282"/>
            <a:ext cx="1425834" cy="352880"/>
          </a:xfrm>
        </p:spPr>
        <p:txBody>
          <a:bodyPr>
            <a:normAutofit/>
          </a:bodyPr>
          <a:lstStyle/>
          <a:p>
            <a:pPr algn="ctr"/>
            <a:r>
              <a:rPr lang="es-MX" sz="1800" dirty="0">
                <a:solidFill>
                  <a:schemeClr val="tx1"/>
                </a:solidFill>
              </a:rPr>
              <a:t>SDG API</a:t>
            </a:r>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9341" t="36623" r="43036" b="44250"/>
          <a:stretch/>
        </p:blipFill>
        <p:spPr>
          <a:xfrm>
            <a:off x="558258" y="4761238"/>
            <a:ext cx="3116953" cy="704181"/>
          </a:xfrm>
          <a:prstGeom prst="rect">
            <a:avLst/>
          </a:prstGeom>
        </p:spPr>
      </p:pic>
      <p:sp>
        <p:nvSpPr>
          <p:cNvPr id="10" name="Marcador de contenido 2"/>
          <p:cNvSpPr>
            <a:spLocks noGrp="1"/>
          </p:cNvSpPr>
          <p:nvPr>
            <p:ph idx="1"/>
          </p:nvPr>
        </p:nvSpPr>
        <p:spPr>
          <a:xfrm>
            <a:off x="753978" y="2621281"/>
            <a:ext cx="2931106" cy="1693544"/>
          </a:xfrm>
        </p:spPr>
        <p:txBody>
          <a:bodyPr>
            <a:normAutofit/>
          </a:bodyPr>
          <a:lstStyle/>
          <a:p>
            <a:pPr algn="just">
              <a:lnSpc>
                <a:spcPct val="160000"/>
              </a:lnSpc>
              <a:spcBef>
                <a:spcPts val="0"/>
              </a:spcBef>
            </a:pPr>
            <a:r>
              <a:rPr lang="es-MX" sz="1400" b="0" spc="0" dirty="0">
                <a:latin typeface="+mj-lt"/>
              </a:rPr>
              <a:t>Proporciona acceso a los datos compilados en preparación </a:t>
            </a:r>
            <a:r>
              <a:rPr lang="es-MX" sz="1400" b="0" spc="0" dirty="0" smtClean="0">
                <a:latin typeface="+mj-lt"/>
              </a:rPr>
              <a:t>del</a:t>
            </a:r>
            <a:r>
              <a:rPr lang="es-MX" sz="1400" b="0" spc="0" dirty="0" smtClean="0">
                <a:latin typeface="+mj-lt"/>
              </a:rPr>
              <a:t> </a:t>
            </a:r>
            <a:r>
              <a:rPr lang="es-MX" sz="1400" b="0" spc="0" dirty="0">
                <a:latin typeface="+mj-lt"/>
              </a:rPr>
              <a:t>informe anual sobre "Progreso hacia los Objetivos de Desarrollo Sostenible"</a:t>
            </a: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26606" t="24464" r="28273" b="65898"/>
          <a:stretch/>
        </p:blipFill>
        <p:spPr>
          <a:xfrm>
            <a:off x="4425204" y="5008434"/>
            <a:ext cx="3141995" cy="377504"/>
          </a:xfrm>
          <a:prstGeom prst="rect">
            <a:avLst/>
          </a:prstGeom>
        </p:spPr>
      </p:pic>
      <p:sp>
        <p:nvSpPr>
          <p:cNvPr id="13" name="Marcador de contenido 2"/>
          <p:cNvSpPr>
            <a:spLocks noGrp="1"/>
          </p:cNvSpPr>
          <p:nvPr>
            <p:ph idx="1"/>
          </p:nvPr>
        </p:nvSpPr>
        <p:spPr>
          <a:xfrm>
            <a:off x="4425204" y="2621281"/>
            <a:ext cx="3141995" cy="1693543"/>
          </a:xfrm>
        </p:spPr>
        <p:txBody>
          <a:bodyPr>
            <a:normAutofit/>
          </a:bodyPr>
          <a:lstStyle/>
          <a:p>
            <a:pPr algn="just">
              <a:lnSpc>
                <a:spcPct val="160000"/>
              </a:lnSpc>
              <a:spcBef>
                <a:spcPts val="0"/>
              </a:spcBef>
            </a:pPr>
            <a:r>
              <a:rPr lang="es-MX" sz="1400" b="0" spc="0" dirty="0">
                <a:latin typeface="+mj-lt"/>
              </a:rPr>
              <a:t>Permite a los usuarios comprender y comunicar patrones e interrelaciones en la gran cantidad de datos y estadísticas disponibles sobre los SDG.</a:t>
            </a:r>
          </a:p>
        </p:txBody>
      </p:sp>
      <p:sp>
        <p:nvSpPr>
          <p:cNvPr id="14" name="Marcador de contenido 2"/>
          <p:cNvSpPr>
            <a:spLocks noGrp="1"/>
          </p:cNvSpPr>
          <p:nvPr>
            <p:ph idx="1"/>
          </p:nvPr>
        </p:nvSpPr>
        <p:spPr>
          <a:xfrm>
            <a:off x="8034630" y="2789374"/>
            <a:ext cx="3819492" cy="1525449"/>
          </a:xfrm>
        </p:spPr>
        <p:txBody>
          <a:bodyPr>
            <a:normAutofit/>
          </a:bodyPr>
          <a:lstStyle/>
          <a:p>
            <a:pPr algn="ctr">
              <a:lnSpc>
                <a:spcPct val="150000"/>
              </a:lnSpc>
              <a:spcBef>
                <a:spcPts val="0"/>
              </a:spcBef>
            </a:pPr>
            <a:r>
              <a:rPr lang="es-MX" sz="1400" b="0" spc="0" dirty="0">
                <a:latin typeface="+mj-lt"/>
              </a:rPr>
              <a:t>Permite explorar los datos oficiales de los SDG reportados por las agencias que los custodian.</a:t>
            </a:r>
          </a:p>
        </p:txBody>
      </p:sp>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21017" t="17792" r="47039" b="78056"/>
          <a:stretch/>
        </p:blipFill>
        <p:spPr>
          <a:xfrm>
            <a:off x="8183842" y="5058767"/>
            <a:ext cx="3786730" cy="276837"/>
          </a:xfrm>
          <a:prstGeom prst="rect">
            <a:avLst/>
          </a:prstGeom>
        </p:spPr>
      </p:pic>
    </p:spTree>
    <p:extLst>
      <p:ext uri="{BB962C8B-B14F-4D97-AF65-F5344CB8AC3E}">
        <p14:creationId xmlns:p14="http://schemas.microsoft.com/office/powerpoint/2010/main" val="277361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9268" b="6420"/>
          <a:stretch/>
        </p:blipFill>
        <p:spPr>
          <a:xfrm>
            <a:off x="0" y="0"/>
            <a:ext cx="12192000" cy="6858000"/>
          </a:xfrm>
          <a:prstGeom prst="rect">
            <a:avLst/>
          </a:prstGeom>
        </p:spPr>
      </p:pic>
      <p:sp>
        <p:nvSpPr>
          <p:cNvPr id="6" name="Rectángulo 5"/>
          <p:cNvSpPr/>
          <p:nvPr/>
        </p:nvSpPr>
        <p:spPr>
          <a:xfrm>
            <a:off x="-31899" y="0"/>
            <a:ext cx="12192000" cy="6858000"/>
          </a:xfrm>
          <a:prstGeom prst="rect">
            <a:avLst/>
          </a:prstGeom>
          <a:solidFill>
            <a:srgbClr val="0369B3">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a:spLocks noGrp="1"/>
          </p:cNvSpPr>
          <p:nvPr>
            <p:ph type="title"/>
          </p:nvPr>
        </p:nvSpPr>
        <p:spPr>
          <a:xfrm>
            <a:off x="866777" y="2646042"/>
            <a:ext cx="10496548" cy="1668783"/>
          </a:xfrm>
          <a:noFill/>
        </p:spPr>
        <p:txBody>
          <a:bodyPr>
            <a:normAutofit/>
          </a:bodyPr>
          <a:lstStyle/>
          <a:p>
            <a:pPr algn="ctr"/>
            <a:r>
              <a:rPr lang="es-MX" dirty="0">
                <a:solidFill>
                  <a:schemeClr val="bg1"/>
                </a:solidFill>
                <a:latin typeface="+mn-lt"/>
              </a:rPr>
              <a:t>México y sus indicadores para los Objetivos de Desarrollo Sostenible</a:t>
            </a:r>
          </a:p>
        </p:txBody>
      </p:sp>
    </p:spTree>
    <p:extLst>
      <p:ext uri="{BB962C8B-B14F-4D97-AF65-F5344CB8AC3E}">
        <p14:creationId xmlns:p14="http://schemas.microsoft.com/office/powerpoint/2010/main" val="359089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Avances en México</a:t>
            </a:r>
          </a:p>
        </p:txBody>
      </p:sp>
      <p:sp>
        <p:nvSpPr>
          <p:cNvPr id="4" name="Marcador de contenido 3"/>
          <p:cNvSpPr>
            <a:spLocks noGrp="1"/>
          </p:cNvSpPr>
          <p:nvPr>
            <p:ph idx="13"/>
          </p:nvPr>
        </p:nvSpPr>
        <p:spPr>
          <a:xfrm>
            <a:off x="5086350" y="1628775"/>
            <a:ext cx="6591300" cy="4638675"/>
          </a:xfrm>
        </p:spPr>
        <p:txBody>
          <a:bodyPr>
            <a:normAutofit fontScale="92500" lnSpcReduction="10000"/>
          </a:bodyPr>
          <a:lstStyle/>
          <a:p>
            <a:pPr algn="just">
              <a:lnSpc>
                <a:spcPct val="110000"/>
              </a:lnSpc>
              <a:spcBef>
                <a:spcPts val="0"/>
              </a:spcBef>
            </a:pPr>
            <a:r>
              <a:rPr lang="es-MX" sz="1800" b="1" dirty="0"/>
              <a:t>Instalación del Comité Técnico Especializado de los </a:t>
            </a:r>
            <a:r>
              <a:rPr lang="es-MX" sz="1800" b="1" dirty="0" smtClean="0"/>
              <a:t>ODS (CTEODS)</a:t>
            </a:r>
            <a:r>
              <a:rPr lang="es-MX" sz="1600" dirty="0" smtClean="0"/>
              <a:t>, </a:t>
            </a:r>
            <a:r>
              <a:rPr lang="es-MX" sz="1600" dirty="0"/>
              <a:t>presidido por la Oficina de la Presidencia, con el objetivo de generar y actualizar la información requerida para el cumplimiento de los ODS.</a:t>
            </a:r>
          </a:p>
          <a:p>
            <a:pPr algn="just">
              <a:lnSpc>
                <a:spcPct val="110000"/>
              </a:lnSpc>
              <a:spcBef>
                <a:spcPts val="0"/>
              </a:spcBef>
            </a:pPr>
            <a:endParaRPr lang="es-MX" sz="1600" dirty="0"/>
          </a:p>
          <a:p>
            <a:pPr algn="just">
              <a:lnSpc>
                <a:spcPct val="110000"/>
              </a:lnSpc>
              <a:spcBef>
                <a:spcPts val="0"/>
              </a:spcBef>
            </a:pPr>
            <a:r>
              <a:rPr lang="es-MX" sz="1800" b="1" dirty="0"/>
              <a:t>Creación del  Sistema de Información de los Objetivos de Desarrollo Sostenible (SIODS) </a:t>
            </a:r>
            <a:r>
              <a:rPr lang="es-MX" sz="1600" dirty="0"/>
              <a:t>mediante la plataforma Agenda2030.mx, la cual integra y difunde los indicadores de los ODS.</a:t>
            </a:r>
          </a:p>
          <a:p>
            <a:pPr algn="just">
              <a:lnSpc>
                <a:spcPct val="110000"/>
              </a:lnSpc>
              <a:spcBef>
                <a:spcPts val="0"/>
              </a:spcBef>
            </a:pPr>
            <a:endParaRPr lang="es-MX" sz="1600" dirty="0"/>
          </a:p>
          <a:p>
            <a:pPr algn="just">
              <a:lnSpc>
                <a:spcPct val="110000"/>
              </a:lnSpc>
              <a:spcBef>
                <a:spcPts val="0"/>
              </a:spcBef>
            </a:pPr>
            <a:r>
              <a:rPr lang="es-MX" sz="1800" b="1" dirty="0"/>
              <a:t>Presentación del 1er. Informe Voluntario</a:t>
            </a:r>
            <a:r>
              <a:rPr lang="es-MX" sz="1800" dirty="0"/>
              <a:t> </a:t>
            </a:r>
            <a:r>
              <a:rPr lang="es-MX" sz="1600" dirty="0" smtClean="0"/>
              <a:t>en </a:t>
            </a:r>
            <a:r>
              <a:rPr lang="es-MX" sz="1600" dirty="0"/>
              <a:t>el Foro Político de Alto Nivel sobre Desarrollo Sostenible.</a:t>
            </a:r>
          </a:p>
          <a:p>
            <a:pPr algn="just">
              <a:lnSpc>
                <a:spcPct val="110000"/>
              </a:lnSpc>
              <a:spcBef>
                <a:spcPts val="0"/>
              </a:spcBef>
            </a:pPr>
            <a:endParaRPr lang="es-MX" sz="1600" dirty="0"/>
          </a:p>
          <a:p>
            <a:pPr algn="just">
              <a:lnSpc>
                <a:spcPct val="110000"/>
              </a:lnSpc>
              <a:spcBef>
                <a:spcPts val="0"/>
              </a:spcBef>
            </a:pPr>
            <a:r>
              <a:rPr lang="es-MX" sz="1800" b="1" dirty="0"/>
              <a:t>Consulta General para la Estrategia Nacional para la Agenda 2030</a:t>
            </a:r>
            <a:r>
              <a:rPr lang="es-MX" sz="1600" dirty="0"/>
              <a:t>, la cual presenta una propuesta de metas prioritarias e indicadores construidos en colaboración entre la Administración Pública Federal y organismos públicos autónomos.</a:t>
            </a:r>
          </a:p>
          <a:p>
            <a:pPr algn="just">
              <a:lnSpc>
                <a:spcPct val="110000"/>
              </a:lnSpc>
              <a:spcBef>
                <a:spcPts val="0"/>
              </a:spcBef>
            </a:pPr>
            <a:endParaRPr lang="es-MX" sz="1600" dirty="0"/>
          </a:p>
          <a:p>
            <a:pPr algn="just">
              <a:lnSpc>
                <a:spcPct val="110000"/>
              </a:lnSpc>
              <a:spcBef>
                <a:spcPts val="0"/>
              </a:spcBef>
            </a:pPr>
            <a:r>
              <a:rPr lang="es-MX" sz="1800" b="1" dirty="0"/>
              <a:t>Presentación del 2do. Informe Nacional Voluntario </a:t>
            </a:r>
            <a:r>
              <a:rPr lang="es-MX" sz="1600" dirty="0" smtClean="0"/>
              <a:t>en </a:t>
            </a:r>
            <a:r>
              <a:rPr lang="es-MX" sz="1600" dirty="0"/>
              <a:t>el Foro Político de Alto Nivel sobre Desarrollo Sostenible.</a:t>
            </a:r>
          </a:p>
        </p:txBody>
      </p:sp>
      <p:sp>
        <p:nvSpPr>
          <p:cNvPr id="7" name="Marcador de contenido 2"/>
          <p:cNvSpPr>
            <a:spLocks noGrp="1"/>
          </p:cNvSpPr>
          <p:nvPr>
            <p:ph idx="1"/>
          </p:nvPr>
        </p:nvSpPr>
        <p:spPr>
          <a:xfrm>
            <a:off x="3830469" y="1678107"/>
            <a:ext cx="1122532" cy="352880"/>
          </a:xfrm>
        </p:spPr>
        <p:txBody>
          <a:bodyPr/>
          <a:lstStyle/>
          <a:p>
            <a:pPr algn="ctr"/>
            <a:r>
              <a:rPr lang="es-MX" dirty="0">
                <a:solidFill>
                  <a:srgbClr val="FCBF12"/>
                </a:solidFill>
              </a:rPr>
              <a:t>Nov. 15</a:t>
            </a:r>
          </a:p>
        </p:txBody>
      </p:sp>
      <p:sp>
        <p:nvSpPr>
          <p:cNvPr id="8" name="Marcador de contenido 2"/>
          <p:cNvSpPr txBox="1">
            <a:spLocks/>
          </p:cNvSpPr>
          <p:nvPr/>
        </p:nvSpPr>
        <p:spPr>
          <a:xfrm>
            <a:off x="3830469" y="2621082"/>
            <a:ext cx="1122532"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dirty="0">
                <a:solidFill>
                  <a:srgbClr val="C3A2CC"/>
                </a:solidFill>
              </a:rPr>
              <a:t>Abr. 17</a:t>
            </a:r>
          </a:p>
        </p:txBody>
      </p:sp>
      <p:sp>
        <p:nvSpPr>
          <p:cNvPr id="9" name="Marcador de contenido 2"/>
          <p:cNvSpPr txBox="1">
            <a:spLocks/>
          </p:cNvSpPr>
          <p:nvPr/>
        </p:nvSpPr>
        <p:spPr>
          <a:xfrm>
            <a:off x="3830469" y="3595232"/>
            <a:ext cx="1122532"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dirty="0">
                <a:solidFill>
                  <a:srgbClr val="F27A80"/>
                </a:solidFill>
              </a:rPr>
              <a:t>Jul. 17</a:t>
            </a:r>
          </a:p>
        </p:txBody>
      </p:sp>
      <p:sp>
        <p:nvSpPr>
          <p:cNvPr id="10" name="Marcador de contenido 2"/>
          <p:cNvSpPr txBox="1">
            <a:spLocks/>
          </p:cNvSpPr>
          <p:nvPr/>
        </p:nvSpPr>
        <p:spPr>
          <a:xfrm>
            <a:off x="3830469" y="4314942"/>
            <a:ext cx="1122532"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dirty="0" err="1">
                <a:solidFill>
                  <a:srgbClr val="0369B3"/>
                </a:solidFill>
              </a:rPr>
              <a:t>May</a:t>
            </a:r>
            <a:r>
              <a:rPr lang="es-MX" dirty="0">
                <a:solidFill>
                  <a:srgbClr val="0369B3"/>
                </a:solidFill>
              </a:rPr>
              <a:t>. 18</a:t>
            </a:r>
          </a:p>
        </p:txBody>
      </p:sp>
      <p:sp>
        <p:nvSpPr>
          <p:cNvPr id="11" name="Marcador de contenido 2"/>
          <p:cNvSpPr txBox="1">
            <a:spLocks/>
          </p:cNvSpPr>
          <p:nvPr/>
        </p:nvSpPr>
        <p:spPr>
          <a:xfrm>
            <a:off x="3830469" y="5489117"/>
            <a:ext cx="1122532"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dirty="0">
                <a:solidFill>
                  <a:srgbClr val="4AC1C4"/>
                </a:solidFill>
              </a:rPr>
              <a:t>Jul. 18</a:t>
            </a:r>
          </a:p>
        </p:txBody>
      </p:sp>
      <p:pic>
        <p:nvPicPr>
          <p:cNvPr id="12" name="Picture 11">
            <a:extLst>
              <a:ext uri="{FF2B5EF4-FFF2-40B4-BE49-F238E27FC236}">
                <a16:creationId xmlns:a16="http://schemas.microsoft.com/office/drawing/2014/main" id="{942E2050-4B8E-44B8-B53D-8564BB892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69" y="2114297"/>
            <a:ext cx="2998871" cy="3153500"/>
          </a:xfrm>
          <a:prstGeom prst="rect">
            <a:avLst/>
          </a:prstGeom>
        </p:spPr>
      </p:pic>
    </p:spTree>
    <p:extLst>
      <p:ext uri="{BB962C8B-B14F-4D97-AF65-F5344CB8AC3E}">
        <p14:creationId xmlns:p14="http://schemas.microsoft.com/office/powerpoint/2010/main" val="7375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Situación respecto al marco global de indicadores</a:t>
            </a:r>
          </a:p>
        </p:txBody>
      </p:sp>
      <p:sp>
        <p:nvSpPr>
          <p:cNvPr id="9" name="Rectángulo 8"/>
          <p:cNvSpPr/>
          <p:nvPr/>
        </p:nvSpPr>
        <p:spPr>
          <a:xfrm>
            <a:off x="2352675" y="1552576"/>
            <a:ext cx="1596916"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352675" y="3143251"/>
            <a:ext cx="1596916"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2352675" y="4752976"/>
            <a:ext cx="1596916"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4029074" y="1552576"/>
            <a:ext cx="6105527"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4029073" y="3143251"/>
            <a:ext cx="6105527"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4029073" y="4752976"/>
            <a:ext cx="6105527" cy="1203646"/>
          </a:xfrm>
          <a:prstGeom prst="rect">
            <a:avLst/>
          </a:prstGeom>
          <a:solidFill>
            <a:srgbClr val="A5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1838325" y="1552576"/>
            <a:ext cx="434866" cy="12036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1838325" y="3143251"/>
            <a:ext cx="434866" cy="1203646"/>
          </a:xfrm>
          <a:prstGeom prst="rect">
            <a:avLst/>
          </a:prstGeom>
          <a:solidFill>
            <a:srgbClr val="FC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838325" y="4752976"/>
            <a:ext cx="434866" cy="1203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Marcador de contenido 2"/>
          <p:cNvSpPr>
            <a:spLocks noGrp="1"/>
          </p:cNvSpPr>
          <p:nvPr>
            <p:ph idx="1"/>
          </p:nvPr>
        </p:nvSpPr>
        <p:spPr>
          <a:xfrm>
            <a:off x="2495550" y="1762351"/>
            <a:ext cx="1352550" cy="818924"/>
          </a:xfrm>
        </p:spPr>
        <p:txBody>
          <a:bodyPr>
            <a:normAutofit lnSpcReduction="10000"/>
          </a:bodyPr>
          <a:lstStyle/>
          <a:p>
            <a:pPr algn="ctr"/>
            <a:r>
              <a:rPr lang="es-MX" sz="4000" spc="0" dirty="0">
                <a:solidFill>
                  <a:schemeClr val="bg1"/>
                </a:solidFill>
              </a:rPr>
              <a:t>89</a:t>
            </a:r>
            <a:r>
              <a:rPr lang="es-MX" spc="0" dirty="0">
                <a:solidFill>
                  <a:schemeClr val="bg1"/>
                </a:solidFill>
              </a:rPr>
              <a:t> </a:t>
            </a:r>
            <a:r>
              <a:rPr lang="es-MX" sz="1800" spc="0" dirty="0">
                <a:solidFill>
                  <a:schemeClr val="bg1"/>
                </a:solidFill>
              </a:rPr>
              <a:t>Indicadores</a:t>
            </a:r>
          </a:p>
        </p:txBody>
      </p:sp>
      <p:sp>
        <p:nvSpPr>
          <p:cNvPr id="19" name="Marcador de contenido 2"/>
          <p:cNvSpPr>
            <a:spLocks noGrp="1"/>
          </p:cNvSpPr>
          <p:nvPr>
            <p:ph idx="1"/>
          </p:nvPr>
        </p:nvSpPr>
        <p:spPr>
          <a:xfrm>
            <a:off x="2495550" y="3335612"/>
            <a:ext cx="1352550" cy="818924"/>
          </a:xfrm>
        </p:spPr>
        <p:txBody>
          <a:bodyPr>
            <a:normAutofit lnSpcReduction="10000"/>
          </a:bodyPr>
          <a:lstStyle/>
          <a:p>
            <a:pPr algn="ctr"/>
            <a:r>
              <a:rPr lang="es-MX" sz="4000" spc="0" dirty="0">
                <a:solidFill>
                  <a:schemeClr val="bg1"/>
                </a:solidFill>
              </a:rPr>
              <a:t>30</a:t>
            </a:r>
            <a:r>
              <a:rPr lang="es-MX" spc="0" dirty="0">
                <a:solidFill>
                  <a:schemeClr val="bg1"/>
                </a:solidFill>
              </a:rPr>
              <a:t> </a:t>
            </a:r>
            <a:r>
              <a:rPr lang="es-MX" sz="1800" spc="0" dirty="0">
                <a:solidFill>
                  <a:schemeClr val="bg1"/>
                </a:solidFill>
              </a:rPr>
              <a:t>Indicadores</a:t>
            </a:r>
          </a:p>
        </p:txBody>
      </p:sp>
      <p:sp>
        <p:nvSpPr>
          <p:cNvPr id="20" name="Marcador de contenido 2"/>
          <p:cNvSpPr>
            <a:spLocks noGrp="1"/>
          </p:cNvSpPr>
          <p:nvPr>
            <p:ph idx="1"/>
          </p:nvPr>
        </p:nvSpPr>
        <p:spPr>
          <a:xfrm>
            <a:off x="2495550" y="4973912"/>
            <a:ext cx="1352550" cy="818924"/>
          </a:xfrm>
        </p:spPr>
        <p:txBody>
          <a:bodyPr>
            <a:normAutofit lnSpcReduction="10000"/>
          </a:bodyPr>
          <a:lstStyle/>
          <a:p>
            <a:pPr algn="ctr"/>
            <a:r>
              <a:rPr lang="es-MX" sz="4000" spc="0" dirty="0">
                <a:solidFill>
                  <a:schemeClr val="bg1"/>
                </a:solidFill>
              </a:rPr>
              <a:t>64</a:t>
            </a:r>
            <a:r>
              <a:rPr lang="es-MX" spc="0" dirty="0">
                <a:solidFill>
                  <a:schemeClr val="bg1"/>
                </a:solidFill>
              </a:rPr>
              <a:t> </a:t>
            </a:r>
            <a:r>
              <a:rPr lang="es-MX" sz="1800" spc="0" dirty="0">
                <a:solidFill>
                  <a:schemeClr val="bg1"/>
                </a:solidFill>
              </a:rPr>
              <a:t>Indicadores</a:t>
            </a:r>
          </a:p>
        </p:txBody>
      </p:sp>
      <p:sp>
        <p:nvSpPr>
          <p:cNvPr id="21" name="Marcador de contenido 2"/>
          <p:cNvSpPr>
            <a:spLocks noGrp="1"/>
          </p:cNvSpPr>
          <p:nvPr>
            <p:ph idx="1"/>
          </p:nvPr>
        </p:nvSpPr>
        <p:spPr>
          <a:xfrm>
            <a:off x="4210050" y="1711825"/>
            <a:ext cx="5715000" cy="945649"/>
          </a:xfrm>
        </p:spPr>
        <p:txBody>
          <a:bodyPr>
            <a:normAutofit lnSpcReduction="10000"/>
          </a:bodyPr>
          <a:lstStyle/>
          <a:p>
            <a:r>
              <a:rPr lang="es-MX" sz="1800" spc="0" dirty="0">
                <a:solidFill>
                  <a:schemeClr val="bg1"/>
                </a:solidFill>
              </a:rPr>
              <a:t>SE PRODUCEN PERIÓDICAMENTE</a:t>
            </a:r>
          </a:p>
          <a:p>
            <a:r>
              <a:rPr lang="es-MX" sz="1800" b="0" spc="0" dirty="0">
                <a:solidFill>
                  <a:schemeClr val="bg1"/>
                </a:solidFill>
                <a:latin typeface="+mj-lt"/>
              </a:rPr>
              <a:t>38 indicadores aún están </a:t>
            </a:r>
            <a:r>
              <a:rPr lang="es-MX" sz="1800" b="0" spc="0" dirty="0" smtClean="0">
                <a:solidFill>
                  <a:schemeClr val="bg1"/>
                </a:solidFill>
                <a:latin typeface="+mj-lt"/>
              </a:rPr>
              <a:t>en proceso de publicación </a:t>
            </a:r>
            <a:r>
              <a:rPr lang="es-MX" sz="1800" b="0" spc="0" dirty="0">
                <a:solidFill>
                  <a:schemeClr val="bg1"/>
                </a:solidFill>
                <a:latin typeface="+mj-lt"/>
              </a:rPr>
              <a:t>en la </a:t>
            </a:r>
            <a:r>
              <a:rPr lang="es-MX" sz="1800" b="0" spc="0" dirty="0" smtClean="0">
                <a:solidFill>
                  <a:schemeClr val="bg1"/>
                </a:solidFill>
                <a:latin typeface="+mj-lt"/>
              </a:rPr>
              <a:t>plataforma http</a:t>
            </a:r>
            <a:r>
              <a:rPr lang="es-MX" sz="1800" b="0" spc="0" dirty="0">
                <a:solidFill>
                  <a:schemeClr val="bg1"/>
                </a:solidFill>
                <a:latin typeface="+mj-lt"/>
              </a:rPr>
              <a:t>://agenda2030.mx/#/</a:t>
            </a:r>
            <a:r>
              <a:rPr lang="es-MX" sz="1800" b="0" spc="0" dirty="0" smtClean="0">
                <a:solidFill>
                  <a:schemeClr val="bg1"/>
                </a:solidFill>
                <a:latin typeface="+mj-lt"/>
              </a:rPr>
              <a:t>home.</a:t>
            </a:r>
            <a:endParaRPr lang="es-MX" b="0" spc="0" dirty="0">
              <a:solidFill>
                <a:schemeClr val="bg1"/>
              </a:solidFill>
              <a:latin typeface="+mj-lt"/>
            </a:endParaRPr>
          </a:p>
        </p:txBody>
      </p:sp>
      <p:sp>
        <p:nvSpPr>
          <p:cNvPr id="22" name="Marcador de contenido 2"/>
          <p:cNvSpPr>
            <a:spLocks noGrp="1"/>
          </p:cNvSpPr>
          <p:nvPr>
            <p:ph idx="1"/>
          </p:nvPr>
        </p:nvSpPr>
        <p:spPr>
          <a:xfrm>
            <a:off x="4210050" y="3294835"/>
            <a:ext cx="5715000" cy="945649"/>
          </a:xfrm>
        </p:spPr>
        <p:txBody>
          <a:bodyPr>
            <a:normAutofit fontScale="92500" lnSpcReduction="20000"/>
          </a:bodyPr>
          <a:lstStyle/>
          <a:p>
            <a:r>
              <a:rPr lang="es-MX" sz="1800" spc="0" dirty="0">
                <a:solidFill>
                  <a:schemeClr val="bg1"/>
                </a:solidFill>
              </a:rPr>
              <a:t>TIENEN DEFINIDOS ESTÁNDARES Y METODOLOGÍAS</a:t>
            </a:r>
          </a:p>
          <a:p>
            <a:r>
              <a:rPr lang="es-MX" sz="1800" b="0" spc="0" dirty="0">
                <a:solidFill>
                  <a:schemeClr val="bg1"/>
                </a:solidFill>
                <a:latin typeface="+mj-lt"/>
              </a:rPr>
              <a:t>Es necesario fortalecer las capacidades de producción en las</a:t>
            </a:r>
          </a:p>
          <a:p>
            <a:r>
              <a:rPr lang="es-MX" sz="1800" b="0" spc="0" dirty="0">
                <a:solidFill>
                  <a:schemeClr val="bg1"/>
                </a:solidFill>
                <a:latin typeface="+mj-lt"/>
              </a:rPr>
              <a:t>diferentes Unidades del Estado del SNIEG.</a:t>
            </a:r>
            <a:endParaRPr lang="es-MX" b="0" spc="0" dirty="0">
              <a:solidFill>
                <a:schemeClr val="bg1"/>
              </a:solidFill>
              <a:latin typeface="+mj-lt"/>
            </a:endParaRPr>
          </a:p>
        </p:txBody>
      </p:sp>
      <p:sp>
        <p:nvSpPr>
          <p:cNvPr id="23" name="Marcador de contenido 2"/>
          <p:cNvSpPr>
            <a:spLocks noGrp="1"/>
          </p:cNvSpPr>
          <p:nvPr>
            <p:ph idx="1"/>
          </p:nvPr>
        </p:nvSpPr>
        <p:spPr>
          <a:xfrm>
            <a:off x="4224336" y="4910549"/>
            <a:ext cx="5715000" cy="945649"/>
          </a:xfrm>
        </p:spPr>
        <p:txBody>
          <a:bodyPr>
            <a:normAutofit lnSpcReduction="10000"/>
          </a:bodyPr>
          <a:lstStyle/>
          <a:p>
            <a:r>
              <a:rPr lang="es-MX" sz="1800" spc="0" dirty="0">
                <a:solidFill>
                  <a:schemeClr val="bg1"/>
                </a:solidFill>
              </a:rPr>
              <a:t>AÚN NO CUENTAN CON ESTÁNDARES</a:t>
            </a:r>
          </a:p>
          <a:p>
            <a:r>
              <a:rPr lang="es-MX" sz="1800" b="0" spc="0" dirty="0">
                <a:solidFill>
                  <a:schemeClr val="bg1"/>
                </a:solidFill>
                <a:latin typeface="+mj-lt"/>
              </a:rPr>
              <a:t>El SNIEG deberá analizar y proponer metodologías para su discusión a nivel internacional.</a:t>
            </a:r>
            <a:endParaRPr lang="es-MX" b="0" spc="0" dirty="0">
              <a:solidFill>
                <a:schemeClr val="bg1"/>
              </a:solidFill>
              <a:latin typeface="+mj-lt"/>
            </a:endParaRPr>
          </a:p>
        </p:txBody>
      </p:sp>
      <p:sp>
        <p:nvSpPr>
          <p:cNvPr id="25" name="CuadroTexto 24"/>
          <p:cNvSpPr txBox="1"/>
          <p:nvPr/>
        </p:nvSpPr>
        <p:spPr>
          <a:xfrm rot="16200000">
            <a:off x="1935495" y="1941158"/>
            <a:ext cx="284052" cy="369332"/>
          </a:xfrm>
          <a:prstGeom prst="rect">
            <a:avLst/>
          </a:prstGeom>
          <a:noFill/>
        </p:spPr>
        <p:txBody>
          <a:bodyPr wrap="none" rtlCol="0">
            <a:spAutoFit/>
          </a:bodyPr>
          <a:lstStyle/>
          <a:p>
            <a:r>
              <a:rPr lang="es-MX" b="1" spc="300" dirty="0">
                <a:solidFill>
                  <a:schemeClr val="bg1"/>
                </a:solidFill>
              </a:rPr>
              <a:t>I</a:t>
            </a:r>
          </a:p>
        </p:txBody>
      </p:sp>
      <p:sp>
        <p:nvSpPr>
          <p:cNvPr id="26" name="CuadroTexto 25"/>
          <p:cNvSpPr txBox="1"/>
          <p:nvPr/>
        </p:nvSpPr>
        <p:spPr>
          <a:xfrm rot="16200000">
            <a:off x="1894757" y="3560407"/>
            <a:ext cx="383438" cy="369332"/>
          </a:xfrm>
          <a:prstGeom prst="rect">
            <a:avLst/>
          </a:prstGeom>
          <a:noFill/>
        </p:spPr>
        <p:txBody>
          <a:bodyPr wrap="none" rtlCol="0">
            <a:spAutoFit/>
          </a:bodyPr>
          <a:lstStyle/>
          <a:p>
            <a:r>
              <a:rPr lang="es-MX" b="1" spc="300" dirty="0">
                <a:solidFill>
                  <a:schemeClr val="bg1"/>
                </a:solidFill>
              </a:rPr>
              <a:t>II</a:t>
            </a:r>
          </a:p>
        </p:txBody>
      </p:sp>
      <p:sp>
        <p:nvSpPr>
          <p:cNvPr id="27" name="CuadroTexto 26"/>
          <p:cNvSpPr txBox="1"/>
          <p:nvPr/>
        </p:nvSpPr>
        <p:spPr>
          <a:xfrm rot="16200000">
            <a:off x="1836108" y="5170132"/>
            <a:ext cx="482824" cy="369332"/>
          </a:xfrm>
          <a:prstGeom prst="rect">
            <a:avLst/>
          </a:prstGeom>
          <a:noFill/>
        </p:spPr>
        <p:txBody>
          <a:bodyPr wrap="none" rtlCol="0">
            <a:spAutoFit/>
          </a:bodyPr>
          <a:lstStyle/>
          <a:p>
            <a:r>
              <a:rPr lang="es-MX" b="1" spc="300" dirty="0">
                <a:solidFill>
                  <a:schemeClr val="bg1"/>
                </a:solidFill>
              </a:rPr>
              <a:t>III</a:t>
            </a:r>
          </a:p>
        </p:txBody>
      </p:sp>
    </p:spTree>
    <p:extLst>
      <p:ext uri="{BB962C8B-B14F-4D97-AF65-F5344CB8AC3E}">
        <p14:creationId xmlns:p14="http://schemas.microsoft.com/office/powerpoint/2010/main" val="41119620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1C133B389FC33488BD5937645F1CAA6" ma:contentTypeVersion="7" ma:contentTypeDescription="Crear nuevo documento." ma:contentTypeScope="" ma:versionID="96fd3a8f74589bed64800412de666c1e">
  <xsd:schema xmlns:xsd="http://www.w3.org/2001/XMLSchema" xmlns:xs="http://www.w3.org/2001/XMLSchema" xmlns:p="http://schemas.microsoft.com/office/2006/metadata/properties" xmlns:ns2="627d4170-d84a-4ae9-9795-9b26b97eeb69" xmlns:ns3="9761d4fa-1198-400f-bcc2-2f908e89a365" targetNamespace="http://schemas.microsoft.com/office/2006/metadata/properties" ma:root="true" ma:fieldsID="5026404db667015a2737e696ae788486" ns2:_="" ns3:_="">
    <xsd:import namespace="627d4170-d84a-4ae9-9795-9b26b97eeb69"/>
    <xsd:import namespace="9761d4fa-1198-400f-bcc2-2f908e89a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d4170-d84a-4ae9-9795-9b26b97e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1d4fa-1198-400f-bcc2-2f908e89a36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7162FC-DDE9-449E-9C19-BDC51BFC5E6F}">
  <ds:schemaRefs>
    <ds:schemaRef ds:uri="http://schemas.openxmlformats.org/package/2006/metadata/core-properties"/>
    <ds:schemaRef ds:uri="9761d4fa-1198-400f-bcc2-2f908e89a365"/>
    <ds:schemaRef ds:uri="http://schemas.microsoft.com/office/2006/documentManagement/types"/>
    <ds:schemaRef ds:uri="http://schemas.microsoft.com/office/infopath/2007/PartnerControls"/>
    <ds:schemaRef ds:uri="http://purl.org/dc/elements/1.1/"/>
    <ds:schemaRef ds:uri="http://schemas.microsoft.com/office/2006/metadata/properties"/>
    <ds:schemaRef ds:uri="627d4170-d84a-4ae9-9795-9b26b97eeb69"/>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64F0B75-F856-45A6-A096-BFA2952ED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d4170-d84a-4ae9-9795-9b26b97eeb69"/>
    <ds:schemaRef ds:uri="9761d4fa-1198-400f-bcc2-2f908e89a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AD837F-BF94-4CA3-B119-AFC99491FB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TM03457475[[fn=Marco]]</Template>
  <TotalTime>7813</TotalTime>
  <Words>2496</Words>
  <Application>Microsoft Office PowerPoint</Application>
  <PresentationFormat>Panorámica</PresentationFormat>
  <Paragraphs>245</Paragraphs>
  <Slides>19</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Agency FB</vt:lpstr>
      <vt:lpstr>Arial</vt:lpstr>
      <vt:lpstr>Calibri</vt:lpstr>
      <vt:lpstr>Calibri Light</vt:lpstr>
      <vt:lpstr>Wingdings</vt:lpstr>
      <vt:lpstr>Tema de Office</vt:lpstr>
      <vt:lpstr>Análisis de indicadores para los ODS</vt:lpstr>
      <vt:lpstr>Agenda 2030 para el Desarrollo Sostenible</vt:lpstr>
      <vt:lpstr>Indicadores</vt:lpstr>
      <vt:lpstr>Marco global de indicadores</vt:lpstr>
      <vt:lpstr>Nivel de los indicadores por ODS</vt:lpstr>
      <vt:lpstr>Mecanismos globales de monitoreo de indicadores</vt:lpstr>
      <vt:lpstr>México y sus indicadores para los Objetivos de Desarrollo Sostenible</vt:lpstr>
      <vt:lpstr>Avances en México</vt:lpstr>
      <vt:lpstr>Situación respecto al marco global de indicadores</vt:lpstr>
      <vt:lpstr>Responsabilidad de las entidades públicas respecto a los indicadores ODS</vt:lpstr>
      <vt:lpstr>Mecanismos nacionales de monitoreo</vt:lpstr>
      <vt:lpstr>Sistema de Información de los Objetivos de Desarrollo Sostenible (SIODS) </vt:lpstr>
      <vt:lpstr>Estrategia Nacional para la Puesta en Marcha  de la Agenda 2030</vt:lpstr>
      <vt:lpstr>Informe Nacional Voluntario</vt:lpstr>
      <vt:lpstr>Mecanismo regional de monitoreo</vt:lpstr>
      <vt:lpstr>Comparativo y hallazgos</vt:lpstr>
      <vt:lpstr>Comparativo y hallazgos</vt:lpstr>
      <vt:lpstr>Conclusiones para México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octavio.mch@outlook.com</dc:creator>
  <cp:lastModifiedBy>Annabelle Sulmont</cp:lastModifiedBy>
  <cp:revision>118</cp:revision>
  <dcterms:created xsi:type="dcterms:W3CDTF">2018-11-06T16:21:34Z</dcterms:created>
  <dcterms:modified xsi:type="dcterms:W3CDTF">2018-12-12T18:02:04Z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0x01010051C133B389FC33488BD5937645F1CAA6</vt:lpwstr>
  </property>
</Properties>
</file>