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0" r:id="rId5"/>
    <p:sldId id="257" r:id="rId6"/>
    <p:sldId id="260" r:id="rId7"/>
    <p:sldId id="259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0A3"/>
    <a:srgbClr val="339933"/>
    <a:srgbClr val="FDB716"/>
    <a:srgbClr val="3747E1"/>
    <a:srgbClr val="D09E00"/>
    <a:srgbClr val="FFFFFF"/>
    <a:srgbClr val="1950FF"/>
    <a:srgbClr val="3333CC"/>
    <a:srgbClr val="0033CC"/>
    <a:srgbClr val="003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E8E76-B10C-48D0-A9D5-DA4634D6E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87148B-B3D3-4BE3-8699-3BF4FC1A5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3FFFA-4C3B-4E39-A6F2-953B25AF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78F4A3-3C45-462F-B975-799C3D5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B21DB-F5B7-4C48-9A9C-7095F73F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9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8BABA-76F5-4D92-9E5E-6CD935B8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06653D-F046-4920-B3C4-09DF1937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951B0-5571-4859-9EA1-9C021C33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02C98-9ABC-4C10-8553-4E8D5B30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CD2A32-589D-485E-B36A-F8304714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319063-5646-4135-9936-AD746104F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3FB6ED-123A-41A2-8822-E780EC334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F04A8-15DE-4E4E-865F-4E85E600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2A9D7-F70F-4A75-AD5E-B74B8009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B4E1EF-C9D7-420B-A306-F758399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0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2" y="245743"/>
            <a:ext cx="11005458" cy="946244"/>
          </a:xfrm>
        </p:spPr>
        <p:txBody>
          <a:bodyPr/>
          <a:lstStyle>
            <a:lvl1pPr>
              <a:defRPr b="1" spc="-150">
                <a:solidFill>
                  <a:srgbClr val="0369B3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66702" y="1588859"/>
            <a:ext cx="11087098" cy="352880"/>
          </a:xfrm>
        </p:spPr>
        <p:txBody>
          <a:bodyPr/>
          <a:lstStyle>
            <a:lvl1pPr marL="0" indent="0">
              <a:buNone/>
              <a:defRPr sz="1600" b="1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 spc="300"/>
            </a:lvl2pPr>
          </a:lstStyle>
          <a:p>
            <a:pPr lvl="0"/>
            <a:r>
              <a:rPr lang="es-ES" dirty="0"/>
              <a:t>Haga clic para modificar el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266702" y="2212521"/>
            <a:ext cx="11087098" cy="3910693"/>
          </a:xfrm>
        </p:spPr>
        <p:txBody>
          <a:bodyPr/>
          <a:lstStyle>
            <a:lvl1pPr marL="0" indent="0"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+mj-lt"/>
              </a:defRPr>
            </a:lvl2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162411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32DFB-CF58-4464-B018-7E1594A5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34043-478B-43D8-B150-02D374E42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F2703-BE9D-4AE3-86F7-B48D105B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BC36A3-D537-40AB-AD44-7C1E39FD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62BF7-D7A7-47CA-86A8-9CB9DDE5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77187-F218-434E-BC01-B6CCFBC1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1C4505-B639-4ED2-8D31-7508D950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981B8-28C4-4F44-B66C-C1C0B19C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F2E2D9-F281-44EE-8AAC-C6324087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CEEDA3-0D0F-4E7F-A2EA-AFB584F1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8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FE587-D2A8-4ADC-92CB-3F2C8E68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771D6-9650-48AA-9416-90312A3EC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F7F8B9-9462-481D-8E88-D37D3D769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B80D68-5350-4A21-A805-2415C1C1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13D327-34D8-4EAC-98EB-617F15F0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46B21-3103-48A2-85D0-0ACA929A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5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A0564-AE0F-4395-B771-158F9AEF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38FAD-8208-43A7-8B74-FA18D3B1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E17136-3F53-4359-9CCD-85D37C9EC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5B5DE9-9340-4817-9E88-F89FDA89E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B572C3-B620-411A-B289-B5603DDD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C283B0-9A81-448A-8DEC-9023F845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D30E0C-6230-4761-837A-FAF8F10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CA4405-DB15-4B79-AF19-E4596AE2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2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FC21B-4738-4B22-909E-0629F47E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AFA7-A426-4A8A-B9F5-16F1E421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1899BD-7C2F-4962-B2B0-F82BAD86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C2FBEA-996A-4DD4-9DCA-6FA25A9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2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06A0C5-1F78-45E7-9B8E-97FD32D3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8F36C9-0134-486F-8A6B-4947A38B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E5A65B-E13E-496D-B539-4712848F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1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243F2-EB8F-4321-9E76-0E58906C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E211F-C5EA-4366-82A9-184C4C2C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B0DA34-564D-4977-92A3-A618AA69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F4C9-429A-4217-A62F-CE08CDE7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3E23C-E8BF-43AB-A3E5-2D98E0A5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67E29A-DB6F-42D6-923F-127E1386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6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3458C-D3FC-41D5-9166-6739F82D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27834D-8EC0-421B-BFA0-266659D78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41FCC-A4FD-49AC-A039-50AE37F44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CC40BC-C8EB-4908-AC9F-F0B4224B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ECE8FC-0402-4D3F-848B-418EEE00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45FEA-DAD1-4034-B2D4-F9399B95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6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6071F6-DAAD-4372-AD57-CE63477F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2BE7-5230-4AD4-A276-97F2F2B9D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214FC5-0965-46FE-9DC6-2F8C0FD11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C9BB-484F-4A73-BA6B-46A02DD60EB8}" type="datetimeFigureOut">
              <a:rPr lang="es-MX" smtClean="0"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C8DCD-6DFA-40B1-AADA-613EAC101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13CB0-C61F-447C-B9C4-B728EF505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9C31-1009-4DAF-8D30-040C9BD5E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07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086FC49D-F9D5-4643-BA9A-42991492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625" t="41715" r="34770" b="301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99469D7-A756-4BDD-8963-BEFBAD91E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1772" y="267856"/>
            <a:ext cx="711200" cy="1422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021F2E4-A589-4D0F-9A0E-35F119003BFE}"/>
              </a:ext>
            </a:extLst>
          </p:cNvPr>
          <p:cNvGrpSpPr/>
          <p:nvPr/>
        </p:nvGrpSpPr>
        <p:grpSpPr>
          <a:xfrm>
            <a:off x="2925726" y="1650751"/>
            <a:ext cx="7944815" cy="4211349"/>
            <a:chOff x="3264048" y="2452355"/>
            <a:chExt cx="6532842" cy="346289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C4B959-995D-4575-8857-B48B26A79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64048" y="2452355"/>
              <a:ext cx="6532842" cy="346289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0097B0-DE4C-479F-86EA-F1CEB745D826}"/>
                </a:ext>
              </a:extLst>
            </p:cNvPr>
            <p:cNvSpPr/>
            <p:nvPr/>
          </p:nvSpPr>
          <p:spPr>
            <a:xfrm>
              <a:off x="8277822" y="3498313"/>
              <a:ext cx="471196" cy="471196"/>
            </a:xfrm>
            <a:prstGeom prst="ellipse">
              <a:avLst/>
            </a:prstGeom>
            <a:solidFill>
              <a:srgbClr val="FD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C301DF2F-CB2C-4FBA-924E-48FB8BB0F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028" y="267856"/>
            <a:ext cx="2157655" cy="20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8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E50DC8A-AE0D-4642-8EAD-292F0650AF77}"/>
              </a:ext>
            </a:extLst>
          </p:cNvPr>
          <p:cNvSpPr txBox="1"/>
          <p:nvPr/>
        </p:nvSpPr>
        <p:spPr>
          <a:xfrm>
            <a:off x="2649921" y="1337448"/>
            <a:ext cx="3019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DB716"/>
                </a:solidFill>
              </a:rPr>
              <a:t>DESIGUALDADES </a:t>
            </a:r>
            <a:r>
              <a:rPr lang="es-ES" sz="3200" dirty="0">
                <a:solidFill>
                  <a:schemeClr val="bg1"/>
                </a:solidFill>
              </a:rPr>
              <a:t>al alza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2DB943-4518-4910-B950-6668C1801C30}"/>
              </a:ext>
            </a:extLst>
          </p:cNvPr>
          <p:cNvSpPr txBox="1"/>
          <p:nvPr/>
        </p:nvSpPr>
        <p:spPr>
          <a:xfrm>
            <a:off x="8362209" y="1019171"/>
            <a:ext cx="3301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Confianza en las </a:t>
            </a:r>
            <a:r>
              <a:rPr lang="es-ES" sz="3200" b="1" dirty="0">
                <a:solidFill>
                  <a:srgbClr val="FFC000"/>
                </a:solidFill>
              </a:rPr>
              <a:t>INSTITUCIONES </a:t>
            </a:r>
            <a:r>
              <a:rPr lang="es-ES" sz="3200" dirty="0">
                <a:solidFill>
                  <a:schemeClr val="bg1"/>
                </a:solidFill>
              </a:rPr>
              <a:t>públicas a la baja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03267C-6D76-4B8C-B539-441CBB605680}"/>
              </a:ext>
            </a:extLst>
          </p:cNvPr>
          <p:cNvSpPr txBox="1"/>
          <p:nvPr/>
        </p:nvSpPr>
        <p:spPr>
          <a:xfrm>
            <a:off x="2604502" y="4003073"/>
            <a:ext cx="3110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Cambios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rgbClr val="FFC000"/>
                </a:solidFill>
              </a:rPr>
              <a:t>DEMOGRÁFICOS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y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rgbClr val="FFC000"/>
                </a:solidFill>
              </a:rPr>
              <a:t>TECNOLÓGICOS</a:t>
            </a:r>
            <a:endParaRPr lang="es-MX" sz="3200" b="1" dirty="0">
              <a:solidFill>
                <a:srgbClr val="FFC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F48B28F-34B0-4888-8A96-356CF504CC9A}"/>
              </a:ext>
            </a:extLst>
          </p:cNvPr>
          <p:cNvSpPr txBox="1"/>
          <p:nvPr/>
        </p:nvSpPr>
        <p:spPr>
          <a:xfrm>
            <a:off x="8362209" y="3931574"/>
            <a:ext cx="3386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Problemas avanzan a otro </a:t>
            </a:r>
            <a:r>
              <a:rPr lang="es-ES" sz="3200" b="1" dirty="0">
                <a:solidFill>
                  <a:srgbClr val="FFC000"/>
                </a:solidFill>
              </a:rPr>
              <a:t>RITMO </a:t>
            </a:r>
            <a:r>
              <a:rPr lang="es-ES" sz="3200" dirty="0">
                <a:solidFill>
                  <a:schemeClr val="bg1"/>
                </a:solidFill>
              </a:rPr>
              <a:t>y con mayor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rgbClr val="FFC000"/>
                </a:solidFill>
              </a:rPr>
              <a:t>COMPLEJIDAD</a:t>
            </a:r>
            <a:endParaRPr lang="es-MX" sz="3200" b="1" dirty="0">
              <a:solidFill>
                <a:srgbClr val="FFC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AEB86A-E374-4D31-8742-C40732413EDE}"/>
              </a:ext>
            </a:extLst>
          </p:cNvPr>
          <p:cNvGrpSpPr/>
          <p:nvPr/>
        </p:nvGrpSpPr>
        <p:grpSpPr>
          <a:xfrm>
            <a:off x="917349" y="1122394"/>
            <a:ext cx="1470942" cy="1220216"/>
            <a:chOff x="938983" y="628593"/>
            <a:chExt cx="1991361" cy="165192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BCCF128-788D-4250-82F4-6E90D7D2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8983" y="628593"/>
              <a:ext cx="1610254" cy="1651928"/>
            </a:xfrm>
            <a:prstGeom prst="rect">
              <a:avLst/>
            </a:prstGeom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F731DA8E-66C9-4336-B00A-5E326F37EC19}"/>
                </a:ext>
              </a:extLst>
            </p:cNvPr>
            <p:cNvSpPr/>
            <p:nvPr/>
          </p:nvSpPr>
          <p:spPr>
            <a:xfrm rot="10800000">
              <a:off x="2496081" y="849091"/>
              <a:ext cx="434263" cy="1431430"/>
            </a:xfrm>
            <a:prstGeom prst="downArrow">
              <a:avLst/>
            </a:prstGeom>
            <a:solidFill>
              <a:srgbClr val="FDB7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CA3022E-C0DA-442F-A315-42DC498EF106}"/>
              </a:ext>
            </a:extLst>
          </p:cNvPr>
          <p:cNvSpPr/>
          <p:nvPr/>
        </p:nvSpPr>
        <p:spPr>
          <a:xfrm>
            <a:off x="1102439" y="4184059"/>
            <a:ext cx="1285852" cy="1388674"/>
          </a:xfrm>
          <a:prstGeom prst="triangle">
            <a:avLst/>
          </a:prstGeom>
          <a:noFill/>
          <a:ln w="120650">
            <a:solidFill>
              <a:srgbClr val="FDB7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07E020-7D6D-4794-A4BB-D3CA30551BCD}"/>
              </a:ext>
            </a:extLst>
          </p:cNvPr>
          <p:cNvGrpSpPr/>
          <p:nvPr/>
        </p:nvGrpSpPr>
        <p:grpSpPr>
          <a:xfrm>
            <a:off x="6289963" y="1184580"/>
            <a:ext cx="1649736" cy="1258715"/>
            <a:chOff x="7072044" y="947115"/>
            <a:chExt cx="1649736" cy="12587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AA60CD3-646E-43EC-816A-1FF1A71FE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2044" y="1052728"/>
              <a:ext cx="1186048" cy="1153102"/>
            </a:xfrm>
            <a:prstGeom prst="rect">
              <a:avLst/>
            </a:prstGeom>
          </p:spPr>
        </p:pic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9B3929E1-BA89-455F-8A0B-C1109A726395}"/>
                </a:ext>
              </a:extLst>
            </p:cNvPr>
            <p:cNvSpPr/>
            <p:nvPr/>
          </p:nvSpPr>
          <p:spPr>
            <a:xfrm>
              <a:off x="8482066" y="947115"/>
              <a:ext cx="239714" cy="1077218"/>
            </a:xfrm>
            <a:prstGeom prst="downArrow">
              <a:avLst/>
            </a:prstGeom>
            <a:solidFill>
              <a:srgbClr val="FDB7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A697D942-8CB2-423C-8C6C-0B55FE19D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5597" y="4231273"/>
            <a:ext cx="1294245" cy="129424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1CA9910-A79F-4A86-A13B-59B2859A3C00}"/>
              </a:ext>
            </a:extLst>
          </p:cNvPr>
          <p:cNvSpPr/>
          <p:nvPr/>
        </p:nvSpPr>
        <p:spPr>
          <a:xfrm>
            <a:off x="0" y="2"/>
            <a:ext cx="848299" cy="6858000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0DD471D-0410-49C1-94CA-8F30E2704DD7}"/>
              </a:ext>
            </a:extLst>
          </p:cNvPr>
          <p:cNvSpPr txBox="1"/>
          <p:nvPr/>
        </p:nvSpPr>
        <p:spPr>
          <a:xfrm rot="16200000">
            <a:off x="-1647498" y="3424972"/>
            <a:ext cx="41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LOS LABORATORIOS ACELERADORES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15660"/>
      </p:ext>
    </p:extLst>
  </p:cSld>
  <p:clrMapOvr>
    <a:masterClrMapping/>
  </p:clrMapOvr>
  <p:transition spd="slow" advClick="0" advTm="8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AD78B-9FEE-4EC2-97AC-3AB2B39B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46" y="1035848"/>
            <a:ext cx="4738654" cy="517835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ES" sz="3600" b="1" dirty="0">
                <a:solidFill>
                  <a:schemeClr val="bg1"/>
                </a:solidFill>
              </a:rPr>
              <a:t>PROBLEMAS ESTRUCTURALES, SISTÉMICOS E INTERCONECTADOS</a:t>
            </a:r>
            <a:endParaRPr lang="es-MX" sz="3600" b="1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184C1C3-527B-46BE-A4FC-F30B147A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857" y="319350"/>
            <a:ext cx="5610225" cy="59340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DAAA54F-73E3-4EAF-A4D2-69CB8E05CC6E}"/>
              </a:ext>
            </a:extLst>
          </p:cNvPr>
          <p:cNvSpPr/>
          <p:nvPr/>
        </p:nvSpPr>
        <p:spPr>
          <a:xfrm>
            <a:off x="0" y="2"/>
            <a:ext cx="848299" cy="6858000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510190-1E71-4EB0-8B2C-5CD9491D3D0C}"/>
              </a:ext>
            </a:extLst>
          </p:cNvPr>
          <p:cNvSpPr txBox="1"/>
          <p:nvPr/>
        </p:nvSpPr>
        <p:spPr>
          <a:xfrm rot="16200000">
            <a:off x="-1647498" y="3424972"/>
            <a:ext cx="41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LOS LABORATORIOS ACELERADORES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3083"/>
      </p:ext>
    </p:extLst>
  </p:cSld>
  <p:clrMapOvr>
    <a:masterClrMapping/>
  </p:clrMapOvr>
  <p:transition spd="med" advClick="0" advTm="10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4EAC591-79E1-4B1B-BBE4-B6A21283FF8A}"/>
              </a:ext>
            </a:extLst>
          </p:cNvPr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8B2E76-2DB1-4D72-A016-3E66F899F0A7}"/>
              </a:ext>
            </a:extLst>
          </p:cNvPr>
          <p:cNvSpPr txBox="1"/>
          <p:nvPr/>
        </p:nvSpPr>
        <p:spPr>
          <a:xfrm>
            <a:off x="2142601" y="1062068"/>
            <a:ext cx="2648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rgbClr val="FDB716"/>
                </a:solidFill>
              </a:rPr>
              <a:t>NO</a:t>
            </a:r>
            <a:endParaRPr lang="es-MX" sz="8000" b="1" dirty="0">
              <a:solidFill>
                <a:srgbClr val="FDB71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9B5A29-E73B-49AD-A197-F0BA99EB80F7}"/>
              </a:ext>
            </a:extLst>
          </p:cNvPr>
          <p:cNvSpPr txBox="1"/>
          <p:nvPr/>
        </p:nvSpPr>
        <p:spPr>
          <a:xfrm>
            <a:off x="1501617" y="3610041"/>
            <a:ext cx="379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+mj-lt"/>
              </a:rPr>
              <a:t>Business-as- usual </a:t>
            </a:r>
            <a:endParaRPr lang="es-MX" sz="2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DD7903-CAF7-47E5-B2E6-FA32C52D3461}"/>
              </a:ext>
            </a:extLst>
          </p:cNvPr>
          <p:cNvSpPr txBox="1"/>
          <p:nvPr/>
        </p:nvSpPr>
        <p:spPr>
          <a:xfrm>
            <a:off x="1501617" y="4513708"/>
            <a:ext cx="3328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+mj-lt"/>
              </a:rPr>
              <a:t>Acciones graduales y tradicionales</a:t>
            </a:r>
            <a:endParaRPr lang="es-MX" sz="2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Explosión: 8 puntos 7">
            <a:extLst>
              <a:ext uri="{FF2B5EF4-FFF2-40B4-BE49-F238E27FC236}">
                <a16:creationId xmlns:a16="http://schemas.microsoft.com/office/drawing/2014/main" id="{5AA093C1-647C-46FE-AECD-F4A9F7AD2B8F}"/>
              </a:ext>
            </a:extLst>
          </p:cNvPr>
          <p:cNvSpPr/>
          <p:nvPr/>
        </p:nvSpPr>
        <p:spPr>
          <a:xfrm>
            <a:off x="1498719" y="573569"/>
            <a:ext cx="2797293" cy="2528728"/>
          </a:xfrm>
          <a:prstGeom prst="irregularSeal1">
            <a:avLst/>
          </a:prstGeom>
          <a:noFill/>
          <a:ln w="28575">
            <a:solidFill>
              <a:srgbClr val="FDB7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E2CD2F-6AB5-45A1-B23C-9BDFBED85831}"/>
              </a:ext>
            </a:extLst>
          </p:cNvPr>
          <p:cNvSpPr txBox="1"/>
          <p:nvPr/>
        </p:nvSpPr>
        <p:spPr>
          <a:xfrm>
            <a:off x="7515101" y="400348"/>
            <a:ext cx="2648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rgbClr val="FDB716"/>
                </a:solidFill>
              </a:rPr>
              <a:t>SÍ</a:t>
            </a:r>
            <a:endParaRPr lang="es-MX" sz="8000" b="1" dirty="0">
              <a:solidFill>
                <a:srgbClr val="FDB716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CE5D72-FB0C-4364-9B0A-6AB1E0868B71}"/>
              </a:ext>
            </a:extLst>
          </p:cNvPr>
          <p:cNvSpPr txBox="1"/>
          <p:nvPr/>
        </p:nvSpPr>
        <p:spPr>
          <a:xfrm>
            <a:off x="6751782" y="1905429"/>
            <a:ext cx="504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Formas novedosas y disruptivas de </a:t>
            </a:r>
            <a:r>
              <a:rPr lang="es-ES" sz="4000" b="1" dirty="0">
                <a:solidFill>
                  <a:srgbClr val="FDB716"/>
                </a:solidFill>
                <a:latin typeface="+mj-lt"/>
              </a:rPr>
              <a:t>identificar, probar y escalar </a:t>
            </a:r>
            <a:r>
              <a:rPr lang="es-ES" sz="2800" dirty="0">
                <a:latin typeface="+mj-lt"/>
              </a:rPr>
              <a:t>soluciones</a:t>
            </a:r>
            <a:endParaRPr lang="es-MX" sz="2800" b="1" dirty="0">
              <a:latin typeface="+mj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5940D3-ABC3-408F-B295-879776776E6B}"/>
              </a:ext>
            </a:extLst>
          </p:cNvPr>
          <p:cNvSpPr txBox="1"/>
          <p:nvPr/>
        </p:nvSpPr>
        <p:spPr>
          <a:xfrm>
            <a:off x="6751782" y="4252098"/>
            <a:ext cx="504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Soluciones de abajo hacia arriba</a:t>
            </a:r>
            <a:endParaRPr lang="es-MX" sz="2800" b="1" dirty="0"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387DF1A-ACC8-40A4-A29F-A9222DF79A3D}"/>
              </a:ext>
            </a:extLst>
          </p:cNvPr>
          <p:cNvSpPr txBox="1"/>
          <p:nvPr/>
        </p:nvSpPr>
        <p:spPr>
          <a:xfrm>
            <a:off x="6751782" y="5467815"/>
            <a:ext cx="5043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Ambiente propicio para la experimentación e innovación</a:t>
            </a:r>
            <a:endParaRPr lang="es-MX" sz="2800" b="1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0FBCB7-ECA2-49E1-BE9A-8635F44F4AD8}"/>
              </a:ext>
            </a:extLst>
          </p:cNvPr>
          <p:cNvSpPr/>
          <p:nvPr/>
        </p:nvSpPr>
        <p:spPr>
          <a:xfrm>
            <a:off x="1083509" y="3772342"/>
            <a:ext cx="208959" cy="208959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702FB8-7068-4B31-BB24-2CFD973F928C}"/>
              </a:ext>
            </a:extLst>
          </p:cNvPr>
          <p:cNvSpPr/>
          <p:nvPr/>
        </p:nvSpPr>
        <p:spPr>
          <a:xfrm>
            <a:off x="1083509" y="4671033"/>
            <a:ext cx="208959" cy="208959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D3AB7C-0862-4D92-BDAF-C2D6FE099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587" y="2385507"/>
            <a:ext cx="504825" cy="533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F50FEC2-606A-413F-A761-275963AC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586" y="4193267"/>
            <a:ext cx="504825" cy="533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7FF88B0-DD87-4759-ACB6-EFD5A0EA3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586" y="5678168"/>
            <a:ext cx="504825" cy="5334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068818D-1E72-42E2-81AA-F5047BEE32CC}"/>
              </a:ext>
            </a:extLst>
          </p:cNvPr>
          <p:cNvSpPr/>
          <p:nvPr/>
        </p:nvSpPr>
        <p:spPr>
          <a:xfrm>
            <a:off x="0" y="2"/>
            <a:ext cx="842047" cy="6858000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2BB2AE6-6FB0-4FF2-A410-D49D131AF1BB}"/>
              </a:ext>
            </a:extLst>
          </p:cNvPr>
          <p:cNvSpPr txBox="1"/>
          <p:nvPr/>
        </p:nvSpPr>
        <p:spPr>
          <a:xfrm rot="16200000">
            <a:off x="-1647498" y="3424972"/>
            <a:ext cx="41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LOS LABORATORIOS ACELERADORES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31033"/>
      </p:ext>
    </p:extLst>
  </p:cSld>
  <p:clrMapOvr>
    <a:masterClrMapping/>
  </p:clrMapOvr>
  <p:transition spd="slow" advClick="0" advTm="10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CFDBA1D-19C8-49CD-989C-6AD264445708}"/>
              </a:ext>
            </a:extLst>
          </p:cNvPr>
          <p:cNvSpPr txBox="1"/>
          <p:nvPr/>
        </p:nvSpPr>
        <p:spPr>
          <a:xfrm>
            <a:off x="5716732" y="2130774"/>
            <a:ext cx="62919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bg1"/>
                </a:solidFill>
                <a:latin typeface="+mj-lt"/>
              </a:rPr>
              <a:t>Asumir </a:t>
            </a:r>
            <a:r>
              <a:rPr lang="es-ES" sz="3200" b="1" dirty="0">
                <a:solidFill>
                  <a:srgbClr val="FFC000"/>
                </a:solidFill>
                <a:latin typeface="+mj-lt"/>
              </a:rPr>
              <a:t>riesgos</a:t>
            </a:r>
            <a:endParaRPr lang="es-ES" sz="2800" b="1" dirty="0">
              <a:solidFill>
                <a:srgbClr val="FFC00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bg1"/>
                </a:solidFill>
                <a:latin typeface="+mj-lt"/>
              </a:rPr>
              <a:t>Abordar </a:t>
            </a:r>
            <a:r>
              <a:rPr lang="es-ES" sz="3200" b="1" dirty="0">
                <a:solidFill>
                  <a:srgbClr val="FFC000"/>
                </a:solidFill>
                <a:latin typeface="+mj-lt"/>
              </a:rPr>
              <a:t>problemáticas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complejas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bg1"/>
                </a:solidFill>
                <a:latin typeface="+mj-lt"/>
              </a:rPr>
              <a:t>Aprovechar </a:t>
            </a:r>
            <a:r>
              <a:rPr lang="es-ES" sz="3200" b="1" dirty="0">
                <a:solidFill>
                  <a:srgbClr val="FFC000"/>
                </a:solidFill>
                <a:latin typeface="+mj-lt"/>
              </a:rPr>
              <a:t>recursos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: conocimiento, experiencia, financiamiento.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bg1"/>
                </a:solidFill>
                <a:latin typeface="+mj-lt"/>
              </a:rPr>
              <a:t>Trabajar con todos los </a:t>
            </a:r>
            <a:r>
              <a:rPr lang="es-ES" sz="3200" b="1" dirty="0">
                <a:solidFill>
                  <a:srgbClr val="FFC000"/>
                </a:solidFill>
                <a:latin typeface="+mj-lt"/>
              </a:rPr>
              <a:t>sectores: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público, privado y social. 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bg1"/>
                </a:solidFill>
                <a:latin typeface="+mj-lt"/>
              </a:rPr>
              <a:t>Catalizar nuevas </a:t>
            </a:r>
            <a:r>
              <a:rPr lang="es-ES" sz="3200" b="1" dirty="0">
                <a:solidFill>
                  <a:srgbClr val="FFC000"/>
                </a:solidFill>
                <a:latin typeface="+mj-lt"/>
              </a:rPr>
              <a:t>iniciativas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. </a:t>
            </a:r>
            <a:endParaRPr lang="es-MX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3D734E1-F447-4FF4-A8B8-9E0C32B52239}"/>
              </a:ext>
            </a:extLst>
          </p:cNvPr>
          <p:cNvSpPr txBox="1">
            <a:spLocks/>
          </p:cNvSpPr>
          <p:nvPr/>
        </p:nvSpPr>
        <p:spPr>
          <a:xfrm>
            <a:off x="1072392" y="4940294"/>
            <a:ext cx="3705074" cy="128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solidFill>
                  <a:srgbClr val="FDB716"/>
                </a:solidFill>
              </a:rPr>
              <a:t>2019-2021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A32ECF-3748-4764-AB7F-DC1BDA535B08}"/>
              </a:ext>
            </a:extLst>
          </p:cNvPr>
          <p:cNvSpPr/>
          <p:nvPr/>
        </p:nvSpPr>
        <p:spPr>
          <a:xfrm>
            <a:off x="5424403" y="2378177"/>
            <a:ext cx="144038" cy="144038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A02AD6-DBAA-4309-9B06-3B39C9755360}"/>
              </a:ext>
            </a:extLst>
          </p:cNvPr>
          <p:cNvSpPr/>
          <p:nvPr/>
        </p:nvSpPr>
        <p:spPr>
          <a:xfrm>
            <a:off x="5424403" y="3037817"/>
            <a:ext cx="144038" cy="144038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D58460-C3E6-4A12-908A-63C72A708F37}"/>
              </a:ext>
            </a:extLst>
          </p:cNvPr>
          <p:cNvSpPr/>
          <p:nvPr/>
        </p:nvSpPr>
        <p:spPr>
          <a:xfrm>
            <a:off x="5424403" y="3664311"/>
            <a:ext cx="144038" cy="144038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CBDA6B-98A1-4E3F-A787-D5768C2A2405}"/>
              </a:ext>
            </a:extLst>
          </p:cNvPr>
          <p:cNvSpPr/>
          <p:nvPr/>
        </p:nvSpPr>
        <p:spPr>
          <a:xfrm>
            <a:off x="5424403" y="4726369"/>
            <a:ext cx="144038" cy="144038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2F7A1C-A551-4419-8392-FAF26B902EAD}"/>
              </a:ext>
            </a:extLst>
          </p:cNvPr>
          <p:cNvSpPr/>
          <p:nvPr/>
        </p:nvSpPr>
        <p:spPr>
          <a:xfrm>
            <a:off x="5424403" y="5788427"/>
            <a:ext cx="144038" cy="144038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Picture 8" descr="http://acceleratorlabs.undp.org/wp-content/uploads/2019/01/paul-earle-39322-unsplash-web-1.jpg">
            <a:extLst>
              <a:ext uri="{FF2B5EF4-FFF2-40B4-BE49-F238E27FC236}">
                <a16:creationId xmlns:a16="http://schemas.microsoft.com/office/drawing/2014/main" id="{14B66619-2EE6-4018-8330-93FF521AE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7"/>
          <a:stretch/>
        </p:blipFill>
        <p:spPr bwMode="auto">
          <a:xfrm>
            <a:off x="0" y="459384"/>
            <a:ext cx="12192000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175BDFC-FA0D-442C-B97D-E59BE70E34F7}"/>
              </a:ext>
            </a:extLst>
          </p:cNvPr>
          <p:cNvSpPr txBox="1">
            <a:spLocks/>
          </p:cNvSpPr>
          <p:nvPr/>
        </p:nvSpPr>
        <p:spPr>
          <a:xfrm>
            <a:off x="897969" y="456855"/>
            <a:ext cx="11294032" cy="140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bg2"/>
                </a:solidFill>
              </a:rPr>
              <a:t>Red global de 60 laboratorios aceleradores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B8C30F8-E24A-4EE6-81E2-853D73EBF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3645" y="2412458"/>
            <a:ext cx="2033083" cy="203308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1E52B12-1012-4163-8C27-953EBC14556D}"/>
              </a:ext>
            </a:extLst>
          </p:cNvPr>
          <p:cNvSpPr/>
          <p:nvPr/>
        </p:nvSpPr>
        <p:spPr>
          <a:xfrm>
            <a:off x="0" y="2"/>
            <a:ext cx="848299" cy="6858000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43B23DD-78BB-40ED-A9A5-85EEB9EA3207}"/>
              </a:ext>
            </a:extLst>
          </p:cNvPr>
          <p:cNvSpPr txBox="1"/>
          <p:nvPr/>
        </p:nvSpPr>
        <p:spPr>
          <a:xfrm rot="16200000">
            <a:off x="-1647498" y="3424972"/>
            <a:ext cx="41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LOS LABORATORIOS ACELERADORES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10104"/>
      </p:ext>
    </p:extLst>
  </p:cSld>
  <p:clrMapOvr>
    <a:masterClrMapping/>
  </p:clrMapOvr>
  <p:transition spd="med" advClick="0" advTm="12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C4504C83-8DD3-4177-A2BA-507B8ED28701}"/>
              </a:ext>
            </a:extLst>
          </p:cNvPr>
          <p:cNvSpPr/>
          <p:nvPr/>
        </p:nvSpPr>
        <p:spPr>
          <a:xfrm>
            <a:off x="4673116" y="1132709"/>
            <a:ext cx="3230088" cy="3377632"/>
          </a:xfrm>
          <a:prstGeom prst="ellipse">
            <a:avLst/>
          </a:prstGeom>
          <a:solidFill>
            <a:srgbClr val="D09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C4606A-78E6-4C84-91D7-B4645536F344}"/>
              </a:ext>
            </a:extLst>
          </p:cNvPr>
          <p:cNvSpPr txBox="1"/>
          <p:nvPr/>
        </p:nvSpPr>
        <p:spPr>
          <a:xfrm>
            <a:off x="5003293" y="2033353"/>
            <a:ext cx="2600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dirty="0">
                <a:solidFill>
                  <a:schemeClr val="bg1"/>
                </a:solidFill>
              </a:rPr>
              <a:t>Cada laboratorio</a:t>
            </a:r>
            <a:endParaRPr lang="es-MX" sz="42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18912-566D-4688-8F81-03AF5673CDE8}"/>
              </a:ext>
            </a:extLst>
          </p:cNvPr>
          <p:cNvSpPr txBox="1"/>
          <p:nvPr/>
        </p:nvSpPr>
        <p:spPr>
          <a:xfrm>
            <a:off x="9455334" y="1652126"/>
            <a:ext cx="2565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+mj-lt"/>
              </a:rPr>
              <a:t>Mapeará soluciones locales</a:t>
            </a:r>
            <a:endParaRPr lang="es-MX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F9FEC2-8994-4D85-842B-64D157E7A485}"/>
              </a:ext>
            </a:extLst>
          </p:cNvPr>
          <p:cNvSpPr txBox="1"/>
          <p:nvPr/>
        </p:nvSpPr>
        <p:spPr>
          <a:xfrm>
            <a:off x="5104323" y="4836330"/>
            <a:ext cx="2757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+mj-lt"/>
              </a:rPr>
              <a:t>Experimentará y escalará las soluciones exitosas</a:t>
            </a:r>
            <a:endParaRPr lang="es-MX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F4BD67-F4E3-4222-9FB5-F79C6B4504DD}"/>
              </a:ext>
            </a:extLst>
          </p:cNvPr>
          <p:cNvSpPr txBox="1"/>
          <p:nvPr/>
        </p:nvSpPr>
        <p:spPr>
          <a:xfrm>
            <a:off x="1317350" y="1652126"/>
            <a:ext cx="2679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+mj-lt"/>
              </a:rPr>
              <a:t>Generará inteligencia colectiva para la Red</a:t>
            </a:r>
            <a:endParaRPr lang="es-MX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2638305-624E-4FAC-B4FF-A5C70CF3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 rot="19114918">
            <a:off x="2360445" y="-2266564"/>
            <a:ext cx="8139509" cy="62206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47831B0-B732-438B-9366-3CD36D930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 rot="5590104">
            <a:off x="6302779" y="2711850"/>
            <a:ext cx="5544163" cy="47521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ADA8D99-FD53-4A94-8F63-BE8FC515D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 rot="10282108">
            <a:off x="532098" y="2919997"/>
            <a:ext cx="5128244" cy="439563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8E68D2-20DC-4B3E-B659-4DFD144D732D}"/>
              </a:ext>
            </a:extLst>
          </p:cNvPr>
          <p:cNvSpPr/>
          <p:nvPr/>
        </p:nvSpPr>
        <p:spPr>
          <a:xfrm>
            <a:off x="0" y="2"/>
            <a:ext cx="848299" cy="6858000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FC1B5E-C055-46DA-81ED-1E0091AD48DA}"/>
              </a:ext>
            </a:extLst>
          </p:cNvPr>
          <p:cNvSpPr txBox="1"/>
          <p:nvPr/>
        </p:nvSpPr>
        <p:spPr>
          <a:xfrm rot="16200000">
            <a:off x="-1647498" y="3424972"/>
            <a:ext cx="41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LOS LABORATORIOS ACELERADORES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7819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ED3EEAA-418B-4D4D-A5EE-72681A985FE9}"/>
              </a:ext>
            </a:extLst>
          </p:cNvPr>
          <p:cNvSpPr txBox="1"/>
          <p:nvPr/>
        </p:nvSpPr>
        <p:spPr>
          <a:xfrm>
            <a:off x="1828800" y="391886"/>
            <a:ext cx="290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DB716"/>
                </a:solidFill>
              </a:rPr>
              <a:t>Cómo se hace</a:t>
            </a:r>
            <a:endParaRPr lang="es-MX" sz="3200" b="1" dirty="0">
              <a:solidFill>
                <a:srgbClr val="FDB716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B237B7-FB0B-4011-85AD-42F40AA21FA8}"/>
              </a:ext>
            </a:extLst>
          </p:cNvPr>
          <p:cNvSpPr txBox="1"/>
          <p:nvPr/>
        </p:nvSpPr>
        <p:spPr>
          <a:xfrm>
            <a:off x="7966363" y="391886"/>
            <a:ext cx="290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DB716"/>
                </a:solidFill>
              </a:rPr>
              <a:t>Cómo se hará</a:t>
            </a:r>
            <a:endParaRPr lang="es-MX" sz="3200" b="1" dirty="0">
              <a:solidFill>
                <a:srgbClr val="FDB71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A63ADB-C8B4-4E90-9C5D-F76F3593AF74}"/>
              </a:ext>
            </a:extLst>
          </p:cNvPr>
          <p:cNvSpPr txBox="1"/>
          <p:nvPr/>
        </p:nvSpPr>
        <p:spPr>
          <a:xfrm>
            <a:off x="1076325" y="1256804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Soluciones propuestas por expertos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EEC215-7C0C-4680-AB64-4B9317963C89}"/>
              </a:ext>
            </a:extLst>
          </p:cNvPr>
          <p:cNvSpPr txBox="1"/>
          <p:nvPr/>
        </p:nvSpPr>
        <p:spPr>
          <a:xfrm>
            <a:off x="7467600" y="1256804"/>
            <a:ext cx="415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Soluciones locales que han funcionado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724255-35D1-4DE3-B8F5-87C47CDF2AEE}"/>
              </a:ext>
            </a:extLst>
          </p:cNvPr>
          <p:cNvSpPr txBox="1"/>
          <p:nvPr/>
        </p:nvSpPr>
        <p:spPr>
          <a:xfrm>
            <a:off x="1076325" y="2432014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Control de riesgos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CD74EF-7FD2-45A6-AEDB-099D8C8E185D}"/>
              </a:ext>
            </a:extLst>
          </p:cNvPr>
          <p:cNvSpPr txBox="1"/>
          <p:nvPr/>
        </p:nvSpPr>
        <p:spPr>
          <a:xfrm>
            <a:off x="7467600" y="2306388"/>
            <a:ext cx="415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Asunción de riesgos e incertidumbre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0FB23D-21EA-40DA-82BA-9F49B1932B5F}"/>
              </a:ext>
            </a:extLst>
          </p:cNvPr>
          <p:cNvSpPr txBox="1"/>
          <p:nvPr/>
        </p:nvSpPr>
        <p:spPr>
          <a:xfrm>
            <a:off x="1076326" y="3310125"/>
            <a:ext cx="3636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Planeación y ejecución centralizada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4BB780-5590-43CC-808B-47F2B146D3C1}"/>
              </a:ext>
            </a:extLst>
          </p:cNvPr>
          <p:cNvSpPr txBox="1"/>
          <p:nvPr/>
        </p:nvSpPr>
        <p:spPr>
          <a:xfrm>
            <a:off x="7467600" y="3355281"/>
            <a:ext cx="415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Planeación y ejecución orientadas desde lo local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35FA64E-1009-4FCE-A4D8-808B5FB94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6"/>
          <a:stretch/>
        </p:blipFill>
        <p:spPr>
          <a:xfrm rot="10800000">
            <a:off x="5527959" y="1190566"/>
            <a:ext cx="1394362" cy="8448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62DD20-7ECA-4C90-8F1C-42222EAA9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6"/>
          <a:stretch/>
        </p:blipFill>
        <p:spPr>
          <a:xfrm rot="10800000">
            <a:off x="5527959" y="2215620"/>
            <a:ext cx="1394362" cy="8448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F2079FC-1A28-4A06-9C38-9EE864240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6"/>
          <a:stretch/>
        </p:blipFill>
        <p:spPr>
          <a:xfrm rot="10800000">
            <a:off x="5527959" y="3243887"/>
            <a:ext cx="1394362" cy="84485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B42D2B8-8D4E-4EF5-8A13-C11FE94EC462}"/>
              </a:ext>
            </a:extLst>
          </p:cNvPr>
          <p:cNvSpPr txBox="1"/>
          <p:nvPr/>
        </p:nvSpPr>
        <p:spPr>
          <a:xfrm>
            <a:off x="7467597" y="5895912"/>
            <a:ext cx="4152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“Improvisación dirigida”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49046F9-DF0E-46FF-890C-5726604E8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6"/>
          <a:stretch/>
        </p:blipFill>
        <p:spPr>
          <a:xfrm rot="10800000">
            <a:off x="5527958" y="4452353"/>
            <a:ext cx="1394362" cy="84485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5CD34F4-6BE1-42F3-9A9E-48897285C480}"/>
              </a:ext>
            </a:extLst>
          </p:cNvPr>
          <p:cNvSpPr txBox="1"/>
          <p:nvPr/>
        </p:nvSpPr>
        <p:spPr>
          <a:xfrm>
            <a:off x="7467599" y="4461324"/>
            <a:ext cx="415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Variaciones en los objetivos, en función de retos, activos y </a:t>
            </a:r>
            <a:r>
              <a:rPr lang="es-ES" sz="2200" b="1" dirty="0" err="1">
                <a:solidFill>
                  <a:schemeClr val="bg1"/>
                </a:solidFill>
                <a:latin typeface="+mj-lt"/>
              </a:rPr>
              <a:t>expertise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C882F1D-84A8-4DFE-81CA-525658A51849}"/>
              </a:ext>
            </a:extLst>
          </p:cNvPr>
          <p:cNvSpPr txBox="1"/>
          <p:nvPr/>
        </p:nvSpPr>
        <p:spPr>
          <a:xfrm>
            <a:off x="1076326" y="5696673"/>
            <a:ext cx="3636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Programas de desarrollo </a:t>
            </a:r>
          </a:p>
          <a:p>
            <a:pPr algn="ctr"/>
            <a:r>
              <a:rPr lang="es-ES" sz="2200" b="1" dirty="0" err="1">
                <a:solidFill>
                  <a:schemeClr val="bg1"/>
                </a:solidFill>
                <a:latin typeface="+mj-lt"/>
              </a:rPr>
              <a:t>pre-empaquetados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38436218-6F95-40A9-A808-F1C888F9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6"/>
          <a:stretch/>
        </p:blipFill>
        <p:spPr>
          <a:xfrm rot="10800000">
            <a:off x="5527957" y="5696673"/>
            <a:ext cx="1394362" cy="84485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B66AFF6-87F1-4FC7-BFB3-B5A535A3D584}"/>
              </a:ext>
            </a:extLst>
          </p:cNvPr>
          <p:cNvSpPr txBox="1"/>
          <p:nvPr/>
        </p:nvSpPr>
        <p:spPr>
          <a:xfrm>
            <a:off x="1076325" y="4573451"/>
            <a:ext cx="3661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+mj-lt"/>
              </a:rPr>
              <a:t>Mismos objetivos de desarrollo</a:t>
            </a:r>
            <a:endParaRPr lang="es-MX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A54301-B74D-4787-83DE-049F993CDEB1}"/>
              </a:ext>
            </a:extLst>
          </p:cNvPr>
          <p:cNvSpPr/>
          <p:nvPr/>
        </p:nvSpPr>
        <p:spPr>
          <a:xfrm>
            <a:off x="0" y="2"/>
            <a:ext cx="848299" cy="6858000"/>
          </a:xfrm>
          <a:prstGeom prst="rect">
            <a:avLst/>
          </a:prstGeom>
          <a:solidFill>
            <a:srgbClr val="FFFF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89E83FA-1FF3-4918-8BB1-8BE9F55BA61D}"/>
              </a:ext>
            </a:extLst>
          </p:cNvPr>
          <p:cNvSpPr txBox="1"/>
          <p:nvPr/>
        </p:nvSpPr>
        <p:spPr>
          <a:xfrm rot="16200000">
            <a:off x="-1647498" y="3424972"/>
            <a:ext cx="41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LOS LABORATORIOS ACELERADORES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37480"/>
      </p:ext>
    </p:extLst>
  </p:cSld>
  <p:clrMapOvr>
    <a:masterClrMapping/>
  </p:clrMapOvr>
  <p:transition spd="slow" advClick="0" advTm="1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7A83D9-CF89-4396-BE34-134F09D1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97" y="1603408"/>
            <a:ext cx="1387022" cy="33863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DB944D-2373-4452-8500-960A0500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250" y1="50000" x2="59750" y2="49000"/>
                        <a14:foregroundMark x1="29750" y1="41000" x2="64250" y2="4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1" y="2471933"/>
            <a:ext cx="567813" cy="5678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D6EDECA-960F-4357-B068-4F49CACB71E0}"/>
              </a:ext>
            </a:extLst>
          </p:cNvPr>
          <p:cNvSpPr txBox="1"/>
          <p:nvPr/>
        </p:nvSpPr>
        <p:spPr>
          <a:xfrm>
            <a:off x="5305039" y="2555784"/>
            <a:ext cx="198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+mj-lt"/>
              </a:rPr>
              <a:t>@PNUD_Mexico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12A02F-C203-4017-A917-A1FF425A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57" y="3170579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78C5884-DE73-41B0-953A-C90B87834E96}"/>
              </a:ext>
            </a:extLst>
          </p:cNvPr>
          <p:cNvSpPr txBox="1"/>
          <p:nvPr/>
        </p:nvSpPr>
        <p:spPr>
          <a:xfrm>
            <a:off x="5305039" y="3150524"/>
            <a:ext cx="198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+mj-lt"/>
              </a:rPr>
              <a:t>PNUDMexico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F58AE74-5AAA-4699-8738-4B15FA88B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2257" y="1971877"/>
            <a:ext cx="360000" cy="36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B77DD4E-E861-4BCB-B1C2-BA8F0C6EA934}"/>
              </a:ext>
            </a:extLst>
          </p:cNvPr>
          <p:cNvSpPr txBox="1"/>
          <p:nvPr/>
        </p:nvSpPr>
        <p:spPr>
          <a:xfrm>
            <a:off x="5305039" y="1951822"/>
            <a:ext cx="253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+mj-lt"/>
              </a:rPr>
              <a:t>www.mx.undp.org</a:t>
            </a:r>
          </a:p>
        </p:txBody>
      </p:sp>
    </p:spTree>
    <p:extLst>
      <p:ext uri="{BB962C8B-B14F-4D97-AF65-F5344CB8AC3E}">
        <p14:creationId xmlns:p14="http://schemas.microsoft.com/office/powerpoint/2010/main" val="791832570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33B389FC33488BD5937645F1CAA6" ma:contentTypeVersion="7" ma:contentTypeDescription="Create a new document." ma:contentTypeScope="" ma:versionID="84088982532a9a1749934bb35bae1e0e">
  <xsd:schema xmlns:xsd="http://www.w3.org/2001/XMLSchema" xmlns:xs="http://www.w3.org/2001/XMLSchema" xmlns:p="http://schemas.microsoft.com/office/2006/metadata/properties" xmlns:ns2="627d4170-d84a-4ae9-9795-9b26b97eeb69" xmlns:ns3="9761d4fa-1198-400f-bcc2-2f908e89a365" targetNamespace="http://schemas.microsoft.com/office/2006/metadata/properties" ma:root="true" ma:fieldsID="204af380989643fc536199c1182ab321" ns2:_="" ns3:_="">
    <xsd:import namespace="627d4170-d84a-4ae9-9795-9b26b97eeb69"/>
    <xsd:import namespace="9761d4fa-1198-400f-bcc2-2f908e89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4170-d84a-4ae9-9795-9b26b97ee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1d4fa-1198-400f-bcc2-2f908e89a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A1F04-D070-409F-9EA5-C42D6A5CB6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12CD6-2CAD-4815-B823-65ACDA23484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627d4170-d84a-4ae9-9795-9b26b97eeb69"/>
    <ds:schemaRef ds:uri="http://purl.org/dc/elements/1.1/"/>
    <ds:schemaRef ds:uri="9761d4fa-1198-400f-bcc2-2f908e89a36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F325F6-FD36-4C9C-8D33-2166A6679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d4170-d84a-4ae9-9795-9b26b97eeb69"/>
    <ds:schemaRef ds:uri="9761d4fa-1198-400f-bcc2-2f908e89a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204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Laboratorios aceleradores</dc:title>
  <dc:creator>Maite Garcia</dc:creator>
  <cp:lastModifiedBy>Maite Garcia</cp:lastModifiedBy>
  <cp:revision>12</cp:revision>
  <dcterms:created xsi:type="dcterms:W3CDTF">2019-02-12T23:49:38Z</dcterms:created>
  <dcterms:modified xsi:type="dcterms:W3CDTF">2019-02-14T21:10:14Z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0x01010051C133B389FC33488BD5937645F1CAA6</vt:lpwstr>
  </property>
</Properties>
</file>