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724" r:id="rId5"/>
    <p:sldId id="788" r:id="rId6"/>
    <p:sldId id="734" r:id="rId7"/>
    <p:sldId id="273" r:id="rId8"/>
    <p:sldId id="774" r:id="rId9"/>
    <p:sldId id="775" r:id="rId10"/>
    <p:sldId id="769" r:id="rId11"/>
    <p:sldId id="779" r:id="rId12"/>
    <p:sldId id="781" r:id="rId13"/>
    <p:sldId id="768" r:id="rId14"/>
    <p:sldId id="785" r:id="rId15"/>
    <p:sldId id="777" r:id="rId16"/>
    <p:sldId id="776" r:id="rId17"/>
    <p:sldId id="778" r:id="rId18"/>
    <p:sldId id="782" r:id="rId19"/>
    <p:sldId id="783" r:id="rId20"/>
    <p:sldId id="784" r:id="rId21"/>
    <p:sldId id="787" r:id="rId22"/>
    <p:sldId id="786" r:id="rId23"/>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5437008-F839-4840-AAC8-9CF280036D85}">
          <p14:sldIdLst/>
        </p14:section>
        <p14:section name="Default Section" id="{3BE28314-6642-4F66-AEBD-AB903B3CF3B3}">
          <p14:sldIdLst>
            <p14:sldId id="724"/>
            <p14:sldId id="788"/>
            <p14:sldId id="734"/>
            <p14:sldId id="273"/>
            <p14:sldId id="774"/>
            <p14:sldId id="775"/>
            <p14:sldId id="769"/>
            <p14:sldId id="779"/>
            <p14:sldId id="781"/>
            <p14:sldId id="768"/>
            <p14:sldId id="785"/>
            <p14:sldId id="777"/>
            <p14:sldId id="776"/>
            <p14:sldId id="778"/>
            <p14:sldId id="782"/>
            <p14:sldId id="783"/>
            <p14:sldId id="784"/>
            <p14:sldId id="787"/>
            <p14:sldId id="786"/>
          </p14:sldIdLst>
        </p14:section>
        <p14:section name="Untitled Section" id="{E753B8BE-ACF3-4125-8462-E83AD1D555C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9B2"/>
    <a:srgbClr val="17507B"/>
    <a:srgbClr val="125387"/>
    <a:srgbClr val="F9BD16"/>
    <a:srgbClr val="F27A80"/>
    <a:srgbClr val="4472C4"/>
    <a:srgbClr val="37C6CF"/>
    <a:srgbClr val="29DB80"/>
    <a:srgbClr val="2EE71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633" autoAdjust="0"/>
  </p:normalViewPr>
  <p:slideViewPr>
    <p:cSldViewPr snapToGrid="0">
      <p:cViewPr varScale="1">
        <p:scale>
          <a:sx n="86" d="100"/>
          <a:sy n="86" d="100"/>
        </p:scale>
        <p:origin x="858"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belle Sulmont" userId="b4cc6c84-a761-4f5e-b398-3c779866aca9" providerId="ADAL" clId="{FB1BBE77-0FB2-40AD-B6B1-DD34E33F41EA}"/>
  </pc:docChgLst>
  <pc:docChgLst>
    <pc:chgData name="Stephanus Visser" userId="78f2b37d-d3cf-4621-ac79-ff24bfba6014" providerId="ADAL" clId="{30D25A26-5146-470F-A4E7-D02EF3684955}"/>
    <pc:docChg chg="modSld">
      <pc:chgData name="Stephanus Visser" userId="78f2b37d-d3cf-4621-ac79-ff24bfba6014" providerId="ADAL" clId="{30D25A26-5146-470F-A4E7-D02EF3684955}" dt="2019-09-27T01:30:42.836" v="78" actId="20577"/>
      <pc:docMkLst>
        <pc:docMk/>
      </pc:docMkLst>
      <pc:sldChg chg="modSp">
        <pc:chgData name="Stephanus Visser" userId="78f2b37d-d3cf-4621-ac79-ff24bfba6014" providerId="ADAL" clId="{30D25A26-5146-470F-A4E7-D02EF3684955}" dt="2019-09-27T01:30:42.836" v="78" actId="20577"/>
        <pc:sldMkLst>
          <pc:docMk/>
          <pc:sldMk cId="2261645293" sldId="787"/>
        </pc:sldMkLst>
        <pc:spChg chg="mod">
          <ac:chgData name="Stephanus Visser" userId="78f2b37d-d3cf-4621-ac79-ff24bfba6014" providerId="ADAL" clId="{30D25A26-5146-470F-A4E7-D02EF3684955}" dt="2019-09-27T01:30:42.836" v="78" actId="20577"/>
          <ac:spMkLst>
            <pc:docMk/>
            <pc:sldMk cId="2261645293" sldId="787"/>
            <ac:spMk id="3" creationId="{00000000-0000-0000-0000-000000000000}"/>
          </ac:spMkLst>
        </pc:spChg>
      </pc:sldChg>
    </pc:docChg>
  </pc:docChgLst>
  <pc:docChgLst>
    <pc:chgData name="Stephanus Visser" userId="78f2b37d-d3cf-4621-ac79-ff24bfba6014" providerId="ADAL" clId="{BE5BFAA9-DA0B-446E-B283-18349442FFEA}"/>
    <pc:docChg chg="modSld sldOrd">
      <pc:chgData name="Stephanus Visser" userId="78f2b37d-d3cf-4621-ac79-ff24bfba6014" providerId="ADAL" clId="{BE5BFAA9-DA0B-446E-B283-18349442FFEA}" dt="2019-08-26T14:36:14.088" v="0"/>
      <pc:docMkLst>
        <pc:docMk/>
      </pc:docMkLst>
      <pc:sldChg chg="ord">
        <pc:chgData name="Stephanus Visser" userId="78f2b37d-d3cf-4621-ac79-ff24bfba6014" providerId="ADAL" clId="{BE5BFAA9-DA0B-446E-B283-18349442FFEA}" dt="2019-08-26T14:36:14.088" v="0"/>
        <pc:sldMkLst>
          <pc:docMk/>
          <pc:sldMk cId="1190627038" sldId="7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C61BA-60A8-4998-9998-C8E9A490AE4D}" type="doc">
      <dgm:prSet loTypeId="urn:microsoft.com/office/officeart/2005/8/layout/cycle8" loCatId="cycle" qsTypeId="urn:microsoft.com/office/officeart/2005/8/quickstyle/simple1" qsCatId="simple" csTypeId="urn:microsoft.com/office/officeart/2005/8/colors/colorful1" csCatId="colorful" phldr="1"/>
      <dgm:spPr/>
    </dgm:pt>
    <dgm:pt modelId="{4BC22C55-59DC-4B68-832B-A1D1EFCFAF55}">
      <dgm:prSet phldrT="[Texto]" custT="1"/>
      <dgm:spPr/>
      <dgm:t>
        <a:bodyPr/>
        <a:lstStyle/>
        <a:p>
          <a:r>
            <a:rPr lang="es-ES" sz="1800" b="1"/>
            <a:t>Diagnóstico</a:t>
          </a:r>
          <a:endParaRPr lang="es-ES" sz="1800" b="1" dirty="0"/>
        </a:p>
      </dgm:t>
    </dgm:pt>
    <dgm:pt modelId="{D33DCA44-2A35-4F75-B132-3B310E277073}" type="parTrans" cxnId="{F0923F15-6FCC-435A-86E7-9C2EE46073EE}">
      <dgm:prSet/>
      <dgm:spPr/>
      <dgm:t>
        <a:bodyPr/>
        <a:lstStyle/>
        <a:p>
          <a:endParaRPr lang="es-ES" sz="2400">
            <a:solidFill>
              <a:schemeClr val="tx1"/>
            </a:solidFill>
          </a:endParaRPr>
        </a:p>
      </dgm:t>
    </dgm:pt>
    <dgm:pt modelId="{76CEA8EB-9A4C-4405-BCD6-21A6287D3CD9}" type="sibTrans" cxnId="{F0923F15-6FCC-435A-86E7-9C2EE46073EE}">
      <dgm:prSet/>
      <dgm:spPr/>
      <dgm:t>
        <a:bodyPr/>
        <a:lstStyle/>
        <a:p>
          <a:endParaRPr lang="es-ES" sz="2400">
            <a:solidFill>
              <a:schemeClr val="tx1"/>
            </a:solidFill>
          </a:endParaRPr>
        </a:p>
      </dgm:t>
    </dgm:pt>
    <dgm:pt modelId="{9A54F95D-1514-4DA7-A220-CCD5DA5D5442}">
      <dgm:prSet phldrT="[Texto]" custT="1"/>
      <dgm:spPr/>
      <dgm:t>
        <a:bodyPr/>
        <a:lstStyle/>
        <a:p>
          <a:r>
            <a:rPr lang="es-ES" sz="1800" b="1"/>
            <a:t>Diseño</a:t>
          </a:r>
          <a:endParaRPr lang="es-ES" sz="1800" b="1" dirty="0"/>
        </a:p>
      </dgm:t>
    </dgm:pt>
    <dgm:pt modelId="{97C5BD42-F37B-4E8D-9096-07A3C80C4E57}" type="parTrans" cxnId="{68AA78DF-21CE-4827-A2DB-23E89659DC15}">
      <dgm:prSet/>
      <dgm:spPr/>
      <dgm:t>
        <a:bodyPr/>
        <a:lstStyle/>
        <a:p>
          <a:endParaRPr lang="es-ES" sz="2400">
            <a:solidFill>
              <a:schemeClr val="tx1"/>
            </a:solidFill>
          </a:endParaRPr>
        </a:p>
      </dgm:t>
    </dgm:pt>
    <dgm:pt modelId="{CDBF5D10-954E-4F9C-B03B-1BA8097B922A}" type="sibTrans" cxnId="{68AA78DF-21CE-4827-A2DB-23E89659DC15}">
      <dgm:prSet/>
      <dgm:spPr/>
      <dgm:t>
        <a:bodyPr/>
        <a:lstStyle/>
        <a:p>
          <a:endParaRPr lang="es-ES" sz="2400">
            <a:solidFill>
              <a:schemeClr val="tx1"/>
            </a:solidFill>
          </a:endParaRPr>
        </a:p>
      </dgm:t>
    </dgm:pt>
    <dgm:pt modelId="{0494497D-5153-44F6-A6C3-FB26CE1AC124}">
      <dgm:prSet phldrT="[Texto]" custT="1"/>
      <dgm:spPr/>
      <dgm:t>
        <a:bodyPr/>
        <a:lstStyle/>
        <a:p>
          <a:r>
            <a:rPr lang="es-ES" sz="1800" b="1" dirty="0"/>
            <a:t>Implementación</a:t>
          </a:r>
        </a:p>
      </dgm:t>
    </dgm:pt>
    <dgm:pt modelId="{5A87B25F-5292-4A85-B7E9-C83AF3868847}" type="parTrans" cxnId="{F0BCC5BE-8255-4BC4-B15C-35DBA2075569}">
      <dgm:prSet/>
      <dgm:spPr/>
      <dgm:t>
        <a:bodyPr/>
        <a:lstStyle/>
        <a:p>
          <a:endParaRPr lang="es-ES" sz="2400">
            <a:solidFill>
              <a:schemeClr val="tx1"/>
            </a:solidFill>
          </a:endParaRPr>
        </a:p>
      </dgm:t>
    </dgm:pt>
    <dgm:pt modelId="{B1D68A86-496A-4744-9B7E-AB6D9DB9AC8D}" type="sibTrans" cxnId="{F0BCC5BE-8255-4BC4-B15C-35DBA2075569}">
      <dgm:prSet/>
      <dgm:spPr/>
      <dgm:t>
        <a:bodyPr/>
        <a:lstStyle/>
        <a:p>
          <a:endParaRPr lang="es-ES" sz="2400">
            <a:solidFill>
              <a:schemeClr val="tx1"/>
            </a:solidFill>
          </a:endParaRPr>
        </a:p>
      </dgm:t>
    </dgm:pt>
    <dgm:pt modelId="{DD3800A4-6904-47D4-99E5-2C64D765EFFA}">
      <dgm:prSet phldrT="[Texto]" custT="1"/>
      <dgm:spPr/>
      <dgm:t>
        <a:bodyPr/>
        <a:lstStyle/>
        <a:p>
          <a:r>
            <a:rPr lang="es-ES" sz="1800" b="1"/>
            <a:t>Monitoreo</a:t>
          </a:r>
          <a:endParaRPr lang="es-ES" sz="1800" b="1" dirty="0"/>
        </a:p>
      </dgm:t>
    </dgm:pt>
    <dgm:pt modelId="{D09449DE-CED1-4070-9495-6DF18601A603}" type="parTrans" cxnId="{32B08950-6199-4524-8699-481754A5063D}">
      <dgm:prSet/>
      <dgm:spPr/>
      <dgm:t>
        <a:bodyPr/>
        <a:lstStyle/>
        <a:p>
          <a:endParaRPr lang="es-ES" sz="2400">
            <a:solidFill>
              <a:schemeClr val="tx1"/>
            </a:solidFill>
          </a:endParaRPr>
        </a:p>
      </dgm:t>
    </dgm:pt>
    <dgm:pt modelId="{24E8152B-430A-4040-86A5-174416AEA6C3}" type="sibTrans" cxnId="{32B08950-6199-4524-8699-481754A5063D}">
      <dgm:prSet/>
      <dgm:spPr/>
      <dgm:t>
        <a:bodyPr/>
        <a:lstStyle/>
        <a:p>
          <a:endParaRPr lang="es-ES" sz="2400">
            <a:solidFill>
              <a:schemeClr val="tx1"/>
            </a:solidFill>
          </a:endParaRPr>
        </a:p>
      </dgm:t>
    </dgm:pt>
    <dgm:pt modelId="{02002446-78E5-4B0F-A196-F0B7178FFBD4}">
      <dgm:prSet phldrT="[Texto]" custT="1"/>
      <dgm:spPr/>
      <dgm:t>
        <a:bodyPr/>
        <a:lstStyle/>
        <a:p>
          <a:r>
            <a:rPr lang="es-ES" sz="1800" b="1"/>
            <a:t>Evaluación</a:t>
          </a:r>
          <a:endParaRPr lang="es-ES" sz="1800" b="1" dirty="0"/>
        </a:p>
      </dgm:t>
    </dgm:pt>
    <dgm:pt modelId="{4007DF2E-E73E-46E7-8F78-1A8746FC1A94}" type="parTrans" cxnId="{141B8A27-ACED-4641-A345-B66F787DC12E}">
      <dgm:prSet/>
      <dgm:spPr/>
      <dgm:t>
        <a:bodyPr/>
        <a:lstStyle/>
        <a:p>
          <a:endParaRPr lang="es-ES" sz="2400">
            <a:solidFill>
              <a:schemeClr val="tx1"/>
            </a:solidFill>
          </a:endParaRPr>
        </a:p>
      </dgm:t>
    </dgm:pt>
    <dgm:pt modelId="{903BDDDB-BAC0-4FF9-9AE6-329E5DA122A9}" type="sibTrans" cxnId="{141B8A27-ACED-4641-A345-B66F787DC12E}">
      <dgm:prSet/>
      <dgm:spPr/>
      <dgm:t>
        <a:bodyPr/>
        <a:lstStyle/>
        <a:p>
          <a:endParaRPr lang="es-ES" sz="2400">
            <a:solidFill>
              <a:schemeClr val="tx1"/>
            </a:solidFill>
          </a:endParaRPr>
        </a:p>
      </dgm:t>
    </dgm:pt>
    <dgm:pt modelId="{C8AED7A2-56E2-4010-B8EF-AF76172B79DF}" type="pres">
      <dgm:prSet presAssocID="{1B8C61BA-60A8-4998-9998-C8E9A490AE4D}" presName="compositeShape" presStyleCnt="0">
        <dgm:presLayoutVars>
          <dgm:chMax val="7"/>
          <dgm:dir/>
          <dgm:resizeHandles val="exact"/>
        </dgm:presLayoutVars>
      </dgm:prSet>
      <dgm:spPr/>
    </dgm:pt>
    <dgm:pt modelId="{C07B10A5-95E4-4C85-81D5-25D691E1E293}" type="pres">
      <dgm:prSet presAssocID="{1B8C61BA-60A8-4998-9998-C8E9A490AE4D}" presName="wedge1" presStyleLbl="node1" presStyleIdx="0" presStyleCnt="5"/>
      <dgm:spPr/>
    </dgm:pt>
    <dgm:pt modelId="{2D666EEF-EB12-4020-9E91-F52E1A2F14FC}" type="pres">
      <dgm:prSet presAssocID="{1B8C61BA-60A8-4998-9998-C8E9A490AE4D}" presName="dummy1a" presStyleCnt="0"/>
      <dgm:spPr/>
    </dgm:pt>
    <dgm:pt modelId="{1C9E6DC9-7E60-47EB-AA67-77682A47B926}" type="pres">
      <dgm:prSet presAssocID="{1B8C61BA-60A8-4998-9998-C8E9A490AE4D}" presName="dummy1b" presStyleCnt="0"/>
      <dgm:spPr/>
    </dgm:pt>
    <dgm:pt modelId="{CC74384B-F61F-45F1-A829-AE36E454FC29}" type="pres">
      <dgm:prSet presAssocID="{1B8C61BA-60A8-4998-9998-C8E9A490AE4D}" presName="wedge1Tx" presStyleLbl="node1" presStyleIdx="0" presStyleCnt="5">
        <dgm:presLayoutVars>
          <dgm:chMax val="0"/>
          <dgm:chPref val="0"/>
          <dgm:bulletEnabled val="1"/>
        </dgm:presLayoutVars>
      </dgm:prSet>
      <dgm:spPr/>
    </dgm:pt>
    <dgm:pt modelId="{D734FD14-05C5-4752-A820-B27C04050BD2}" type="pres">
      <dgm:prSet presAssocID="{1B8C61BA-60A8-4998-9998-C8E9A490AE4D}" presName="wedge2" presStyleLbl="node1" presStyleIdx="1" presStyleCnt="5"/>
      <dgm:spPr/>
    </dgm:pt>
    <dgm:pt modelId="{1DF1B0A0-42AC-4609-9F61-D93C91CDA71F}" type="pres">
      <dgm:prSet presAssocID="{1B8C61BA-60A8-4998-9998-C8E9A490AE4D}" presName="dummy2a" presStyleCnt="0"/>
      <dgm:spPr/>
    </dgm:pt>
    <dgm:pt modelId="{2EE09108-C472-47C0-B2FC-14C9FCC5BA22}" type="pres">
      <dgm:prSet presAssocID="{1B8C61BA-60A8-4998-9998-C8E9A490AE4D}" presName="dummy2b" presStyleCnt="0"/>
      <dgm:spPr/>
    </dgm:pt>
    <dgm:pt modelId="{0D036ECC-F9C9-4699-AC20-0E480F78B075}" type="pres">
      <dgm:prSet presAssocID="{1B8C61BA-60A8-4998-9998-C8E9A490AE4D}" presName="wedge2Tx" presStyleLbl="node1" presStyleIdx="1" presStyleCnt="5">
        <dgm:presLayoutVars>
          <dgm:chMax val="0"/>
          <dgm:chPref val="0"/>
          <dgm:bulletEnabled val="1"/>
        </dgm:presLayoutVars>
      </dgm:prSet>
      <dgm:spPr/>
    </dgm:pt>
    <dgm:pt modelId="{05BE00BB-5104-429E-B5B2-12C753495AB1}" type="pres">
      <dgm:prSet presAssocID="{1B8C61BA-60A8-4998-9998-C8E9A490AE4D}" presName="wedge3" presStyleLbl="node1" presStyleIdx="2" presStyleCnt="5"/>
      <dgm:spPr/>
    </dgm:pt>
    <dgm:pt modelId="{771B59E3-0656-4421-98DD-E3A18555D364}" type="pres">
      <dgm:prSet presAssocID="{1B8C61BA-60A8-4998-9998-C8E9A490AE4D}" presName="dummy3a" presStyleCnt="0"/>
      <dgm:spPr/>
    </dgm:pt>
    <dgm:pt modelId="{B99B776D-D8ED-4838-BFC9-FE6BBF39EDA3}" type="pres">
      <dgm:prSet presAssocID="{1B8C61BA-60A8-4998-9998-C8E9A490AE4D}" presName="dummy3b" presStyleCnt="0"/>
      <dgm:spPr/>
    </dgm:pt>
    <dgm:pt modelId="{350471AE-493F-4EB5-82B3-AFF22697C9BF}" type="pres">
      <dgm:prSet presAssocID="{1B8C61BA-60A8-4998-9998-C8E9A490AE4D}" presName="wedge3Tx" presStyleLbl="node1" presStyleIdx="2" presStyleCnt="5">
        <dgm:presLayoutVars>
          <dgm:chMax val="0"/>
          <dgm:chPref val="0"/>
          <dgm:bulletEnabled val="1"/>
        </dgm:presLayoutVars>
      </dgm:prSet>
      <dgm:spPr/>
    </dgm:pt>
    <dgm:pt modelId="{B6E43626-FE6A-4EC1-ACC5-033EB55F2703}" type="pres">
      <dgm:prSet presAssocID="{1B8C61BA-60A8-4998-9998-C8E9A490AE4D}" presName="wedge4" presStyleLbl="node1" presStyleIdx="3" presStyleCnt="5"/>
      <dgm:spPr/>
    </dgm:pt>
    <dgm:pt modelId="{B3FF4FC6-DD2D-4564-9274-A9F73713C026}" type="pres">
      <dgm:prSet presAssocID="{1B8C61BA-60A8-4998-9998-C8E9A490AE4D}" presName="dummy4a" presStyleCnt="0"/>
      <dgm:spPr/>
    </dgm:pt>
    <dgm:pt modelId="{DBB8B941-CA7C-4C13-9FFE-D11C67DFE9C4}" type="pres">
      <dgm:prSet presAssocID="{1B8C61BA-60A8-4998-9998-C8E9A490AE4D}" presName="dummy4b" presStyleCnt="0"/>
      <dgm:spPr/>
    </dgm:pt>
    <dgm:pt modelId="{A4A67A9C-C290-448B-A7A4-7E51D2DB702B}" type="pres">
      <dgm:prSet presAssocID="{1B8C61BA-60A8-4998-9998-C8E9A490AE4D}" presName="wedge4Tx" presStyleLbl="node1" presStyleIdx="3" presStyleCnt="5">
        <dgm:presLayoutVars>
          <dgm:chMax val="0"/>
          <dgm:chPref val="0"/>
          <dgm:bulletEnabled val="1"/>
        </dgm:presLayoutVars>
      </dgm:prSet>
      <dgm:spPr/>
    </dgm:pt>
    <dgm:pt modelId="{02967278-3BD0-4D3A-85C3-1CEC7D0FD0F3}" type="pres">
      <dgm:prSet presAssocID="{1B8C61BA-60A8-4998-9998-C8E9A490AE4D}" presName="wedge5" presStyleLbl="node1" presStyleIdx="4" presStyleCnt="5"/>
      <dgm:spPr/>
    </dgm:pt>
    <dgm:pt modelId="{42D08796-9110-45A2-BDA7-3EE33C5F2750}" type="pres">
      <dgm:prSet presAssocID="{1B8C61BA-60A8-4998-9998-C8E9A490AE4D}" presName="dummy5a" presStyleCnt="0"/>
      <dgm:spPr/>
    </dgm:pt>
    <dgm:pt modelId="{25B8F942-0B88-4700-A657-300659C66626}" type="pres">
      <dgm:prSet presAssocID="{1B8C61BA-60A8-4998-9998-C8E9A490AE4D}" presName="dummy5b" presStyleCnt="0"/>
      <dgm:spPr/>
    </dgm:pt>
    <dgm:pt modelId="{B3C23511-5616-4ACD-A0B6-59EC9CD9B2BE}" type="pres">
      <dgm:prSet presAssocID="{1B8C61BA-60A8-4998-9998-C8E9A490AE4D}" presName="wedge5Tx" presStyleLbl="node1" presStyleIdx="4" presStyleCnt="5">
        <dgm:presLayoutVars>
          <dgm:chMax val="0"/>
          <dgm:chPref val="0"/>
          <dgm:bulletEnabled val="1"/>
        </dgm:presLayoutVars>
      </dgm:prSet>
      <dgm:spPr/>
    </dgm:pt>
    <dgm:pt modelId="{DBACEAEB-BE65-46DC-AD95-AB43EA34FFED}" type="pres">
      <dgm:prSet presAssocID="{76CEA8EB-9A4C-4405-BCD6-21A6287D3CD9}" presName="arrowWedge1" presStyleLbl="fgSibTrans2D1" presStyleIdx="0" presStyleCnt="5"/>
      <dgm:spPr>
        <a:solidFill>
          <a:schemeClr val="accent1"/>
        </a:solidFill>
      </dgm:spPr>
    </dgm:pt>
    <dgm:pt modelId="{6C6872DC-EC1F-48ED-A6B7-4BDF3D676E8A}" type="pres">
      <dgm:prSet presAssocID="{CDBF5D10-954E-4F9C-B03B-1BA8097B922A}" presName="arrowWedge2" presStyleLbl="fgSibTrans2D1" presStyleIdx="1" presStyleCnt="5"/>
      <dgm:spPr>
        <a:solidFill>
          <a:schemeClr val="accent1"/>
        </a:solidFill>
      </dgm:spPr>
    </dgm:pt>
    <dgm:pt modelId="{7F7C7D7D-ADE6-4B05-9BEC-ECEA76E07A8E}" type="pres">
      <dgm:prSet presAssocID="{B1D68A86-496A-4744-9B7E-AB6D9DB9AC8D}" presName="arrowWedge3" presStyleLbl="fgSibTrans2D1" presStyleIdx="2" presStyleCnt="5"/>
      <dgm:spPr>
        <a:solidFill>
          <a:schemeClr val="accent1"/>
        </a:solidFill>
      </dgm:spPr>
    </dgm:pt>
    <dgm:pt modelId="{5B881CD5-BA0C-4AF6-8676-927A523CB82B}" type="pres">
      <dgm:prSet presAssocID="{24E8152B-430A-4040-86A5-174416AEA6C3}" presName="arrowWedge4" presStyleLbl="fgSibTrans2D1" presStyleIdx="3" presStyleCnt="5"/>
      <dgm:spPr>
        <a:solidFill>
          <a:schemeClr val="accent1"/>
        </a:solidFill>
      </dgm:spPr>
    </dgm:pt>
    <dgm:pt modelId="{C3CF8D40-DD7F-46CE-A9E1-C02780CC932F}" type="pres">
      <dgm:prSet presAssocID="{903BDDDB-BAC0-4FF9-9AE6-329E5DA122A9}" presName="arrowWedge5" presStyleLbl="fgSibTrans2D1" presStyleIdx="4" presStyleCnt="5"/>
      <dgm:spPr>
        <a:solidFill>
          <a:schemeClr val="accent1"/>
        </a:solidFill>
      </dgm:spPr>
    </dgm:pt>
  </dgm:ptLst>
  <dgm:cxnLst>
    <dgm:cxn modelId="{F0923F15-6FCC-435A-86E7-9C2EE46073EE}" srcId="{1B8C61BA-60A8-4998-9998-C8E9A490AE4D}" destId="{4BC22C55-59DC-4B68-832B-A1D1EFCFAF55}" srcOrd="0" destOrd="0" parTransId="{D33DCA44-2A35-4F75-B132-3B310E277073}" sibTransId="{76CEA8EB-9A4C-4405-BCD6-21A6287D3CD9}"/>
    <dgm:cxn modelId="{F97D2017-643A-49D7-B678-A4B69B5A7A4C}" type="presOf" srcId="{9A54F95D-1514-4DA7-A220-CCD5DA5D5442}" destId="{D734FD14-05C5-4752-A820-B27C04050BD2}" srcOrd="0" destOrd="0" presId="urn:microsoft.com/office/officeart/2005/8/layout/cycle8"/>
    <dgm:cxn modelId="{141B8A27-ACED-4641-A345-B66F787DC12E}" srcId="{1B8C61BA-60A8-4998-9998-C8E9A490AE4D}" destId="{02002446-78E5-4B0F-A196-F0B7178FFBD4}" srcOrd="4" destOrd="0" parTransId="{4007DF2E-E73E-46E7-8F78-1A8746FC1A94}" sibTransId="{903BDDDB-BAC0-4FF9-9AE6-329E5DA122A9}"/>
    <dgm:cxn modelId="{1224EB29-05CE-4464-998B-0C395ACDA8B9}" type="presOf" srcId="{02002446-78E5-4B0F-A196-F0B7178FFBD4}" destId="{02967278-3BD0-4D3A-85C3-1CEC7D0FD0F3}" srcOrd="0" destOrd="0" presId="urn:microsoft.com/office/officeart/2005/8/layout/cycle8"/>
    <dgm:cxn modelId="{3AB7A141-2DD4-425F-97A6-48B2F1AC9EEC}" type="presOf" srcId="{4BC22C55-59DC-4B68-832B-A1D1EFCFAF55}" destId="{C07B10A5-95E4-4C85-81D5-25D691E1E293}" srcOrd="0" destOrd="0" presId="urn:microsoft.com/office/officeart/2005/8/layout/cycle8"/>
    <dgm:cxn modelId="{950CF76B-69AC-4169-9342-B84184B16417}" type="presOf" srcId="{9A54F95D-1514-4DA7-A220-CCD5DA5D5442}" destId="{0D036ECC-F9C9-4699-AC20-0E480F78B075}" srcOrd="1" destOrd="0" presId="urn:microsoft.com/office/officeart/2005/8/layout/cycle8"/>
    <dgm:cxn modelId="{32B08950-6199-4524-8699-481754A5063D}" srcId="{1B8C61BA-60A8-4998-9998-C8E9A490AE4D}" destId="{DD3800A4-6904-47D4-99E5-2C64D765EFFA}" srcOrd="3" destOrd="0" parTransId="{D09449DE-CED1-4070-9495-6DF18601A603}" sibTransId="{24E8152B-430A-4040-86A5-174416AEA6C3}"/>
    <dgm:cxn modelId="{FFA09051-2C72-4275-857C-A3FBEE52F8B0}" type="presOf" srcId="{4BC22C55-59DC-4B68-832B-A1D1EFCFAF55}" destId="{CC74384B-F61F-45F1-A829-AE36E454FC29}" srcOrd="1" destOrd="0" presId="urn:microsoft.com/office/officeart/2005/8/layout/cycle8"/>
    <dgm:cxn modelId="{C91CBC74-B464-4D15-95A2-F5099EE183DB}" type="presOf" srcId="{1B8C61BA-60A8-4998-9998-C8E9A490AE4D}" destId="{C8AED7A2-56E2-4010-B8EF-AF76172B79DF}" srcOrd="0" destOrd="0" presId="urn:microsoft.com/office/officeart/2005/8/layout/cycle8"/>
    <dgm:cxn modelId="{8F9DFF83-B661-4E3A-A545-7E46FBBA9B84}" type="presOf" srcId="{DD3800A4-6904-47D4-99E5-2C64D765EFFA}" destId="{B6E43626-FE6A-4EC1-ACC5-033EB55F2703}" srcOrd="0" destOrd="0" presId="urn:microsoft.com/office/officeart/2005/8/layout/cycle8"/>
    <dgm:cxn modelId="{EE979290-79F7-4F39-8542-1D666D26E004}" type="presOf" srcId="{0494497D-5153-44F6-A6C3-FB26CE1AC124}" destId="{05BE00BB-5104-429E-B5B2-12C753495AB1}" srcOrd="0" destOrd="0" presId="urn:microsoft.com/office/officeart/2005/8/layout/cycle8"/>
    <dgm:cxn modelId="{953E2999-ADFF-4927-9E5B-33437BB41716}" type="presOf" srcId="{0494497D-5153-44F6-A6C3-FB26CE1AC124}" destId="{350471AE-493F-4EB5-82B3-AFF22697C9BF}" srcOrd="1" destOrd="0" presId="urn:microsoft.com/office/officeart/2005/8/layout/cycle8"/>
    <dgm:cxn modelId="{BE88C09B-9990-4B7D-BC13-27711BDE8D1E}" type="presOf" srcId="{DD3800A4-6904-47D4-99E5-2C64D765EFFA}" destId="{A4A67A9C-C290-448B-A7A4-7E51D2DB702B}" srcOrd="1" destOrd="0" presId="urn:microsoft.com/office/officeart/2005/8/layout/cycle8"/>
    <dgm:cxn modelId="{F0BCC5BE-8255-4BC4-B15C-35DBA2075569}" srcId="{1B8C61BA-60A8-4998-9998-C8E9A490AE4D}" destId="{0494497D-5153-44F6-A6C3-FB26CE1AC124}" srcOrd="2" destOrd="0" parTransId="{5A87B25F-5292-4A85-B7E9-C83AF3868847}" sibTransId="{B1D68A86-496A-4744-9B7E-AB6D9DB9AC8D}"/>
    <dgm:cxn modelId="{4D3821DE-F76D-4124-9EA8-FB141D4247D8}" type="presOf" srcId="{02002446-78E5-4B0F-A196-F0B7178FFBD4}" destId="{B3C23511-5616-4ACD-A0B6-59EC9CD9B2BE}" srcOrd="1" destOrd="0" presId="urn:microsoft.com/office/officeart/2005/8/layout/cycle8"/>
    <dgm:cxn modelId="{68AA78DF-21CE-4827-A2DB-23E89659DC15}" srcId="{1B8C61BA-60A8-4998-9998-C8E9A490AE4D}" destId="{9A54F95D-1514-4DA7-A220-CCD5DA5D5442}" srcOrd="1" destOrd="0" parTransId="{97C5BD42-F37B-4E8D-9096-07A3C80C4E57}" sibTransId="{CDBF5D10-954E-4F9C-B03B-1BA8097B922A}"/>
    <dgm:cxn modelId="{1772D6FC-8915-4F4E-9B73-5787FCFC1EAF}" type="presParOf" srcId="{C8AED7A2-56E2-4010-B8EF-AF76172B79DF}" destId="{C07B10A5-95E4-4C85-81D5-25D691E1E293}" srcOrd="0" destOrd="0" presId="urn:microsoft.com/office/officeart/2005/8/layout/cycle8"/>
    <dgm:cxn modelId="{8E645E77-E52D-4325-AFAC-2C3EACAEE19D}" type="presParOf" srcId="{C8AED7A2-56E2-4010-B8EF-AF76172B79DF}" destId="{2D666EEF-EB12-4020-9E91-F52E1A2F14FC}" srcOrd="1" destOrd="0" presId="urn:microsoft.com/office/officeart/2005/8/layout/cycle8"/>
    <dgm:cxn modelId="{026EFC6C-57BD-4B6D-8B40-BFE4E0791013}" type="presParOf" srcId="{C8AED7A2-56E2-4010-B8EF-AF76172B79DF}" destId="{1C9E6DC9-7E60-47EB-AA67-77682A47B926}" srcOrd="2" destOrd="0" presId="urn:microsoft.com/office/officeart/2005/8/layout/cycle8"/>
    <dgm:cxn modelId="{A42336AF-384A-4B7B-96A7-D03E0E0C5CB4}" type="presParOf" srcId="{C8AED7A2-56E2-4010-B8EF-AF76172B79DF}" destId="{CC74384B-F61F-45F1-A829-AE36E454FC29}" srcOrd="3" destOrd="0" presId="urn:microsoft.com/office/officeart/2005/8/layout/cycle8"/>
    <dgm:cxn modelId="{EE79C540-229D-44E9-BE2E-6C8E55931F4B}" type="presParOf" srcId="{C8AED7A2-56E2-4010-B8EF-AF76172B79DF}" destId="{D734FD14-05C5-4752-A820-B27C04050BD2}" srcOrd="4" destOrd="0" presId="urn:microsoft.com/office/officeart/2005/8/layout/cycle8"/>
    <dgm:cxn modelId="{D490E759-C966-46F6-AC14-10E3686A0FA5}" type="presParOf" srcId="{C8AED7A2-56E2-4010-B8EF-AF76172B79DF}" destId="{1DF1B0A0-42AC-4609-9F61-D93C91CDA71F}" srcOrd="5" destOrd="0" presId="urn:microsoft.com/office/officeart/2005/8/layout/cycle8"/>
    <dgm:cxn modelId="{C8DD341A-2F52-4F5C-A2FD-EDC46ED7C3FC}" type="presParOf" srcId="{C8AED7A2-56E2-4010-B8EF-AF76172B79DF}" destId="{2EE09108-C472-47C0-B2FC-14C9FCC5BA22}" srcOrd="6" destOrd="0" presId="urn:microsoft.com/office/officeart/2005/8/layout/cycle8"/>
    <dgm:cxn modelId="{FCC3585E-91E3-43DD-AAE2-E694E575E3FA}" type="presParOf" srcId="{C8AED7A2-56E2-4010-B8EF-AF76172B79DF}" destId="{0D036ECC-F9C9-4699-AC20-0E480F78B075}" srcOrd="7" destOrd="0" presId="urn:microsoft.com/office/officeart/2005/8/layout/cycle8"/>
    <dgm:cxn modelId="{BC378DDD-D920-4F82-8349-1BBF9E4D9FC8}" type="presParOf" srcId="{C8AED7A2-56E2-4010-B8EF-AF76172B79DF}" destId="{05BE00BB-5104-429E-B5B2-12C753495AB1}" srcOrd="8" destOrd="0" presId="urn:microsoft.com/office/officeart/2005/8/layout/cycle8"/>
    <dgm:cxn modelId="{304A294C-CC85-4E11-AAA4-7F195A9100FE}" type="presParOf" srcId="{C8AED7A2-56E2-4010-B8EF-AF76172B79DF}" destId="{771B59E3-0656-4421-98DD-E3A18555D364}" srcOrd="9" destOrd="0" presId="urn:microsoft.com/office/officeart/2005/8/layout/cycle8"/>
    <dgm:cxn modelId="{6F06C6B2-C5F7-4397-87CB-23D2B909EC80}" type="presParOf" srcId="{C8AED7A2-56E2-4010-B8EF-AF76172B79DF}" destId="{B99B776D-D8ED-4838-BFC9-FE6BBF39EDA3}" srcOrd="10" destOrd="0" presId="urn:microsoft.com/office/officeart/2005/8/layout/cycle8"/>
    <dgm:cxn modelId="{49A0D9BB-C5F0-4776-8628-1580D06DCDCF}" type="presParOf" srcId="{C8AED7A2-56E2-4010-B8EF-AF76172B79DF}" destId="{350471AE-493F-4EB5-82B3-AFF22697C9BF}" srcOrd="11" destOrd="0" presId="urn:microsoft.com/office/officeart/2005/8/layout/cycle8"/>
    <dgm:cxn modelId="{B009CF96-70C3-459F-B2D8-24FBFD380E2E}" type="presParOf" srcId="{C8AED7A2-56E2-4010-B8EF-AF76172B79DF}" destId="{B6E43626-FE6A-4EC1-ACC5-033EB55F2703}" srcOrd="12" destOrd="0" presId="urn:microsoft.com/office/officeart/2005/8/layout/cycle8"/>
    <dgm:cxn modelId="{466BA024-9C24-4382-B8DD-AC12F0DB30AF}" type="presParOf" srcId="{C8AED7A2-56E2-4010-B8EF-AF76172B79DF}" destId="{B3FF4FC6-DD2D-4564-9274-A9F73713C026}" srcOrd="13" destOrd="0" presId="urn:microsoft.com/office/officeart/2005/8/layout/cycle8"/>
    <dgm:cxn modelId="{18C759BE-4549-4016-A3A4-A67129B8EF09}" type="presParOf" srcId="{C8AED7A2-56E2-4010-B8EF-AF76172B79DF}" destId="{DBB8B941-CA7C-4C13-9FFE-D11C67DFE9C4}" srcOrd="14" destOrd="0" presId="urn:microsoft.com/office/officeart/2005/8/layout/cycle8"/>
    <dgm:cxn modelId="{C72DA982-56BF-4CFA-930E-A6EA60D3FA53}" type="presParOf" srcId="{C8AED7A2-56E2-4010-B8EF-AF76172B79DF}" destId="{A4A67A9C-C290-448B-A7A4-7E51D2DB702B}" srcOrd="15" destOrd="0" presId="urn:microsoft.com/office/officeart/2005/8/layout/cycle8"/>
    <dgm:cxn modelId="{FF80B48D-0050-4255-8928-3DCCB1F8123C}" type="presParOf" srcId="{C8AED7A2-56E2-4010-B8EF-AF76172B79DF}" destId="{02967278-3BD0-4D3A-85C3-1CEC7D0FD0F3}" srcOrd="16" destOrd="0" presId="urn:microsoft.com/office/officeart/2005/8/layout/cycle8"/>
    <dgm:cxn modelId="{E8D7B48A-C780-4621-A381-6CD685880E25}" type="presParOf" srcId="{C8AED7A2-56E2-4010-B8EF-AF76172B79DF}" destId="{42D08796-9110-45A2-BDA7-3EE33C5F2750}" srcOrd="17" destOrd="0" presId="urn:microsoft.com/office/officeart/2005/8/layout/cycle8"/>
    <dgm:cxn modelId="{B57DA959-2BD6-4A53-9F13-3ECC514B5E3F}" type="presParOf" srcId="{C8AED7A2-56E2-4010-B8EF-AF76172B79DF}" destId="{25B8F942-0B88-4700-A657-300659C66626}" srcOrd="18" destOrd="0" presId="urn:microsoft.com/office/officeart/2005/8/layout/cycle8"/>
    <dgm:cxn modelId="{3A9833B6-3B29-49AE-A1B6-1A6D517C71EE}" type="presParOf" srcId="{C8AED7A2-56E2-4010-B8EF-AF76172B79DF}" destId="{B3C23511-5616-4ACD-A0B6-59EC9CD9B2BE}" srcOrd="19" destOrd="0" presId="urn:microsoft.com/office/officeart/2005/8/layout/cycle8"/>
    <dgm:cxn modelId="{30B926BD-749A-410E-BD06-73AF071F4766}" type="presParOf" srcId="{C8AED7A2-56E2-4010-B8EF-AF76172B79DF}" destId="{DBACEAEB-BE65-46DC-AD95-AB43EA34FFED}" srcOrd="20" destOrd="0" presId="urn:microsoft.com/office/officeart/2005/8/layout/cycle8"/>
    <dgm:cxn modelId="{8EB0EA4B-FF44-41FB-B79D-7B7B692C806C}" type="presParOf" srcId="{C8AED7A2-56E2-4010-B8EF-AF76172B79DF}" destId="{6C6872DC-EC1F-48ED-A6B7-4BDF3D676E8A}" srcOrd="21" destOrd="0" presId="urn:microsoft.com/office/officeart/2005/8/layout/cycle8"/>
    <dgm:cxn modelId="{52A79D80-645D-43E7-8139-9094B06AD47A}" type="presParOf" srcId="{C8AED7A2-56E2-4010-B8EF-AF76172B79DF}" destId="{7F7C7D7D-ADE6-4B05-9BEC-ECEA76E07A8E}" srcOrd="22" destOrd="0" presId="urn:microsoft.com/office/officeart/2005/8/layout/cycle8"/>
    <dgm:cxn modelId="{8E34DDB9-1E72-4D36-BB8B-7F15B411A46F}" type="presParOf" srcId="{C8AED7A2-56E2-4010-B8EF-AF76172B79DF}" destId="{5B881CD5-BA0C-4AF6-8676-927A523CB82B}" srcOrd="23" destOrd="0" presId="urn:microsoft.com/office/officeart/2005/8/layout/cycle8"/>
    <dgm:cxn modelId="{E7C87F48-BADB-420A-A3A8-300CE49006D1}" type="presParOf" srcId="{C8AED7A2-56E2-4010-B8EF-AF76172B79DF}" destId="{C3CF8D40-DD7F-46CE-A9E1-C02780CC932F}"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09F6DB-5AC2-C147-ABF7-F7DCC584B247}" type="doc">
      <dgm:prSet loTypeId="urn:microsoft.com/office/officeart/2005/8/layout/radial4" loCatId="" qsTypeId="urn:microsoft.com/office/officeart/2005/8/quickstyle/simple1" qsCatId="simple" csTypeId="urn:microsoft.com/office/officeart/2005/8/colors/colorful5" csCatId="colorful" phldr="1"/>
      <dgm:spPr/>
      <dgm:t>
        <a:bodyPr/>
        <a:lstStyle/>
        <a:p>
          <a:endParaRPr lang="es-ES"/>
        </a:p>
      </dgm:t>
    </dgm:pt>
    <dgm:pt modelId="{29EC4588-1555-D146-8D5F-BB2B45278ED1}">
      <dgm:prSet phldrT="[Texto]" custT="1"/>
      <dgm:spPr/>
      <dgm:t>
        <a:bodyPr/>
        <a:lstStyle/>
        <a:p>
          <a:r>
            <a:rPr lang="es-ES" sz="2000" dirty="0">
              <a:latin typeface="+mj-lt"/>
            </a:rPr>
            <a:t>Enfoque de derechos humanos y género</a:t>
          </a:r>
        </a:p>
      </dgm:t>
    </dgm:pt>
    <dgm:pt modelId="{5837A550-6056-314C-8A18-CFDCC6964147}" type="parTrans" cxnId="{C6EA4CB6-1B0B-244B-8738-25AE93FC86C6}">
      <dgm:prSet/>
      <dgm:spPr/>
      <dgm:t>
        <a:bodyPr/>
        <a:lstStyle/>
        <a:p>
          <a:endParaRPr lang="es-ES" sz="1600">
            <a:latin typeface="+mj-lt"/>
          </a:endParaRPr>
        </a:p>
      </dgm:t>
    </dgm:pt>
    <dgm:pt modelId="{0665BB9F-7F54-EA40-BD24-E72FD6E07192}" type="sibTrans" cxnId="{C6EA4CB6-1B0B-244B-8738-25AE93FC86C6}">
      <dgm:prSet/>
      <dgm:spPr/>
      <dgm:t>
        <a:bodyPr/>
        <a:lstStyle/>
        <a:p>
          <a:endParaRPr lang="es-ES" sz="1600">
            <a:latin typeface="+mj-lt"/>
          </a:endParaRPr>
        </a:p>
      </dgm:t>
    </dgm:pt>
    <dgm:pt modelId="{BB0CBC90-54BF-6F4C-87E1-AE2B6B673411}">
      <dgm:prSet phldrT="[Texto]" custT="1"/>
      <dgm:spPr/>
      <dgm:t>
        <a:bodyPr/>
        <a:lstStyle/>
        <a:p>
          <a:r>
            <a:rPr lang="es-ES" sz="2000" b="1" dirty="0">
              <a:latin typeface="+mj-lt"/>
            </a:rPr>
            <a:t>Sociocultural</a:t>
          </a:r>
        </a:p>
      </dgm:t>
    </dgm:pt>
    <dgm:pt modelId="{A296DB27-6FE1-A541-98C4-852C291B865C}" type="parTrans" cxnId="{7D2126CB-23C6-4543-B35F-6A32C07E9054}">
      <dgm:prSet/>
      <dgm:spPr/>
      <dgm:t>
        <a:bodyPr/>
        <a:lstStyle/>
        <a:p>
          <a:endParaRPr lang="es-ES" sz="1600">
            <a:latin typeface="+mj-lt"/>
          </a:endParaRPr>
        </a:p>
      </dgm:t>
    </dgm:pt>
    <dgm:pt modelId="{3C6A6BB4-1CA0-B24A-A4AA-1E04A056F474}" type="sibTrans" cxnId="{7D2126CB-23C6-4543-B35F-6A32C07E9054}">
      <dgm:prSet/>
      <dgm:spPr/>
      <dgm:t>
        <a:bodyPr/>
        <a:lstStyle/>
        <a:p>
          <a:endParaRPr lang="es-ES" sz="1600">
            <a:latin typeface="+mj-lt"/>
          </a:endParaRPr>
        </a:p>
      </dgm:t>
    </dgm:pt>
    <dgm:pt modelId="{8CD01E84-BC7E-FE45-86CC-E9797AE32DB5}">
      <dgm:prSet phldrT="[Texto]" custT="1"/>
      <dgm:spPr/>
      <dgm:t>
        <a:bodyPr/>
        <a:lstStyle/>
        <a:p>
          <a:r>
            <a:rPr lang="es-ES" sz="2000" b="1" dirty="0">
              <a:latin typeface="+mj-lt"/>
            </a:rPr>
            <a:t>Geográfica</a:t>
          </a:r>
        </a:p>
      </dgm:t>
    </dgm:pt>
    <dgm:pt modelId="{4F19A304-2C16-E84E-B686-8F88B60B1DA1}" type="parTrans" cxnId="{F23A2616-8096-F842-930D-4FDEFD3330AF}">
      <dgm:prSet/>
      <dgm:spPr/>
      <dgm:t>
        <a:bodyPr/>
        <a:lstStyle/>
        <a:p>
          <a:endParaRPr lang="es-ES" sz="1600">
            <a:latin typeface="+mj-lt"/>
          </a:endParaRPr>
        </a:p>
      </dgm:t>
    </dgm:pt>
    <dgm:pt modelId="{5AEA0187-550F-714B-9103-5B4DFD9B8A5E}" type="sibTrans" cxnId="{F23A2616-8096-F842-930D-4FDEFD3330AF}">
      <dgm:prSet/>
      <dgm:spPr/>
      <dgm:t>
        <a:bodyPr/>
        <a:lstStyle/>
        <a:p>
          <a:endParaRPr lang="es-ES" sz="1600">
            <a:latin typeface="+mj-lt"/>
          </a:endParaRPr>
        </a:p>
      </dgm:t>
    </dgm:pt>
    <dgm:pt modelId="{23C4751A-2DC2-F64E-8324-4CBF5165ECF0}">
      <dgm:prSet phldrT="[Texto]" custT="1"/>
      <dgm:spPr/>
      <dgm:t>
        <a:bodyPr/>
        <a:lstStyle/>
        <a:p>
          <a:r>
            <a:rPr lang="es-ES" sz="2000" b="1" dirty="0">
              <a:latin typeface="+mj-lt"/>
            </a:rPr>
            <a:t>Institucional</a:t>
          </a:r>
        </a:p>
      </dgm:t>
    </dgm:pt>
    <dgm:pt modelId="{21EB1ACE-7D3D-D14E-8371-7B71E08A2942}" type="parTrans" cxnId="{79A0F7CB-25FE-B54A-AA03-DB45ADCC9148}">
      <dgm:prSet/>
      <dgm:spPr/>
      <dgm:t>
        <a:bodyPr/>
        <a:lstStyle/>
        <a:p>
          <a:endParaRPr lang="es-ES" sz="1600">
            <a:latin typeface="+mj-lt"/>
          </a:endParaRPr>
        </a:p>
      </dgm:t>
    </dgm:pt>
    <dgm:pt modelId="{F358CFA8-3B8B-314C-AA07-F4581C0E45FD}" type="sibTrans" cxnId="{79A0F7CB-25FE-B54A-AA03-DB45ADCC9148}">
      <dgm:prSet/>
      <dgm:spPr/>
      <dgm:t>
        <a:bodyPr/>
        <a:lstStyle/>
        <a:p>
          <a:endParaRPr lang="es-ES" sz="1600">
            <a:latin typeface="+mj-lt"/>
          </a:endParaRPr>
        </a:p>
      </dgm:t>
    </dgm:pt>
    <dgm:pt modelId="{0C763680-96C9-5743-815F-1447941C24F1}">
      <dgm:prSet phldrT="[Texto]" custT="1"/>
      <dgm:spPr/>
      <dgm:t>
        <a:bodyPr/>
        <a:lstStyle/>
        <a:p>
          <a:r>
            <a:rPr lang="es-ES" sz="2000" b="1" dirty="0">
              <a:latin typeface="+mj-lt"/>
            </a:rPr>
            <a:t>Socioeconómica</a:t>
          </a:r>
        </a:p>
      </dgm:t>
    </dgm:pt>
    <dgm:pt modelId="{CEC15809-7FDA-D84A-A656-F445ABB0337B}" type="parTrans" cxnId="{88E91A7D-15B2-D544-99FC-B7AA5DC94B2B}">
      <dgm:prSet/>
      <dgm:spPr/>
      <dgm:t>
        <a:bodyPr/>
        <a:lstStyle/>
        <a:p>
          <a:endParaRPr lang="es-ES" sz="1600">
            <a:latin typeface="+mj-lt"/>
          </a:endParaRPr>
        </a:p>
      </dgm:t>
    </dgm:pt>
    <dgm:pt modelId="{8F2B12EC-6FF6-E44D-B6E1-681E2F7600D4}" type="sibTrans" cxnId="{88E91A7D-15B2-D544-99FC-B7AA5DC94B2B}">
      <dgm:prSet/>
      <dgm:spPr/>
      <dgm:t>
        <a:bodyPr/>
        <a:lstStyle/>
        <a:p>
          <a:endParaRPr lang="es-ES" sz="1600">
            <a:latin typeface="+mj-lt"/>
          </a:endParaRPr>
        </a:p>
      </dgm:t>
    </dgm:pt>
    <dgm:pt modelId="{716A9C03-3725-4430-81D9-AB5651942B91}">
      <dgm:prSet phldrT="[Texto]" custT="1"/>
      <dgm:spPr/>
      <dgm:t>
        <a:bodyPr/>
        <a:lstStyle/>
        <a:p>
          <a:r>
            <a:rPr lang="es-ES" sz="2000" b="1" dirty="0">
              <a:latin typeface="+mj-lt"/>
            </a:rPr>
            <a:t>Ambiental</a:t>
          </a:r>
        </a:p>
      </dgm:t>
    </dgm:pt>
    <dgm:pt modelId="{2DD1A9A7-D7AB-4150-8962-C7F63A21E548}" type="parTrans" cxnId="{F88482AD-BA64-422A-A0D8-2C3C17BD4A8F}">
      <dgm:prSet/>
      <dgm:spPr/>
      <dgm:t>
        <a:bodyPr/>
        <a:lstStyle/>
        <a:p>
          <a:endParaRPr lang="es-MX" sz="1600">
            <a:latin typeface="+mj-lt"/>
          </a:endParaRPr>
        </a:p>
      </dgm:t>
    </dgm:pt>
    <dgm:pt modelId="{5E97A7D9-F709-4C96-ACBE-792BB6776926}" type="sibTrans" cxnId="{F88482AD-BA64-422A-A0D8-2C3C17BD4A8F}">
      <dgm:prSet/>
      <dgm:spPr/>
      <dgm:t>
        <a:bodyPr/>
        <a:lstStyle/>
        <a:p>
          <a:endParaRPr lang="es-MX" sz="1600">
            <a:latin typeface="+mj-lt"/>
          </a:endParaRPr>
        </a:p>
      </dgm:t>
    </dgm:pt>
    <dgm:pt modelId="{522FD46B-410C-734A-977D-A0AB13D46B69}" type="pres">
      <dgm:prSet presAssocID="{DC09F6DB-5AC2-C147-ABF7-F7DCC584B247}" presName="cycle" presStyleCnt="0">
        <dgm:presLayoutVars>
          <dgm:chMax val="1"/>
          <dgm:dir/>
          <dgm:animLvl val="ctr"/>
          <dgm:resizeHandles val="exact"/>
        </dgm:presLayoutVars>
      </dgm:prSet>
      <dgm:spPr/>
    </dgm:pt>
    <dgm:pt modelId="{1405B757-5A31-9141-9447-621675F0912E}" type="pres">
      <dgm:prSet presAssocID="{29EC4588-1555-D146-8D5F-BB2B45278ED1}" presName="centerShape" presStyleLbl="node0" presStyleIdx="0" presStyleCnt="1"/>
      <dgm:spPr/>
    </dgm:pt>
    <dgm:pt modelId="{32F4DCBB-6659-F34F-B43A-5DC65885947C}" type="pres">
      <dgm:prSet presAssocID="{A296DB27-6FE1-A541-98C4-852C291B865C}" presName="parTrans" presStyleLbl="bgSibTrans2D1" presStyleIdx="0" presStyleCnt="5"/>
      <dgm:spPr/>
    </dgm:pt>
    <dgm:pt modelId="{4B99FC6C-555C-594B-8CF8-C85A9F6751D0}" type="pres">
      <dgm:prSet presAssocID="{BB0CBC90-54BF-6F4C-87E1-AE2B6B673411}" presName="node" presStyleLbl="node1" presStyleIdx="0" presStyleCnt="5">
        <dgm:presLayoutVars>
          <dgm:bulletEnabled val="1"/>
        </dgm:presLayoutVars>
      </dgm:prSet>
      <dgm:spPr/>
    </dgm:pt>
    <dgm:pt modelId="{893D64C4-EC81-1C4E-AE2C-C78CCECCA755}" type="pres">
      <dgm:prSet presAssocID="{4F19A304-2C16-E84E-B686-8F88B60B1DA1}" presName="parTrans" presStyleLbl="bgSibTrans2D1" presStyleIdx="1" presStyleCnt="5"/>
      <dgm:spPr/>
    </dgm:pt>
    <dgm:pt modelId="{3089F435-95A1-AD4B-97D1-B1C93FE938BE}" type="pres">
      <dgm:prSet presAssocID="{8CD01E84-BC7E-FE45-86CC-E9797AE32DB5}" presName="node" presStyleLbl="node1" presStyleIdx="1" presStyleCnt="5">
        <dgm:presLayoutVars>
          <dgm:bulletEnabled val="1"/>
        </dgm:presLayoutVars>
      </dgm:prSet>
      <dgm:spPr/>
    </dgm:pt>
    <dgm:pt modelId="{2EB0CCF0-2363-3B49-A2AB-682103FE5CD2}" type="pres">
      <dgm:prSet presAssocID="{21EB1ACE-7D3D-D14E-8371-7B71E08A2942}" presName="parTrans" presStyleLbl="bgSibTrans2D1" presStyleIdx="2" presStyleCnt="5"/>
      <dgm:spPr/>
    </dgm:pt>
    <dgm:pt modelId="{EA501D86-1958-CF4D-AFAB-ED5ACADCBC87}" type="pres">
      <dgm:prSet presAssocID="{23C4751A-2DC2-F64E-8324-4CBF5165ECF0}" presName="node" presStyleLbl="node1" presStyleIdx="2" presStyleCnt="5">
        <dgm:presLayoutVars>
          <dgm:bulletEnabled val="1"/>
        </dgm:presLayoutVars>
      </dgm:prSet>
      <dgm:spPr/>
    </dgm:pt>
    <dgm:pt modelId="{00695F72-CE9E-1D4E-91C4-4483F2628A93}" type="pres">
      <dgm:prSet presAssocID="{CEC15809-7FDA-D84A-A656-F445ABB0337B}" presName="parTrans" presStyleLbl="bgSibTrans2D1" presStyleIdx="3" presStyleCnt="5"/>
      <dgm:spPr/>
    </dgm:pt>
    <dgm:pt modelId="{7BBB8EFD-4CE3-8D4B-AA0E-8C29FA721FB2}" type="pres">
      <dgm:prSet presAssocID="{0C763680-96C9-5743-815F-1447941C24F1}" presName="node" presStyleLbl="node1" presStyleIdx="3" presStyleCnt="5" custScaleX="118651" custScaleY="107678">
        <dgm:presLayoutVars>
          <dgm:bulletEnabled val="1"/>
        </dgm:presLayoutVars>
      </dgm:prSet>
      <dgm:spPr/>
    </dgm:pt>
    <dgm:pt modelId="{CECA0A44-26BC-44F9-9353-F61FCB622FB9}" type="pres">
      <dgm:prSet presAssocID="{2DD1A9A7-D7AB-4150-8962-C7F63A21E548}" presName="parTrans" presStyleLbl="bgSibTrans2D1" presStyleIdx="4" presStyleCnt="5"/>
      <dgm:spPr/>
    </dgm:pt>
    <dgm:pt modelId="{360AF9B3-6B16-4280-B688-1F747F865A06}" type="pres">
      <dgm:prSet presAssocID="{716A9C03-3725-4430-81D9-AB5651942B91}" presName="node" presStyleLbl="node1" presStyleIdx="4" presStyleCnt="5">
        <dgm:presLayoutVars>
          <dgm:bulletEnabled val="1"/>
        </dgm:presLayoutVars>
      </dgm:prSet>
      <dgm:spPr/>
    </dgm:pt>
  </dgm:ptLst>
  <dgm:cxnLst>
    <dgm:cxn modelId="{DFC71404-7D3A-A24A-A24F-1AD258EBD426}" type="presOf" srcId="{8CD01E84-BC7E-FE45-86CC-E9797AE32DB5}" destId="{3089F435-95A1-AD4B-97D1-B1C93FE938BE}" srcOrd="0" destOrd="0" presId="urn:microsoft.com/office/officeart/2005/8/layout/radial4"/>
    <dgm:cxn modelId="{F23A2616-8096-F842-930D-4FDEFD3330AF}" srcId="{29EC4588-1555-D146-8D5F-BB2B45278ED1}" destId="{8CD01E84-BC7E-FE45-86CC-E9797AE32DB5}" srcOrd="1" destOrd="0" parTransId="{4F19A304-2C16-E84E-B686-8F88B60B1DA1}" sibTransId="{5AEA0187-550F-714B-9103-5B4DFD9B8A5E}"/>
    <dgm:cxn modelId="{0EE94721-97BB-471D-86D3-28993E21B36E}" type="presOf" srcId="{2DD1A9A7-D7AB-4150-8962-C7F63A21E548}" destId="{CECA0A44-26BC-44F9-9353-F61FCB622FB9}" srcOrd="0" destOrd="0" presId="urn:microsoft.com/office/officeart/2005/8/layout/radial4"/>
    <dgm:cxn modelId="{7D5F2671-23D0-2C4C-BF07-1DFE8B864139}" type="presOf" srcId="{A296DB27-6FE1-A541-98C4-852C291B865C}" destId="{32F4DCBB-6659-F34F-B43A-5DC65885947C}" srcOrd="0" destOrd="0" presId="urn:microsoft.com/office/officeart/2005/8/layout/radial4"/>
    <dgm:cxn modelId="{E777A752-6B49-9946-BF18-48AAC11A31B1}" type="presOf" srcId="{CEC15809-7FDA-D84A-A656-F445ABB0337B}" destId="{00695F72-CE9E-1D4E-91C4-4483F2628A93}" srcOrd="0" destOrd="0" presId="urn:microsoft.com/office/officeart/2005/8/layout/radial4"/>
    <dgm:cxn modelId="{08A4FF72-E6FC-7A45-9068-9CE9EFAEACB7}" type="presOf" srcId="{21EB1ACE-7D3D-D14E-8371-7B71E08A2942}" destId="{2EB0CCF0-2363-3B49-A2AB-682103FE5CD2}" srcOrd="0" destOrd="0" presId="urn:microsoft.com/office/officeart/2005/8/layout/radial4"/>
    <dgm:cxn modelId="{68278378-D154-ED48-B5FA-DA5B37D5C050}" type="presOf" srcId="{0C763680-96C9-5743-815F-1447941C24F1}" destId="{7BBB8EFD-4CE3-8D4B-AA0E-8C29FA721FB2}" srcOrd="0" destOrd="0" presId="urn:microsoft.com/office/officeart/2005/8/layout/radial4"/>
    <dgm:cxn modelId="{88E91A7D-15B2-D544-99FC-B7AA5DC94B2B}" srcId="{29EC4588-1555-D146-8D5F-BB2B45278ED1}" destId="{0C763680-96C9-5743-815F-1447941C24F1}" srcOrd="3" destOrd="0" parTransId="{CEC15809-7FDA-D84A-A656-F445ABB0337B}" sibTransId="{8F2B12EC-6FF6-E44D-B6E1-681E2F7600D4}"/>
    <dgm:cxn modelId="{6B234092-C441-7940-BDF0-944C883A10CE}" type="presOf" srcId="{BB0CBC90-54BF-6F4C-87E1-AE2B6B673411}" destId="{4B99FC6C-555C-594B-8CF8-C85A9F6751D0}" srcOrd="0" destOrd="0" presId="urn:microsoft.com/office/officeart/2005/8/layout/radial4"/>
    <dgm:cxn modelId="{E7E08DA7-3741-8349-B759-53381FEC336F}" type="presOf" srcId="{4F19A304-2C16-E84E-B686-8F88B60B1DA1}" destId="{893D64C4-EC81-1C4E-AE2C-C78CCECCA755}" srcOrd="0" destOrd="0" presId="urn:microsoft.com/office/officeart/2005/8/layout/radial4"/>
    <dgm:cxn modelId="{F88482AD-BA64-422A-A0D8-2C3C17BD4A8F}" srcId="{29EC4588-1555-D146-8D5F-BB2B45278ED1}" destId="{716A9C03-3725-4430-81D9-AB5651942B91}" srcOrd="4" destOrd="0" parTransId="{2DD1A9A7-D7AB-4150-8962-C7F63A21E548}" sibTransId="{5E97A7D9-F709-4C96-ACBE-792BB6776926}"/>
    <dgm:cxn modelId="{C6EA4CB6-1B0B-244B-8738-25AE93FC86C6}" srcId="{DC09F6DB-5AC2-C147-ABF7-F7DCC584B247}" destId="{29EC4588-1555-D146-8D5F-BB2B45278ED1}" srcOrd="0" destOrd="0" parTransId="{5837A550-6056-314C-8A18-CFDCC6964147}" sibTransId="{0665BB9F-7F54-EA40-BD24-E72FD6E07192}"/>
    <dgm:cxn modelId="{129B82BE-24D0-4ED9-B999-B6AAB25A6FAE}" type="presOf" srcId="{716A9C03-3725-4430-81D9-AB5651942B91}" destId="{360AF9B3-6B16-4280-B688-1F747F865A06}" srcOrd="0" destOrd="0" presId="urn:microsoft.com/office/officeart/2005/8/layout/radial4"/>
    <dgm:cxn modelId="{7D2126CB-23C6-4543-B35F-6A32C07E9054}" srcId="{29EC4588-1555-D146-8D5F-BB2B45278ED1}" destId="{BB0CBC90-54BF-6F4C-87E1-AE2B6B673411}" srcOrd="0" destOrd="0" parTransId="{A296DB27-6FE1-A541-98C4-852C291B865C}" sibTransId="{3C6A6BB4-1CA0-B24A-A4AA-1E04A056F474}"/>
    <dgm:cxn modelId="{79A0F7CB-25FE-B54A-AA03-DB45ADCC9148}" srcId="{29EC4588-1555-D146-8D5F-BB2B45278ED1}" destId="{23C4751A-2DC2-F64E-8324-4CBF5165ECF0}" srcOrd="2" destOrd="0" parTransId="{21EB1ACE-7D3D-D14E-8371-7B71E08A2942}" sibTransId="{F358CFA8-3B8B-314C-AA07-F4581C0E45FD}"/>
    <dgm:cxn modelId="{A74812EA-D430-1C4D-A390-0804776B42DB}" type="presOf" srcId="{29EC4588-1555-D146-8D5F-BB2B45278ED1}" destId="{1405B757-5A31-9141-9447-621675F0912E}" srcOrd="0" destOrd="0" presId="urn:microsoft.com/office/officeart/2005/8/layout/radial4"/>
    <dgm:cxn modelId="{A98A45F5-1E92-3E41-BAD8-BF370CF266A1}" type="presOf" srcId="{23C4751A-2DC2-F64E-8324-4CBF5165ECF0}" destId="{EA501D86-1958-CF4D-AFAB-ED5ACADCBC87}" srcOrd="0" destOrd="0" presId="urn:microsoft.com/office/officeart/2005/8/layout/radial4"/>
    <dgm:cxn modelId="{798B5CF7-3032-504E-8FD3-385D4D620AF7}" type="presOf" srcId="{DC09F6DB-5AC2-C147-ABF7-F7DCC584B247}" destId="{522FD46B-410C-734A-977D-A0AB13D46B69}" srcOrd="0" destOrd="0" presId="urn:microsoft.com/office/officeart/2005/8/layout/radial4"/>
    <dgm:cxn modelId="{2432A243-D302-664B-B10E-0DBB93BE7520}" type="presParOf" srcId="{522FD46B-410C-734A-977D-A0AB13D46B69}" destId="{1405B757-5A31-9141-9447-621675F0912E}" srcOrd="0" destOrd="0" presId="urn:microsoft.com/office/officeart/2005/8/layout/radial4"/>
    <dgm:cxn modelId="{7C04CBF8-24D9-E842-897B-A2F39C524089}" type="presParOf" srcId="{522FD46B-410C-734A-977D-A0AB13D46B69}" destId="{32F4DCBB-6659-F34F-B43A-5DC65885947C}" srcOrd="1" destOrd="0" presId="urn:microsoft.com/office/officeart/2005/8/layout/radial4"/>
    <dgm:cxn modelId="{5C9C020C-16BD-3B46-93CF-9A1886E05F37}" type="presParOf" srcId="{522FD46B-410C-734A-977D-A0AB13D46B69}" destId="{4B99FC6C-555C-594B-8CF8-C85A9F6751D0}" srcOrd="2" destOrd="0" presId="urn:microsoft.com/office/officeart/2005/8/layout/radial4"/>
    <dgm:cxn modelId="{C47A8050-4EDF-0043-AB3F-CD60CBE1B951}" type="presParOf" srcId="{522FD46B-410C-734A-977D-A0AB13D46B69}" destId="{893D64C4-EC81-1C4E-AE2C-C78CCECCA755}" srcOrd="3" destOrd="0" presId="urn:microsoft.com/office/officeart/2005/8/layout/radial4"/>
    <dgm:cxn modelId="{4830EF59-0FF2-8543-AC6A-512947BCA6C9}" type="presParOf" srcId="{522FD46B-410C-734A-977D-A0AB13D46B69}" destId="{3089F435-95A1-AD4B-97D1-B1C93FE938BE}" srcOrd="4" destOrd="0" presId="urn:microsoft.com/office/officeart/2005/8/layout/radial4"/>
    <dgm:cxn modelId="{496AE867-B48C-0E4E-B9B9-879E0F1A3E49}" type="presParOf" srcId="{522FD46B-410C-734A-977D-A0AB13D46B69}" destId="{2EB0CCF0-2363-3B49-A2AB-682103FE5CD2}" srcOrd="5" destOrd="0" presId="urn:microsoft.com/office/officeart/2005/8/layout/radial4"/>
    <dgm:cxn modelId="{A98741F0-D96D-3D45-BDA7-58EEEECA7910}" type="presParOf" srcId="{522FD46B-410C-734A-977D-A0AB13D46B69}" destId="{EA501D86-1958-CF4D-AFAB-ED5ACADCBC87}" srcOrd="6" destOrd="0" presId="urn:microsoft.com/office/officeart/2005/8/layout/radial4"/>
    <dgm:cxn modelId="{1D2552F2-23F7-6642-916F-B6F55712E376}" type="presParOf" srcId="{522FD46B-410C-734A-977D-A0AB13D46B69}" destId="{00695F72-CE9E-1D4E-91C4-4483F2628A93}" srcOrd="7" destOrd="0" presId="urn:microsoft.com/office/officeart/2005/8/layout/radial4"/>
    <dgm:cxn modelId="{031EF90D-425E-774F-BB0E-C08C7FF94704}" type="presParOf" srcId="{522FD46B-410C-734A-977D-A0AB13D46B69}" destId="{7BBB8EFD-4CE3-8D4B-AA0E-8C29FA721FB2}" srcOrd="8" destOrd="0" presId="urn:microsoft.com/office/officeart/2005/8/layout/radial4"/>
    <dgm:cxn modelId="{6263F9BD-F38E-418E-98C4-C9E969D0B0AB}" type="presParOf" srcId="{522FD46B-410C-734A-977D-A0AB13D46B69}" destId="{CECA0A44-26BC-44F9-9353-F61FCB622FB9}" srcOrd="9" destOrd="0" presId="urn:microsoft.com/office/officeart/2005/8/layout/radial4"/>
    <dgm:cxn modelId="{A213645A-40AC-4A7D-B511-117922EC94A3}" type="presParOf" srcId="{522FD46B-410C-734A-977D-A0AB13D46B69}" destId="{360AF9B3-6B16-4280-B688-1F747F865A0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1DB01-3247-4464-A2F7-9A2EEB487BF3}" type="doc">
      <dgm:prSet loTypeId="urn:microsoft.com/office/officeart/2005/8/layout/balance1" loCatId="relationship" qsTypeId="urn:microsoft.com/office/officeart/2005/8/quickstyle/simple1" qsCatId="simple" csTypeId="urn:microsoft.com/office/officeart/2005/8/colors/accent1_5" csCatId="accent1" phldr="1"/>
      <dgm:spPr/>
      <dgm:t>
        <a:bodyPr/>
        <a:lstStyle/>
        <a:p>
          <a:endParaRPr lang="es-MX"/>
        </a:p>
      </dgm:t>
    </dgm:pt>
    <dgm:pt modelId="{C42D5FE7-FB49-4FD7-BF27-14AF91511E52}">
      <dgm:prSet phldrT="[Text]"/>
      <dgm:spPr/>
      <dgm:t>
        <a:bodyPr/>
        <a:lstStyle/>
        <a:p>
          <a:r>
            <a:rPr lang="es-ES" dirty="0">
              <a:solidFill>
                <a:schemeClr val="tx1"/>
              </a:solidFill>
              <a:latin typeface="+mj-lt"/>
            </a:rPr>
            <a:t>Coordinación</a:t>
          </a:r>
          <a:endParaRPr lang="es-MX" dirty="0">
            <a:solidFill>
              <a:schemeClr val="tx1"/>
            </a:solidFill>
            <a:latin typeface="+mj-lt"/>
          </a:endParaRPr>
        </a:p>
      </dgm:t>
    </dgm:pt>
    <dgm:pt modelId="{177AF641-828C-485A-B2AE-EAEB8E200535}" type="parTrans" cxnId="{8015E550-BB71-4243-830A-9F87B73058CC}">
      <dgm:prSet/>
      <dgm:spPr/>
      <dgm:t>
        <a:bodyPr/>
        <a:lstStyle/>
        <a:p>
          <a:endParaRPr lang="es-MX">
            <a:solidFill>
              <a:schemeClr val="tx1"/>
            </a:solidFill>
            <a:latin typeface="+mj-lt"/>
          </a:endParaRPr>
        </a:p>
      </dgm:t>
    </dgm:pt>
    <dgm:pt modelId="{A5264E18-0FE9-4365-9EDD-01434CBD9D31}" type="sibTrans" cxnId="{8015E550-BB71-4243-830A-9F87B73058CC}">
      <dgm:prSet/>
      <dgm:spPr/>
      <dgm:t>
        <a:bodyPr/>
        <a:lstStyle/>
        <a:p>
          <a:endParaRPr lang="es-MX">
            <a:solidFill>
              <a:schemeClr val="tx1"/>
            </a:solidFill>
            <a:latin typeface="+mj-lt"/>
          </a:endParaRPr>
        </a:p>
      </dgm:t>
    </dgm:pt>
    <dgm:pt modelId="{BC857C13-7A9E-453B-BD68-A9409605BE72}">
      <dgm:prSet phldrT="[Text]" custT="1"/>
      <dgm:spPr/>
      <dgm:t>
        <a:bodyPr/>
        <a:lstStyle/>
        <a:p>
          <a:r>
            <a:rPr lang="es-ES" sz="2000" dirty="0">
              <a:solidFill>
                <a:schemeClr val="tx1"/>
              </a:solidFill>
              <a:latin typeface="+mj-lt"/>
            </a:rPr>
            <a:t>Resultados largo plazo</a:t>
          </a:r>
          <a:endParaRPr lang="es-MX" sz="2000" dirty="0">
            <a:solidFill>
              <a:schemeClr val="tx1"/>
            </a:solidFill>
            <a:latin typeface="+mj-lt"/>
          </a:endParaRPr>
        </a:p>
      </dgm:t>
    </dgm:pt>
    <dgm:pt modelId="{E7ED4AAA-6CFF-482F-BC28-BE670D546191}" type="parTrans" cxnId="{87B279E2-2186-46A6-9245-C888C71727B5}">
      <dgm:prSet/>
      <dgm:spPr/>
      <dgm:t>
        <a:bodyPr/>
        <a:lstStyle/>
        <a:p>
          <a:endParaRPr lang="es-MX">
            <a:solidFill>
              <a:schemeClr val="tx1"/>
            </a:solidFill>
            <a:latin typeface="+mj-lt"/>
          </a:endParaRPr>
        </a:p>
      </dgm:t>
    </dgm:pt>
    <dgm:pt modelId="{47BF1A6A-FC9F-4DDB-9794-78A2E016DB81}" type="sibTrans" cxnId="{87B279E2-2186-46A6-9245-C888C71727B5}">
      <dgm:prSet/>
      <dgm:spPr/>
      <dgm:t>
        <a:bodyPr/>
        <a:lstStyle/>
        <a:p>
          <a:endParaRPr lang="es-MX">
            <a:solidFill>
              <a:schemeClr val="tx1"/>
            </a:solidFill>
            <a:latin typeface="+mj-lt"/>
          </a:endParaRPr>
        </a:p>
      </dgm:t>
    </dgm:pt>
    <dgm:pt modelId="{A6F7B299-27A9-440C-AED8-D42D36E5C439}">
      <dgm:prSet phldrT="[Text]" custT="1"/>
      <dgm:spPr/>
      <dgm:t>
        <a:bodyPr/>
        <a:lstStyle/>
        <a:p>
          <a:r>
            <a:rPr lang="es-ES" sz="2000" dirty="0">
              <a:solidFill>
                <a:schemeClr val="tx1"/>
              </a:solidFill>
              <a:latin typeface="+mj-lt"/>
            </a:rPr>
            <a:t>Logros no atribuibles</a:t>
          </a:r>
          <a:endParaRPr lang="es-MX" sz="2000" dirty="0">
            <a:solidFill>
              <a:schemeClr val="tx1"/>
            </a:solidFill>
            <a:latin typeface="+mj-lt"/>
          </a:endParaRPr>
        </a:p>
      </dgm:t>
    </dgm:pt>
    <dgm:pt modelId="{113233C2-873F-4EB3-986E-CFA1F5AD8B2C}" type="parTrans" cxnId="{2DBB38CB-B6AA-4B67-9F90-304B9D000D2B}">
      <dgm:prSet/>
      <dgm:spPr/>
      <dgm:t>
        <a:bodyPr/>
        <a:lstStyle/>
        <a:p>
          <a:endParaRPr lang="es-MX">
            <a:solidFill>
              <a:schemeClr val="tx1"/>
            </a:solidFill>
            <a:latin typeface="+mj-lt"/>
          </a:endParaRPr>
        </a:p>
      </dgm:t>
    </dgm:pt>
    <dgm:pt modelId="{0F3C307D-72DA-4EB3-878D-258CA0022B42}" type="sibTrans" cxnId="{2DBB38CB-B6AA-4B67-9F90-304B9D000D2B}">
      <dgm:prSet/>
      <dgm:spPr/>
      <dgm:t>
        <a:bodyPr/>
        <a:lstStyle/>
        <a:p>
          <a:endParaRPr lang="es-MX">
            <a:solidFill>
              <a:schemeClr val="tx1"/>
            </a:solidFill>
            <a:latin typeface="+mj-lt"/>
          </a:endParaRPr>
        </a:p>
      </dgm:t>
    </dgm:pt>
    <dgm:pt modelId="{D66F95EE-24BC-4C75-9319-E730923C846A}">
      <dgm:prSet phldrT="[Text]" custT="1"/>
      <dgm:spPr/>
      <dgm:t>
        <a:bodyPr/>
        <a:lstStyle/>
        <a:p>
          <a:r>
            <a:rPr lang="es-ES" sz="2000" dirty="0">
              <a:solidFill>
                <a:schemeClr val="tx1"/>
              </a:solidFill>
              <a:latin typeface="+mj-lt"/>
            </a:rPr>
            <a:t>Presupuestos sectoriales</a:t>
          </a:r>
          <a:endParaRPr lang="es-MX" sz="2000" dirty="0">
            <a:solidFill>
              <a:schemeClr val="tx1"/>
            </a:solidFill>
            <a:latin typeface="+mj-lt"/>
          </a:endParaRPr>
        </a:p>
      </dgm:t>
    </dgm:pt>
    <dgm:pt modelId="{9E5914E6-1551-4005-99C4-BBA5FAFEF62B}" type="parTrans" cxnId="{5C9C5D90-FCAA-42FC-A6B8-4CB5057CA848}">
      <dgm:prSet/>
      <dgm:spPr/>
      <dgm:t>
        <a:bodyPr/>
        <a:lstStyle/>
        <a:p>
          <a:endParaRPr lang="es-MX">
            <a:solidFill>
              <a:schemeClr val="tx1"/>
            </a:solidFill>
            <a:latin typeface="+mj-lt"/>
          </a:endParaRPr>
        </a:p>
      </dgm:t>
    </dgm:pt>
    <dgm:pt modelId="{54ABF617-0312-426D-98C9-AE5DF069D2D2}" type="sibTrans" cxnId="{5C9C5D90-FCAA-42FC-A6B8-4CB5057CA848}">
      <dgm:prSet/>
      <dgm:spPr/>
      <dgm:t>
        <a:bodyPr/>
        <a:lstStyle/>
        <a:p>
          <a:endParaRPr lang="es-MX">
            <a:solidFill>
              <a:schemeClr val="tx1"/>
            </a:solidFill>
            <a:latin typeface="+mj-lt"/>
          </a:endParaRPr>
        </a:p>
      </dgm:t>
    </dgm:pt>
    <dgm:pt modelId="{9A596BD5-B3EB-42CC-92FF-C875AFBB3A61}">
      <dgm:prSet phldrT="[Text]" custT="1"/>
      <dgm:spPr/>
      <dgm:t>
        <a:bodyPr/>
        <a:lstStyle/>
        <a:p>
          <a:r>
            <a:rPr lang="es-ES" sz="2000" dirty="0">
              <a:solidFill>
                <a:schemeClr val="tx1"/>
              </a:solidFill>
              <a:latin typeface="+mj-lt"/>
            </a:rPr>
            <a:t>Sin presupuesto asignado</a:t>
          </a:r>
          <a:endParaRPr lang="es-MX" sz="2000" dirty="0">
            <a:solidFill>
              <a:schemeClr val="tx1"/>
            </a:solidFill>
            <a:latin typeface="+mj-lt"/>
          </a:endParaRPr>
        </a:p>
      </dgm:t>
    </dgm:pt>
    <dgm:pt modelId="{0C9B45FE-1511-4BCF-863B-5A36919FD0E2}" type="parTrans" cxnId="{AF84E19F-BA26-4EBD-9E3B-BCFA93F26FAE}">
      <dgm:prSet/>
      <dgm:spPr/>
      <dgm:t>
        <a:bodyPr/>
        <a:lstStyle/>
        <a:p>
          <a:endParaRPr lang="es-MX">
            <a:solidFill>
              <a:schemeClr val="tx1"/>
            </a:solidFill>
            <a:latin typeface="+mj-lt"/>
          </a:endParaRPr>
        </a:p>
      </dgm:t>
    </dgm:pt>
    <dgm:pt modelId="{52F3206F-91BD-4D1E-BFAF-D0045B59CAA9}" type="sibTrans" cxnId="{AF84E19F-BA26-4EBD-9E3B-BCFA93F26FAE}">
      <dgm:prSet/>
      <dgm:spPr/>
      <dgm:t>
        <a:bodyPr/>
        <a:lstStyle/>
        <a:p>
          <a:endParaRPr lang="es-MX">
            <a:solidFill>
              <a:schemeClr val="tx1"/>
            </a:solidFill>
            <a:latin typeface="+mj-lt"/>
          </a:endParaRPr>
        </a:p>
      </dgm:t>
    </dgm:pt>
    <dgm:pt modelId="{A333263D-6864-47DE-93CE-D57F52E295E7}">
      <dgm:prSet phldrT="[Text]"/>
      <dgm:spPr/>
      <dgm:t>
        <a:bodyPr/>
        <a:lstStyle/>
        <a:p>
          <a:r>
            <a:rPr lang="es-ES" dirty="0">
              <a:solidFill>
                <a:schemeClr val="tx1"/>
              </a:solidFill>
              <a:latin typeface="+mj-lt"/>
            </a:rPr>
            <a:t>Desafíos</a:t>
          </a:r>
          <a:endParaRPr lang="es-MX" dirty="0">
            <a:solidFill>
              <a:schemeClr val="tx1"/>
            </a:solidFill>
            <a:latin typeface="+mj-lt"/>
          </a:endParaRPr>
        </a:p>
      </dgm:t>
    </dgm:pt>
    <dgm:pt modelId="{E4C4BF69-225C-4FCC-9793-C09485CB30EF}" type="sibTrans" cxnId="{CEFA90AC-AB1D-4AA3-8C2E-0C7868C28CDC}">
      <dgm:prSet/>
      <dgm:spPr/>
      <dgm:t>
        <a:bodyPr/>
        <a:lstStyle/>
        <a:p>
          <a:endParaRPr lang="es-MX">
            <a:solidFill>
              <a:schemeClr val="tx1"/>
            </a:solidFill>
            <a:latin typeface="+mj-lt"/>
          </a:endParaRPr>
        </a:p>
      </dgm:t>
    </dgm:pt>
    <dgm:pt modelId="{83CA2C77-B699-4A07-A929-484AC1799700}" type="parTrans" cxnId="{CEFA90AC-AB1D-4AA3-8C2E-0C7868C28CDC}">
      <dgm:prSet/>
      <dgm:spPr/>
      <dgm:t>
        <a:bodyPr/>
        <a:lstStyle/>
        <a:p>
          <a:endParaRPr lang="es-MX">
            <a:solidFill>
              <a:schemeClr val="tx1"/>
            </a:solidFill>
            <a:latin typeface="+mj-lt"/>
          </a:endParaRPr>
        </a:p>
      </dgm:t>
    </dgm:pt>
    <dgm:pt modelId="{5140C295-0CFF-47CC-9EFA-44C338A2C8D1}" type="pres">
      <dgm:prSet presAssocID="{0501DB01-3247-4464-A2F7-9A2EEB487BF3}" presName="outerComposite" presStyleCnt="0">
        <dgm:presLayoutVars>
          <dgm:chMax val="2"/>
          <dgm:animLvl val="lvl"/>
          <dgm:resizeHandles val="exact"/>
        </dgm:presLayoutVars>
      </dgm:prSet>
      <dgm:spPr/>
    </dgm:pt>
    <dgm:pt modelId="{9838A950-9F1E-47BD-B527-3D52951F0D6C}" type="pres">
      <dgm:prSet presAssocID="{0501DB01-3247-4464-A2F7-9A2EEB487BF3}" presName="dummyMaxCanvas" presStyleCnt="0"/>
      <dgm:spPr/>
    </dgm:pt>
    <dgm:pt modelId="{2A30487E-232A-4C1D-A69F-A197B52B1845}" type="pres">
      <dgm:prSet presAssocID="{0501DB01-3247-4464-A2F7-9A2EEB487BF3}" presName="parentComposite" presStyleCnt="0"/>
      <dgm:spPr/>
    </dgm:pt>
    <dgm:pt modelId="{E4B7C14A-06C9-46B3-BB45-A2142EC36C2F}" type="pres">
      <dgm:prSet presAssocID="{0501DB01-3247-4464-A2F7-9A2EEB487BF3}" presName="parent1" presStyleLbl="alignAccFollowNode1" presStyleIdx="0" presStyleCnt="4" custScaleX="112714" custLinFactY="100000" custLinFactNeighborX="-17752" custLinFactNeighborY="102431">
        <dgm:presLayoutVars>
          <dgm:chMax val="4"/>
        </dgm:presLayoutVars>
      </dgm:prSet>
      <dgm:spPr/>
    </dgm:pt>
    <dgm:pt modelId="{EB9123AC-5EFD-4B6B-904D-DF589B0FC9A2}" type="pres">
      <dgm:prSet presAssocID="{0501DB01-3247-4464-A2F7-9A2EEB487BF3}" presName="parent2" presStyleLbl="alignAccFollowNode1" presStyleIdx="1" presStyleCnt="4">
        <dgm:presLayoutVars>
          <dgm:chMax val="4"/>
        </dgm:presLayoutVars>
      </dgm:prSet>
      <dgm:spPr/>
    </dgm:pt>
    <dgm:pt modelId="{7339F62E-8628-4526-BE36-3EF731BFCC73}" type="pres">
      <dgm:prSet presAssocID="{0501DB01-3247-4464-A2F7-9A2EEB487BF3}" presName="childrenComposite" presStyleCnt="0"/>
      <dgm:spPr/>
    </dgm:pt>
    <dgm:pt modelId="{49A6438A-AED7-4CC9-9EF5-4A19F034B54A}" type="pres">
      <dgm:prSet presAssocID="{0501DB01-3247-4464-A2F7-9A2EEB487BF3}" presName="dummyMaxCanvas_ChildArea" presStyleCnt="0"/>
      <dgm:spPr/>
    </dgm:pt>
    <dgm:pt modelId="{106AF959-25A9-4303-A1E7-F88629A9DF84}" type="pres">
      <dgm:prSet presAssocID="{0501DB01-3247-4464-A2F7-9A2EEB487BF3}" presName="fulcrum" presStyleLbl="alignAccFollowNode1" presStyleIdx="2" presStyleCnt="4"/>
      <dgm:spPr>
        <a:solidFill>
          <a:srgbClr val="17507B">
            <a:alpha val="90000"/>
          </a:srgbClr>
        </a:solidFill>
      </dgm:spPr>
    </dgm:pt>
    <dgm:pt modelId="{22969F19-E2DD-4C6B-89DB-13472808F212}" type="pres">
      <dgm:prSet presAssocID="{0501DB01-3247-4464-A2F7-9A2EEB487BF3}" presName="balance_04" presStyleLbl="alignAccFollowNode1" presStyleIdx="3" presStyleCnt="4">
        <dgm:presLayoutVars>
          <dgm:bulletEnabled val="1"/>
        </dgm:presLayoutVars>
      </dgm:prSet>
      <dgm:spPr>
        <a:solidFill>
          <a:srgbClr val="17507B">
            <a:alpha val="90000"/>
          </a:srgbClr>
        </a:solidFill>
      </dgm:spPr>
    </dgm:pt>
    <dgm:pt modelId="{BBD3EC6C-2B8E-4FD4-9A32-401C290BF9C3}" type="pres">
      <dgm:prSet presAssocID="{0501DB01-3247-4464-A2F7-9A2EEB487BF3}" presName="right_04_1" presStyleLbl="node1" presStyleIdx="0" presStyleCnt="4" custScaleX="100474" custLinFactNeighborX="53237" custLinFactNeighborY="-5120">
        <dgm:presLayoutVars>
          <dgm:bulletEnabled val="1"/>
        </dgm:presLayoutVars>
      </dgm:prSet>
      <dgm:spPr/>
    </dgm:pt>
    <dgm:pt modelId="{5B0E62CC-260F-4919-B507-4F4EF3506543}" type="pres">
      <dgm:prSet presAssocID="{0501DB01-3247-4464-A2F7-9A2EEB487BF3}" presName="right_04_2" presStyleLbl="node1" presStyleIdx="1" presStyleCnt="4" custScaleX="148721" custLinFactNeighborX="-1038" custLinFactNeighborY="-12804">
        <dgm:presLayoutVars>
          <dgm:bulletEnabled val="1"/>
        </dgm:presLayoutVars>
      </dgm:prSet>
      <dgm:spPr/>
    </dgm:pt>
    <dgm:pt modelId="{B16472CE-6159-4715-A754-8DFC2CEED845}" type="pres">
      <dgm:prSet presAssocID="{0501DB01-3247-4464-A2F7-9A2EEB487BF3}" presName="right_04_3" presStyleLbl="node1" presStyleIdx="2" presStyleCnt="4" custScaleX="159401" custLinFactNeighborX="-4152" custLinFactNeighborY="-7682">
        <dgm:presLayoutVars>
          <dgm:bulletEnabled val="1"/>
        </dgm:presLayoutVars>
      </dgm:prSet>
      <dgm:spPr/>
    </dgm:pt>
    <dgm:pt modelId="{98C4A6DE-C7E7-477E-9105-A18E2480B7F9}" type="pres">
      <dgm:prSet presAssocID="{0501DB01-3247-4464-A2F7-9A2EEB487BF3}" presName="right_04_4" presStyleLbl="node1" presStyleIdx="3" presStyleCnt="4" custScaleX="153933" custScaleY="121436" custLinFactNeighborY="-15366">
        <dgm:presLayoutVars>
          <dgm:bulletEnabled val="1"/>
        </dgm:presLayoutVars>
      </dgm:prSet>
      <dgm:spPr/>
    </dgm:pt>
  </dgm:ptLst>
  <dgm:cxnLst>
    <dgm:cxn modelId="{23490738-8B6B-4988-A6FD-49EE5A660832}" type="presOf" srcId="{D66F95EE-24BC-4C75-9319-E730923C846A}" destId="{B16472CE-6159-4715-A754-8DFC2CEED845}" srcOrd="0" destOrd="0" presId="urn:microsoft.com/office/officeart/2005/8/layout/balance1"/>
    <dgm:cxn modelId="{C4E31E3E-EDAC-4E25-B7F1-D1841388DA6D}" type="presOf" srcId="{BC857C13-7A9E-453B-BD68-A9409605BE72}" destId="{BBD3EC6C-2B8E-4FD4-9A32-401C290BF9C3}" srcOrd="0" destOrd="0" presId="urn:microsoft.com/office/officeart/2005/8/layout/balance1"/>
    <dgm:cxn modelId="{C85B9C4F-FFD7-44AE-9E45-311A98A7615D}" type="presOf" srcId="{9A596BD5-B3EB-42CC-92FF-C875AFBB3A61}" destId="{98C4A6DE-C7E7-477E-9105-A18E2480B7F9}" srcOrd="0" destOrd="0" presId="urn:microsoft.com/office/officeart/2005/8/layout/balance1"/>
    <dgm:cxn modelId="{8015E550-BB71-4243-830A-9F87B73058CC}" srcId="{0501DB01-3247-4464-A2F7-9A2EEB487BF3}" destId="{C42D5FE7-FB49-4FD7-BF27-14AF91511E52}" srcOrd="0" destOrd="0" parTransId="{177AF641-828C-485A-B2AE-EAEB8E200535}" sibTransId="{A5264E18-0FE9-4365-9EDD-01434CBD9D31}"/>
    <dgm:cxn modelId="{A5986C8A-BD24-4849-BB24-CA7BD4EC5328}" type="presOf" srcId="{A6F7B299-27A9-440C-AED8-D42D36E5C439}" destId="{5B0E62CC-260F-4919-B507-4F4EF3506543}" srcOrd="0" destOrd="0" presId="urn:microsoft.com/office/officeart/2005/8/layout/balance1"/>
    <dgm:cxn modelId="{5C9C5D90-FCAA-42FC-A6B8-4CB5057CA848}" srcId="{A333263D-6864-47DE-93CE-D57F52E295E7}" destId="{D66F95EE-24BC-4C75-9319-E730923C846A}" srcOrd="2" destOrd="0" parTransId="{9E5914E6-1551-4005-99C4-BBA5FAFEF62B}" sibTransId="{54ABF617-0312-426D-98C9-AE5DF069D2D2}"/>
    <dgm:cxn modelId="{AF84E19F-BA26-4EBD-9E3B-BCFA93F26FAE}" srcId="{A333263D-6864-47DE-93CE-D57F52E295E7}" destId="{9A596BD5-B3EB-42CC-92FF-C875AFBB3A61}" srcOrd="3" destOrd="0" parTransId="{0C9B45FE-1511-4BCF-863B-5A36919FD0E2}" sibTransId="{52F3206F-91BD-4D1E-BFAF-D0045B59CAA9}"/>
    <dgm:cxn modelId="{CEFA90AC-AB1D-4AA3-8C2E-0C7868C28CDC}" srcId="{0501DB01-3247-4464-A2F7-9A2EEB487BF3}" destId="{A333263D-6864-47DE-93CE-D57F52E295E7}" srcOrd="1" destOrd="0" parTransId="{83CA2C77-B699-4A07-A929-484AC1799700}" sibTransId="{E4C4BF69-225C-4FCC-9793-C09485CB30EF}"/>
    <dgm:cxn modelId="{93A7B6BB-E8C6-457E-9BC3-02E05D07783F}" type="presOf" srcId="{A333263D-6864-47DE-93CE-D57F52E295E7}" destId="{EB9123AC-5EFD-4B6B-904D-DF589B0FC9A2}" srcOrd="0" destOrd="0" presId="urn:microsoft.com/office/officeart/2005/8/layout/balance1"/>
    <dgm:cxn modelId="{2DBB38CB-B6AA-4B67-9F90-304B9D000D2B}" srcId="{A333263D-6864-47DE-93CE-D57F52E295E7}" destId="{A6F7B299-27A9-440C-AED8-D42D36E5C439}" srcOrd="1" destOrd="0" parTransId="{113233C2-873F-4EB3-986E-CFA1F5AD8B2C}" sibTransId="{0F3C307D-72DA-4EB3-878D-258CA0022B42}"/>
    <dgm:cxn modelId="{45AF29DA-7AA6-4E39-843F-06B38706DA62}" type="presOf" srcId="{C42D5FE7-FB49-4FD7-BF27-14AF91511E52}" destId="{E4B7C14A-06C9-46B3-BB45-A2142EC36C2F}" srcOrd="0" destOrd="0" presId="urn:microsoft.com/office/officeart/2005/8/layout/balance1"/>
    <dgm:cxn modelId="{87B279E2-2186-46A6-9245-C888C71727B5}" srcId="{A333263D-6864-47DE-93CE-D57F52E295E7}" destId="{BC857C13-7A9E-453B-BD68-A9409605BE72}" srcOrd="0" destOrd="0" parTransId="{E7ED4AAA-6CFF-482F-BC28-BE670D546191}" sibTransId="{47BF1A6A-FC9F-4DDB-9794-78A2E016DB81}"/>
    <dgm:cxn modelId="{E788ADFA-EE0C-4DDB-8655-1D913460F5A3}" type="presOf" srcId="{0501DB01-3247-4464-A2F7-9A2EEB487BF3}" destId="{5140C295-0CFF-47CC-9EFA-44C338A2C8D1}" srcOrd="0" destOrd="0" presId="urn:microsoft.com/office/officeart/2005/8/layout/balance1"/>
    <dgm:cxn modelId="{24207BA7-9D0A-4EB2-828B-BFC586FF270E}" type="presParOf" srcId="{5140C295-0CFF-47CC-9EFA-44C338A2C8D1}" destId="{9838A950-9F1E-47BD-B527-3D52951F0D6C}" srcOrd="0" destOrd="0" presId="urn:microsoft.com/office/officeart/2005/8/layout/balance1"/>
    <dgm:cxn modelId="{AB34E74E-5B83-4EFD-85AE-0866016573BE}" type="presParOf" srcId="{5140C295-0CFF-47CC-9EFA-44C338A2C8D1}" destId="{2A30487E-232A-4C1D-A69F-A197B52B1845}" srcOrd="1" destOrd="0" presId="urn:microsoft.com/office/officeart/2005/8/layout/balance1"/>
    <dgm:cxn modelId="{4B38AAD2-D9D2-4396-812C-02349EF9BB6E}" type="presParOf" srcId="{2A30487E-232A-4C1D-A69F-A197B52B1845}" destId="{E4B7C14A-06C9-46B3-BB45-A2142EC36C2F}" srcOrd="0" destOrd="0" presId="urn:microsoft.com/office/officeart/2005/8/layout/balance1"/>
    <dgm:cxn modelId="{318C0795-1D65-4400-8CC3-D9577E723A63}" type="presParOf" srcId="{2A30487E-232A-4C1D-A69F-A197B52B1845}" destId="{EB9123AC-5EFD-4B6B-904D-DF589B0FC9A2}" srcOrd="1" destOrd="0" presId="urn:microsoft.com/office/officeart/2005/8/layout/balance1"/>
    <dgm:cxn modelId="{67D61EE8-0C8C-4CEA-8BDA-BAA6E67AA5DA}" type="presParOf" srcId="{5140C295-0CFF-47CC-9EFA-44C338A2C8D1}" destId="{7339F62E-8628-4526-BE36-3EF731BFCC73}" srcOrd="2" destOrd="0" presId="urn:microsoft.com/office/officeart/2005/8/layout/balance1"/>
    <dgm:cxn modelId="{9337FA77-8C07-4EDE-9E7C-F96A25B55ADC}" type="presParOf" srcId="{7339F62E-8628-4526-BE36-3EF731BFCC73}" destId="{49A6438A-AED7-4CC9-9EF5-4A19F034B54A}" srcOrd="0" destOrd="0" presId="urn:microsoft.com/office/officeart/2005/8/layout/balance1"/>
    <dgm:cxn modelId="{2734EC8D-AA93-4167-B271-4F2D007FCC25}" type="presParOf" srcId="{7339F62E-8628-4526-BE36-3EF731BFCC73}" destId="{106AF959-25A9-4303-A1E7-F88629A9DF84}" srcOrd="1" destOrd="0" presId="urn:microsoft.com/office/officeart/2005/8/layout/balance1"/>
    <dgm:cxn modelId="{E8E28DB2-BC44-4237-BED2-04CBCE3AB0A8}" type="presParOf" srcId="{7339F62E-8628-4526-BE36-3EF731BFCC73}" destId="{22969F19-E2DD-4C6B-89DB-13472808F212}" srcOrd="2" destOrd="0" presId="urn:microsoft.com/office/officeart/2005/8/layout/balance1"/>
    <dgm:cxn modelId="{9F3FCD9F-CF71-4177-A0D2-CED64038C53A}" type="presParOf" srcId="{7339F62E-8628-4526-BE36-3EF731BFCC73}" destId="{BBD3EC6C-2B8E-4FD4-9A32-401C290BF9C3}" srcOrd="3" destOrd="0" presId="urn:microsoft.com/office/officeart/2005/8/layout/balance1"/>
    <dgm:cxn modelId="{E85DCD0E-3F18-4C05-9C20-A17FDAD0047A}" type="presParOf" srcId="{7339F62E-8628-4526-BE36-3EF731BFCC73}" destId="{5B0E62CC-260F-4919-B507-4F4EF3506543}" srcOrd="4" destOrd="0" presId="urn:microsoft.com/office/officeart/2005/8/layout/balance1"/>
    <dgm:cxn modelId="{BADAC2A6-64D0-456D-AF1D-1BEDF29A0C04}" type="presParOf" srcId="{7339F62E-8628-4526-BE36-3EF731BFCC73}" destId="{B16472CE-6159-4715-A754-8DFC2CEED845}" srcOrd="5" destOrd="0" presId="urn:microsoft.com/office/officeart/2005/8/layout/balance1"/>
    <dgm:cxn modelId="{23E94DE9-3438-4A0D-A461-DDAAD15FA17E}" type="presParOf" srcId="{7339F62E-8628-4526-BE36-3EF731BFCC73}" destId="{98C4A6DE-C7E7-477E-9105-A18E2480B7F9}"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B10A5-95E4-4C85-81D5-25D691E1E293}">
      <dsp:nvSpPr>
        <dsp:cNvPr id="0" name=""/>
        <dsp:cNvSpPr/>
      </dsp:nvSpPr>
      <dsp:spPr>
        <a:xfrm>
          <a:off x="1357762" y="277861"/>
          <a:ext cx="3770663" cy="3770663"/>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Diagnóstico</a:t>
          </a:r>
          <a:endParaRPr lang="es-ES" sz="1800" b="1" kern="1200" dirty="0"/>
        </a:p>
      </dsp:txBody>
      <dsp:txXfrm>
        <a:off x="3324792" y="911692"/>
        <a:ext cx="1211998" cy="807999"/>
      </dsp:txXfrm>
    </dsp:sp>
    <dsp:sp modelId="{D734FD14-05C5-4752-A820-B27C04050BD2}">
      <dsp:nvSpPr>
        <dsp:cNvPr id="0" name=""/>
        <dsp:cNvSpPr/>
      </dsp:nvSpPr>
      <dsp:spPr>
        <a:xfrm>
          <a:off x="1390082" y="378413"/>
          <a:ext cx="3770663" cy="3770663"/>
        </a:xfrm>
        <a:prstGeom prst="pie">
          <a:avLst>
            <a:gd name="adj1" fmla="val 20520000"/>
            <a:gd name="adj2" fmla="val 32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Diseño</a:t>
          </a:r>
          <a:endParaRPr lang="es-ES" sz="1800" b="1" kern="1200" dirty="0"/>
        </a:p>
      </dsp:txBody>
      <dsp:txXfrm>
        <a:off x="3818569" y="2101247"/>
        <a:ext cx="1122221" cy="897777"/>
      </dsp:txXfrm>
    </dsp:sp>
    <dsp:sp modelId="{05BE00BB-5104-429E-B5B2-12C753495AB1}">
      <dsp:nvSpPr>
        <dsp:cNvPr id="0" name=""/>
        <dsp:cNvSpPr/>
      </dsp:nvSpPr>
      <dsp:spPr>
        <a:xfrm>
          <a:off x="1304793" y="440359"/>
          <a:ext cx="3770663" cy="3770663"/>
        </a:xfrm>
        <a:prstGeom prst="pie">
          <a:avLst>
            <a:gd name="adj1" fmla="val 3240000"/>
            <a:gd name="adj2" fmla="val 756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Implementación</a:t>
          </a:r>
        </a:p>
      </dsp:txBody>
      <dsp:txXfrm>
        <a:off x="2651459" y="3088801"/>
        <a:ext cx="1077332" cy="987554"/>
      </dsp:txXfrm>
    </dsp:sp>
    <dsp:sp modelId="{B6E43626-FE6A-4EC1-ACC5-033EB55F2703}">
      <dsp:nvSpPr>
        <dsp:cNvPr id="0" name=""/>
        <dsp:cNvSpPr/>
      </dsp:nvSpPr>
      <dsp:spPr>
        <a:xfrm>
          <a:off x="1219504" y="378413"/>
          <a:ext cx="3770663" cy="3770663"/>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Monitoreo</a:t>
          </a:r>
          <a:endParaRPr lang="es-ES" sz="1800" b="1" kern="1200" dirty="0"/>
        </a:p>
      </dsp:txBody>
      <dsp:txXfrm>
        <a:off x="1439460" y="2101247"/>
        <a:ext cx="1122221" cy="897777"/>
      </dsp:txXfrm>
    </dsp:sp>
    <dsp:sp modelId="{02967278-3BD0-4D3A-85C3-1CEC7D0FD0F3}">
      <dsp:nvSpPr>
        <dsp:cNvPr id="0" name=""/>
        <dsp:cNvSpPr/>
      </dsp:nvSpPr>
      <dsp:spPr>
        <a:xfrm>
          <a:off x="1251824" y="277861"/>
          <a:ext cx="3770663" cy="3770663"/>
        </a:xfrm>
        <a:prstGeom prst="pie">
          <a:avLst>
            <a:gd name="adj1" fmla="val 1188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Evaluación</a:t>
          </a:r>
          <a:endParaRPr lang="es-ES" sz="1800" b="1" kern="1200" dirty="0"/>
        </a:p>
      </dsp:txBody>
      <dsp:txXfrm>
        <a:off x="1843459" y="911692"/>
        <a:ext cx="1211998" cy="807999"/>
      </dsp:txXfrm>
    </dsp:sp>
    <dsp:sp modelId="{DBACEAEB-BE65-46DC-AD95-AB43EA34FFED}">
      <dsp:nvSpPr>
        <dsp:cNvPr id="0" name=""/>
        <dsp:cNvSpPr/>
      </dsp:nvSpPr>
      <dsp:spPr>
        <a:xfrm>
          <a:off x="1124163" y="44439"/>
          <a:ext cx="4237507" cy="4237507"/>
        </a:xfrm>
        <a:prstGeom prst="circularArrow">
          <a:avLst>
            <a:gd name="adj1" fmla="val 5085"/>
            <a:gd name="adj2" fmla="val 327528"/>
            <a:gd name="adj3" fmla="val 20192361"/>
            <a:gd name="adj4" fmla="val 16200324"/>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C6872DC-EC1F-48ED-A6B7-4BDF3D676E8A}">
      <dsp:nvSpPr>
        <dsp:cNvPr id="0" name=""/>
        <dsp:cNvSpPr/>
      </dsp:nvSpPr>
      <dsp:spPr>
        <a:xfrm>
          <a:off x="1156921" y="144957"/>
          <a:ext cx="4237507" cy="4237507"/>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7F7C7D7D-ADE6-4B05-9BEC-ECEA76E07A8E}">
      <dsp:nvSpPr>
        <dsp:cNvPr id="0" name=""/>
        <dsp:cNvSpPr/>
      </dsp:nvSpPr>
      <dsp:spPr>
        <a:xfrm>
          <a:off x="1071371" y="207093"/>
          <a:ext cx="4237507" cy="4237507"/>
        </a:xfrm>
        <a:prstGeom prst="circularArrow">
          <a:avLst>
            <a:gd name="adj1" fmla="val 5085"/>
            <a:gd name="adj2" fmla="val 327528"/>
            <a:gd name="adj3" fmla="val 7232777"/>
            <a:gd name="adj4" fmla="val 3239695"/>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5B881CD5-BA0C-4AF6-8676-927A523CB82B}">
      <dsp:nvSpPr>
        <dsp:cNvPr id="0" name=""/>
        <dsp:cNvSpPr/>
      </dsp:nvSpPr>
      <dsp:spPr>
        <a:xfrm>
          <a:off x="985822" y="144957"/>
          <a:ext cx="4237507" cy="4237507"/>
        </a:xfrm>
        <a:prstGeom prst="circularArrow">
          <a:avLst>
            <a:gd name="adj1" fmla="val 5085"/>
            <a:gd name="adj2" fmla="val 327528"/>
            <a:gd name="adj3" fmla="val 11552519"/>
            <a:gd name="adj4" fmla="val 7559718"/>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C3CF8D40-DD7F-46CE-A9E1-C02780CC932F}">
      <dsp:nvSpPr>
        <dsp:cNvPr id="0" name=""/>
        <dsp:cNvSpPr/>
      </dsp:nvSpPr>
      <dsp:spPr>
        <a:xfrm>
          <a:off x="1018580" y="44439"/>
          <a:ext cx="4237507" cy="4237507"/>
        </a:xfrm>
        <a:prstGeom prst="circularArrow">
          <a:avLst>
            <a:gd name="adj1" fmla="val 5085"/>
            <a:gd name="adj2" fmla="val 327528"/>
            <a:gd name="adj3" fmla="val 15872148"/>
            <a:gd name="adj4" fmla="val 11880111"/>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B757-5A31-9141-9447-621675F0912E}">
      <dsp:nvSpPr>
        <dsp:cNvPr id="0" name=""/>
        <dsp:cNvSpPr/>
      </dsp:nvSpPr>
      <dsp:spPr>
        <a:xfrm>
          <a:off x="2967382" y="2498168"/>
          <a:ext cx="1851923" cy="18519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rPr>
            <a:t>Enfoque de derechos humanos y género</a:t>
          </a:r>
        </a:p>
      </dsp:txBody>
      <dsp:txXfrm>
        <a:off x="3238590" y="2769376"/>
        <a:ext cx="1309507" cy="1309507"/>
      </dsp:txXfrm>
    </dsp:sp>
    <dsp:sp modelId="{32F4DCBB-6659-F34F-B43A-5DC65885947C}">
      <dsp:nvSpPr>
        <dsp:cNvPr id="0" name=""/>
        <dsp:cNvSpPr/>
      </dsp:nvSpPr>
      <dsp:spPr>
        <a:xfrm rot="10800000">
          <a:off x="1174189" y="3160230"/>
          <a:ext cx="1694566" cy="52779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99FC6C-555C-594B-8CF8-C85A9F6751D0}">
      <dsp:nvSpPr>
        <dsp:cNvPr id="0" name=""/>
        <dsp:cNvSpPr/>
      </dsp:nvSpPr>
      <dsp:spPr>
        <a:xfrm>
          <a:off x="294526" y="2720399"/>
          <a:ext cx="1759327" cy="140746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mj-lt"/>
            </a:rPr>
            <a:t>Sociocultural</a:t>
          </a:r>
        </a:p>
      </dsp:txBody>
      <dsp:txXfrm>
        <a:off x="335749" y="2761622"/>
        <a:ext cx="1676881" cy="1325016"/>
      </dsp:txXfrm>
    </dsp:sp>
    <dsp:sp modelId="{893D64C4-EC81-1C4E-AE2C-C78CCECCA755}">
      <dsp:nvSpPr>
        <dsp:cNvPr id="0" name=""/>
        <dsp:cNvSpPr/>
      </dsp:nvSpPr>
      <dsp:spPr>
        <a:xfrm rot="13500000">
          <a:off x="1722448" y="1836618"/>
          <a:ext cx="1694566" cy="527798"/>
        </a:xfrm>
        <a:prstGeom prst="lef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9F435-95A1-AD4B-97D1-B1C93FE938BE}">
      <dsp:nvSpPr>
        <dsp:cNvPr id="0" name=""/>
        <dsp:cNvSpPr/>
      </dsp:nvSpPr>
      <dsp:spPr>
        <a:xfrm>
          <a:off x="1090947" y="797666"/>
          <a:ext cx="1759327" cy="1407462"/>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mj-lt"/>
            </a:rPr>
            <a:t>Geográfica</a:t>
          </a:r>
        </a:p>
      </dsp:txBody>
      <dsp:txXfrm>
        <a:off x="1132170" y="838889"/>
        <a:ext cx="1676881" cy="1325016"/>
      </dsp:txXfrm>
    </dsp:sp>
    <dsp:sp modelId="{2EB0CCF0-2363-3B49-A2AB-682103FE5CD2}">
      <dsp:nvSpPr>
        <dsp:cNvPr id="0" name=""/>
        <dsp:cNvSpPr/>
      </dsp:nvSpPr>
      <dsp:spPr>
        <a:xfrm rot="16200000">
          <a:off x="3046060" y="1288360"/>
          <a:ext cx="1694566" cy="527798"/>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501D86-1958-CF4D-AFAB-ED5ACADCBC87}">
      <dsp:nvSpPr>
        <dsp:cNvPr id="0" name=""/>
        <dsp:cNvSpPr/>
      </dsp:nvSpPr>
      <dsp:spPr>
        <a:xfrm>
          <a:off x="3013680" y="1244"/>
          <a:ext cx="1759327" cy="1407462"/>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mj-lt"/>
            </a:rPr>
            <a:t>Institucional</a:t>
          </a:r>
        </a:p>
      </dsp:txBody>
      <dsp:txXfrm>
        <a:off x="3054903" y="42467"/>
        <a:ext cx="1676881" cy="1325016"/>
      </dsp:txXfrm>
    </dsp:sp>
    <dsp:sp modelId="{00695F72-CE9E-1D4E-91C4-4483F2628A93}">
      <dsp:nvSpPr>
        <dsp:cNvPr id="0" name=""/>
        <dsp:cNvSpPr/>
      </dsp:nvSpPr>
      <dsp:spPr>
        <a:xfrm rot="18900000">
          <a:off x="4369673" y="1836618"/>
          <a:ext cx="1694566" cy="527798"/>
        </a:xfrm>
        <a:prstGeom prst="lef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B8EFD-4CE3-8D4B-AA0E-8C29FA721FB2}">
      <dsp:nvSpPr>
        <dsp:cNvPr id="0" name=""/>
        <dsp:cNvSpPr/>
      </dsp:nvSpPr>
      <dsp:spPr>
        <a:xfrm>
          <a:off x="4772346" y="743634"/>
          <a:ext cx="2087459" cy="1515527"/>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mj-lt"/>
            </a:rPr>
            <a:t>Socioeconómica</a:t>
          </a:r>
        </a:p>
      </dsp:txBody>
      <dsp:txXfrm>
        <a:off x="4816734" y="788022"/>
        <a:ext cx="1998683" cy="1426751"/>
      </dsp:txXfrm>
    </dsp:sp>
    <dsp:sp modelId="{CECA0A44-26BC-44F9-9353-F61FCB622FB9}">
      <dsp:nvSpPr>
        <dsp:cNvPr id="0" name=""/>
        <dsp:cNvSpPr/>
      </dsp:nvSpPr>
      <dsp:spPr>
        <a:xfrm>
          <a:off x="4917931" y="3160230"/>
          <a:ext cx="1694566" cy="527798"/>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0AF9B3-6B16-4280-B688-1F747F865A06}">
      <dsp:nvSpPr>
        <dsp:cNvPr id="0" name=""/>
        <dsp:cNvSpPr/>
      </dsp:nvSpPr>
      <dsp:spPr>
        <a:xfrm>
          <a:off x="5732834" y="2720399"/>
          <a:ext cx="1759327" cy="140746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mj-lt"/>
            </a:rPr>
            <a:t>Ambiental</a:t>
          </a:r>
        </a:p>
      </dsp:txBody>
      <dsp:txXfrm>
        <a:off x="5774057" y="2761622"/>
        <a:ext cx="1676881" cy="1325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7C14A-06C9-46B3-BB45-A2142EC36C2F}">
      <dsp:nvSpPr>
        <dsp:cNvPr id="0" name=""/>
        <dsp:cNvSpPr/>
      </dsp:nvSpPr>
      <dsp:spPr>
        <a:xfrm>
          <a:off x="2667724" y="2136462"/>
          <a:ext cx="2039344" cy="10051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solidFill>
                <a:schemeClr val="tx1"/>
              </a:solidFill>
              <a:latin typeface="+mj-lt"/>
            </a:rPr>
            <a:t>Coordinación</a:t>
          </a:r>
          <a:endParaRPr lang="es-MX" sz="2600" kern="1200" dirty="0">
            <a:solidFill>
              <a:schemeClr val="tx1"/>
            </a:solidFill>
            <a:latin typeface="+mj-lt"/>
          </a:endParaRPr>
        </a:p>
      </dsp:txBody>
      <dsp:txXfrm>
        <a:off x="2697164" y="2165902"/>
        <a:ext cx="1980464" cy="946291"/>
      </dsp:txXfrm>
    </dsp:sp>
    <dsp:sp modelId="{EB9123AC-5EFD-4B6B-904D-DF589B0FC9A2}">
      <dsp:nvSpPr>
        <dsp:cNvPr id="0" name=""/>
        <dsp:cNvSpPr/>
      </dsp:nvSpPr>
      <dsp:spPr>
        <a:xfrm>
          <a:off x="5717377" y="101682"/>
          <a:ext cx="1809309" cy="10051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solidFill>
                <a:schemeClr val="tx1"/>
              </a:solidFill>
              <a:latin typeface="+mj-lt"/>
            </a:rPr>
            <a:t>Desafíos</a:t>
          </a:r>
          <a:endParaRPr lang="es-MX" sz="2600" kern="1200" dirty="0">
            <a:solidFill>
              <a:schemeClr val="tx1"/>
            </a:solidFill>
            <a:latin typeface="+mj-lt"/>
          </a:endParaRPr>
        </a:p>
      </dsp:txBody>
      <dsp:txXfrm>
        <a:off x="5746817" y="131122"/>
        <a:ext cx="1750429" cy="946291"/>
      </dsp:txXfrm>
    </dsp:sp>
    <dsp:sp modelId="{106AF959-25A9-4303-A1E7-F88629A9DF84}">
      <dsp:nvSpPr>
        <dsp:cNvPr id="0" name=""/>
        <dsp:cNvSpPr/>
      </dsp:nvSpPr>
      <dsp:spPr>
        <a:xfrm>
          <a:off x="4677494" y="4373663"/>
          <a:ext cx="753878" cy="753878"/>
        </a:xfrm>
        <a:prstGeom prst="triangle">
          <a:avLst/>
        </a:prstGeom>
        <a:solidFill>
          <a:srgbClr val="17507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969F19-E2DD-4C6B-89DB-13472808F212}">
      <dsp:nvSpPr>
        <dsp:cNvPr id="0" name=""/>
        <dsp:cNvSpPr/>
      </dsp:nvSpPr>
      <dsp:spPr>
        <a:xfrm rot="240000">
          <a:off x="2792106" y="4050617"/>
          <a:ext cx="4524654" cy="316394"/>
        </a:xfrm>
        <a:prstGeom prst="rect">
          <a:avLst/>
        </a:prstGeom>
        <a:solidFill>
          <a:srgbClr val="17507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D3EC6C-2B8E-4FD4-9A32-401C290BF9C3}">
      <dsp:nvSpPr>
        <dsp:cNvPr id="0" name=""/>
        <dsp:cNvSpPr/>
      </dsp:nvSpPr>
      <dsp:spPr>
        <a:xfrm rot="240000">
          <a:off x="6485858" y="3442842"/>
          <a:ext cx="1804316" cy="61947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j-lt"/>
            </a:rPr>
            <a:t>Resultados largo plazo</a:t>
          </a:r>
          <a:endParaRPr lang="es-MX" sz="2000" kern="1200" dirty="0">
            <a:solidFill>
              <a:schemeClr val="tx1"/>
            </a:solidFill>
            <a:latin typeface="+mj-lt"/>
          </a:endParaRPr>
        </a:p>
      </dsp:txBody>
      <dsp:txXfrm>
        <a:off x="6516098" y="3473082"/>
        <a:ext cx="1743836" cy="558993"/>
      </dsp:txXfrm>
    </dsp:sp>
    <dsp:sp modelId="{5B0E62CC-260F-4919-B507-4F4EF3506543}">
      <dsp:nvSpPr>
        <dsp:cNvPr id="0" name=""/>
        <dsp:cNvSpPr/>
      </dsp:nvSpPr>
      <dsp:spPr>
        <a:xfrm rot="240000">
          <a:off x="5094683" y="2753446"/>
          <a:ext cx="2695899" cy="557127"/>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j-lt"/>
            </a:rPr>
            <a:t>Logros no atribuibles</a:t>
          </a:r>
          <a:endParaRPr lang="es-MX" sz="2000" kern="1200" dirty="0">
            <a:solidFill>
              <a:schemeClr val="tx1"/>
            </a:solidFill>
            <a:latin typeface="+mj-lt"/>
          </a:endParaRPr>
        </a:p>
      </dsp:txBody>
      <dsp:txXfrm>
        <a:off x="5121880" y="2780643"/>
        <a:ext cx="2641505" cy="502733"/>
      </dsp:txXfrm>
    </dsp:sp>
    <dsp:sp modelId="{B16472CE-6159-4715-A754-8DFC2CEED845}">
      <dsp:nvSpPr>
        <dsp:cNvPr id="0" name=""/>
        <dsp:cNvSpPr/>
      </dsp:nvSpPr>
      <dsp:spPr>
        <a:xfrm rot="240000">
          <a:off x="4989137" y="2135032"/>
          <a:ext cx="2893260" cy="543327"/>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j-lt"/>
            </a:rPr>
            <a:t>Presupuestos sectoriales</a:t>
          </a:r>
          <a:endParaRPr lang="es-MX" sz="2000" kern="1200" dirty="0">
            <a:solidFill>
              <a:schemeClr val="tx1"/>
            </a:solidFill>
            <a:latin typeface="+mj-lt"/>
          </a:endParaRPr>
        </a:p>
      </dsp:txBody>
      <dsp:txXfrm>
        <a:off x="5015660" y="2161555"/>
        <a:ext cx="2840214" cy="490281"/>
      </dsp:txXfrm>
    </dsp:sp>
    <dsp:sp modelId="{98C4A6DE-C7E7-477E-9105-A18E2480B7F9}">
      <dsp:nvSpPr>
        <dsp:cNvPr id="0" name=""/>
        <dsp:cNvSpPr/>
      </dsp:nvSpPr>
      <dsp:spPr>
        <a:xfrm rot="240000">
          <a:off x="5171700" y="1330619"/>
          <a:ext cx="2780982" cy="711014"/>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j-lt"/>
            </a:rPr>
            <a:t>Sin presupuesto asignado</a:t>
          </a:r>
          <a:endParaRPr lang="es-MX" sz="2000" kern="1200" dirty="0">
            <a:solidFill>
              <a:schemeClr val="tx1"/>
            </a:solidFill>
            <a:latin typeface="+mj-lt"/>
          </a:endParaRPr>
        </a:p>
      </dsp:txBody>
      <dsp:txXfrm>
        <a:off x="5206409" y="1365328"/>
        <a:ext cx="2711564" cy="64159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0CF3DF-17E0-4414-8AF9-A130C478BB99}" type="datetimeFigureOut">
              <a:rPr lang="es-MX" smtClean="0"/>
              <a:t>02/10/2019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6E80AD-6672-4F12-BED0-9058B7F4F0C3}" type="slidenum">
              <a:rPr lang="es-MX" smtClean="0"/>
              <a:t>‹#›</a:t>
            </a:fld>
            <a:endParaRPr lang="es-MX"/>
          </a:p>
        </p:txBody>
      </p:sp>
    </p:spTree>
    <p:extLst>
      <p:ext uri="{BB962C8B-B14F-4D97-AF65-F5344CB8AC3E}">
        <p14:creationId xmlns:p14="http://schemas.microsoft.com/office/powerpoint/2010/main" val="318597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En nombre del Programa de las Naciones Unidas para el Desarrollo (PNUD), es una gran satisfacción poder participar en la segunda sesión de capacitación sobre la instrumentación de la Agenda 2030 a nivel subnacional. </a:t>
            </a:r>
            <a:endParaRPr lang="es-MX" i="1" dirty="0"/>
          </a:p>
        </p:txBody>
      </p:sp>
      <p:sp>
        <p:nvSpPr>
          <p:cNvPr id="4" name="Slide Number Placeholder 3"/>
          <p:cNvSpPr>
            <a:spLocks noGrp="1"/>
          </p:cNvSpPr>
          <p:nvPr>
            <p:ph type="sldNum" sz="quarter" idx="10"/>
          </p:nvPr>
        </p:nvSpPr>
        <p:spPr/>
        <p:txBody>
          <a:bodyPr/>
          <a:lstStyle/>
          <a:p>
            <a:pPr defTabSz="931774">
              <a:defRPr/>
            </a:pPr>
            <a:fld id="{38CBCA12-CDE2-4430-BDAD-6456A51A496F}" type="slidenum">
              <a:rPr lang="es-MX">
                <a:solidFill>
                  <a:prstClr val="black"/>
                </a:solidFill>
                <a:latin typeface="Calibri" panose="020F0502020204030204"/>
              </a:rPr>
              <a:pPr defTabSz="931774">
                <a:defRPr/>
              </a:pPr>
              <a:t>1</a:t>
            </a:fld>
            <a:endParaRPr lang="es-MX" dirty="0">
              <a:solidFill>
                <a:prstClr val="black"/>
              </a:solidFill>
              <a:latin typeface="Calibri" panose="020F0502020204030204"/>
            </a:endParaRPr>
          </a:p>
        </p:txBody>
      </p:sp>
    </p:spTree>
    <p:extLst>
      <p:ext uri="{BB962C8B-B14F-4D97-AF65-F5344CB8AC3E}">
        <p14:creationId xmlns:p14="http://schemas.microsoft.com/office/powerpoint/2010/main" val="14319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r>
              <a:rPr lang="es-MX" dirty="0"/>
              <a:t>La integralidad también es un aspecto esencial en la apreciación: Toda política, decisión o medida debería evaluarse con respecto a sus repercusiones en todos los demás Objetivos y metas. Esto implica pensar de manera holística teniendo en cuenta todos los posibles efectos y todos los vínculos entre distintos efectos. </a:t>
            </a:r>
          </a:p>
          <a:p>
            <a:pPr marL="174708" indent="-174708">
              <a:buFont typeface="Arial" panose="020B0604020202020204" pitchFamily="34" charset="0"/>
              <a:buChar char="•"/>
            </a:pPr>
            <a:r>
              <a:rPr lang="es-MX" dirty="0"/>
              <a:t>Por ejemplo, ampliar la producción agrícola puede:</a:t>
            </a:r>
          </a:p>
          <a:p>
            <a:pPr marL="640594" lvl="1" indent="-174708">
              <a:buFont typeface="Arial" panose="020B0604020202020204" pitchFamily="34" charset="0"/>
              <a:buChar char="•"/>
            </a:pPr>
            <a:r>
              <a:rPr lang="es-MX" dirty="0"/>
              <a:t>Ayudar a aumentar el número de puestos de trabajo (Objetivo 8) para reducir la pobreza (Objetivo 1) y el hambre (Objetivo 2), </a:t>
            </a:r>
          </a:p>
          <a:p>
            <a:pPr marL="640594" lvl="1" indent="-174708">
              <a:buFont typeface="Arial" panose="020B0604020202020204" pitchFamily="34" charset="0"/>
              <a:buChar char="•"/>
            </a:pPr>
            <a:r>
              <a:rPr lang="es-MX" dirty="0"/>
              <a:t>Pero, al mismo tiempo, puede dar lugar a una mayor demanda de energía (Objetivo 7) y agua (Objetivo 6), lo que podría generar conflictos por el uso de los recursos (Objetivo 16) e incidir negativamente en la lucha contra el cambio climático (Objetivo 13) y la utilización sostenible de la biodiversidad y los servicios de los ecosistemas (Objetivos 14 y 15). </a:t>
            </a:r>
          </a:p>
          <a:p>
            <a:pPr marL="640594" lvl="1" indent="-174708">
              <a:buFont typeface="Arial" panose="020B0604020202020204" pitchFamily="34" charset="0"/>
              <a:buChar char="•"/>
            </a:pPr>
            <a:r>
              <a:rPr lang="es-MX" dirty="0"/>
              <a:t>Si se pasa por alto algún efecto y sus vínculos con otros Objetivos, el panorama estará incompleto y se correrá el riesgo de no poder alcanzar ninguno de los Objetivos en cuestión de manera sostenible. </a:t>
            </a:r>
            <a:endParaRPr lang="es-ES_tradnl" dirty="0"/>
          </a:p>
        </p:txBody>
      </p:sp>
      <p:sp>
        <p:nvSpPr>
          <p:cNvPr id="4" name="Marcador de número de diapositiva 3"/>
          <p:cNvSpPr>
            <a:spLocks noGrp="1"/>
          </p:cNvSpPr>
          <p:nvPr>
            <p:ph type="sldNum" sz="quarter" idx="10"/>
          </p:nvPr>
        </p:nvSpPr>
        <p:spPr/>
        <p:txBody>
          <a:bodyPr/>
          <a:lstStyle/>
          <a:p>
            <a:fld id="{DC7A4842-5E7D-4D33-9169-5CDC13443F15}" type="slidenum">
              <a:rPr lang="es-MX" smtClean="0"/>
              <a:t>12</a:t>
            </a:fld>
            <a:endParaRPr lang="es-MX"/>
          </a:p>
        </p:txBody>
      </p:sp>
    </p:spTree>
    <p:extLst>
      <p:ext uri="{BB962C8B-B14F-4D97-AF65-F5344CB8AC3E}">
        <p14:creationId xmlns:p14="http://schemas.microsoft.com/office/powerpoint/2010/main" val="290261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ES" dirty="0"/>
              <a:t>Ninguno de los 17 objetivos es más importante, por lo que se requiere maximizar las sinergias entre ellos para alcanzar la meta del desarrollo sostenible deseado.</a:t>
            </a:r>
          </a:p>
          <a:p>
            <a:pPr marL="174708" indent="-174708">
              <a:buFont typeface="Arial" panose="020B0604020202020204" pitchFamily="34" charset="0"/>
              <a:buChar char="•"/>
            </a:pPr>
            <a:r>
              <a:rPr lang="es-ES" dirty="0"/>
              <a:t>La agenda no sólo debe estar presente en todo el ciclo de políticas públicas (transversal), sino que debe considerarse como un elemento cohesionador </a:t>
            </a:r>
            <a:r>
              <a:rPr lang="es-ES" i="1" dirty="0"/>
              <a:t>entre</a:t>
            </a:r>
            <a:r>
              <a:rPr lang="es-ES" dirty="0"/>
              <a:t> políticas públicas de diferentes sectores.</a:t>
            </a:r>
          </a:p>
          <a:p>
            <a:pPr marL="174708" indent="-174708">
              <a:buFont typeface="Arial" panose="020B0604020202020204" pitchFamily="34" charset="0"/>
              <a:buChar char="•"/>
            </a:pPr>
            <a:r>
              <a:rPr lang="es-ES" dirty="0"/>
              <a:t>La integralidad de políticas y su implementación es un elemento esencial para </a:t>
            </a:r>
            <a:r>
              <a:rPr lang="es-ES" i="1" dirty="0"/>
              <a:t>no dejar a nadie atrás, </a:t>
            </a:r>
            <a:r>
              <a:rPr lang="es-ES" dirty="0"/>
              <a:t>la promesa central de la A2030. </a:t>
            </a:r>
          </a:p>
          <a:p>
            <a:pPr marL="174708" indent="-174708">
              <a:buFont typeface="Arial" panose="020B0604020202020204" pitchFamily="34" charset="0"/>
              <a:buChar char="•"/>
            </a:pPr>
            <a:r>
              <a:rPr lang="es-ES" dirty="0"/>
              <a:t>Esto representa un reto enorme para la administración pública, que tradicionalmente está dividida a lo largo de líneas temáticas. Las diferentes secretarías o ministerios están a cargo de programas específicos y la planeación nacional frecuentemente incluye planes de desarrollo sectoriales.</a:t>
            </a:r>
          </a:p>
          <a:p>
            <a:pPr marL="174708" indent="-174708">
              <a:buFont typeface="Arial" panose="020B0604020202020204" pitchFamily="34" charset="0"/>
              <a:buChar char="•"/>
            </a:pPr>
            <a:r>
              <a:rPr lang="es-ES" dirty="0"/>
              <a:t>En el peor de los casos, esta especialización lleva a fragmentación y la generación de silos temáticos, que atienden problemas públicos de manera segmentada, tanto en sus diferentes expresiones como en el territorio. Por ejemplo, es posible encontrar programas que atienden a adultos mayores en aspectos como atención a padecimientos de salud específicos, calidad de la vivienda, o alimentación operados por diferentes ámbitos gubernamentales. </a:t>
            </a:r>
          </a:p>
          <a:p>
            <a:pPr marL="174708" indent="-174708">
              <a:buFont typeface="Arial" panose="020B0604020202020204" pitchFamily="34" charset="0"/>
              <a:buChar char="•"/>
            </a:pPr>
            <a:r>
              <a:rPr lang="es-ES" dirty="0"/>
              <a:t>En cambio, la Agenda 2030 llama a atender las diferentes dimensiones de los problemas de manera coordinada. Los </a:t>
            </a:r>
            <a:r>
              <a:rPr lang="es-MX" dirty="0"/>
              <a:t>ministerios sectoriales siguen jugando un rol en la formulación e implementación de políticas en sus esferas respectivas, pero teniendo en cuenta las interrelaciones inherentes a los Objetivos de Desarrollo Sostenible. Podría ser útil invitar a esos ministerios a que determinen los Objetivos y metas que abordarán más específicamente y a que formulen o modifiquen los planes o estrategias de implementación conexos en cooperación con todos los interesados pertinentes. Los ministerios de finanzas cumplen un rol crucial para facilitar y acelerar la implementación de los Objetivos; </a:t>
            </a:r>
          </a:p>
          <a:p>
            <a:pPr marL="174708" indent="-174708">
              <a:buFont typeface="Arial" panose="020B0604020202020204" pitchFamily="34" charset="0"/>
              <a:buChar char="•"/>
            </a:pPr>
            <a:r>
              <a:rPr lang="es-MX" dirty="0"/>
              <a:t>Una aproximación integral a la salud, por ejemplo, consideraría el rol de las escuelas en la promoción de la higiene, educación en salud y nutrición, y combate a la violencia de género. </a:t>
            </a:r>
          </a:p>
          <a:p>
            <a:pPr marL="174708" indent="-174708">
              <a:buFontTx/>
              <a:buChar char="-"/>
            </a:pPr>
            <a:endParaRPr lang="es-MX" dirty="0"/>
          </a:p>
        </p:txBody>
      </p:sp>
      <p:sp>
        <p:nvSpPr>
          <p:cNvPr id="4" name="Slide Number Placeholder 3"/>
          <p:cNvSpPr>
            <a:spLocks noGrp="1"/>
          </p:cNvSpPr>
          <p:nvPr>
            <p:ph type="sldNum" sz="quarter" idx="10"/>
          </p:nvPr>
        </p:nvSpPr>
        <p:spPr/>
        <p:txBody>
          <a:bodyPr/>
          <a:lstStyle/>
          <a:p>
            <a:pPr defTabSz="984978">
              <a:defRPr/>
            </a:pPr>
            <a:fld id="{38CBCA12-CDE2-4430-BDAD-6456A51A496F}" type="slidenum">
              <a:rPr lang="es-MX">
                <a:solidFill>
                  <a:prstClr val="black"/>
                </a:solidFill>
                <a:latin typeface="Calibri"/>
              </a:rPr>
              <a:pPr defTabSz="984978">
                <a:defRPr/>
              </a:pPr>
              <a:t>13</a:t>
            </a:fld>
            <a:endParaRPr lang="es-MX">
              <a:solidFill>
                <a:prstClr val="black"/>
              </a:solidFill>
              <a:latin typeface="Calibri"/>
            </a:endParaRPr>
          </a:p>
        </p:txBody>
      </p:sp>
    </p:spTree>
    <p:extLst>
      <p:ext uri="{BB962C8B-B14F-4D97-AF65-F5344CB8AC3E}">
        <p14:creationId xmlns:p14="http://schemas.microsoft.com/office/powerpoint/2010/main" val="17866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MX" dirty="0"/>
              <a:t>A manera de ejemplo, un problema público, que se caracterice por una atención tardía e inoportuna de cuestiones relacionadas a la salud y que se derivan en patologías graves (ejemplo de ello son la obesidad, la diabetes tipo II, las enfermedades de transmisión sexual), embarazos no deseados  y gastos crecientes de salud,  requiere de una estrategia integral de salud preventiva que abarque la participación de las instituciones a cargo de la educación y el deporte, de la economía, de los sectores productivos, de la igualdad de género (asociando autoridades a cargo de la impartición de la justicia) y de la salud. </a:t>
            </a:r>
          </a:p>
        </p:txBody>
      </p:sp>
      <p:sp>
        <p:nvSpPr>
          <p:cNvPr id="4" name="Slide Number Placeholder 3"/>
          <p:cNvSpPr>
            <a:spLocks noGrp="1"/>
          </p:cNvSpPr>
          <p:nvPr>
            <p:ph type="sldNum" sz="quarter" idx="10"/>
          </p:nvPr>
        </p:nvSpPr>
        <p:spPr/>
        <p:txBody>
          <a:bodyPr/>
          <a:lstStyle/>
          <a:p>
            <a:pPr defTabSz="984978">
              <a:defRPr/>
            </a:pPr>
            <a:fld id="{38CBCA12-CDE2-4430-BDAD-6456A51A496F}" type="slidenum">
              <a:rPr lang="es-MX">
                <a:solidFill>
                  <a:prstClr val="black"/>
                </a:solidFill>
                <a:latin typeface="Calibri"/>
              </a:rPr>
              <a:pPr defTabSz="984978">
                <a:defRPr/>
              </a:pPr>
              <a:t>14</a:t>
            </a:fld>
            <a:endParaRPr lang="es-MX">
              <a:solidFill>
                <a:prstClr val="black"/>
              </a:solidFill>
              <a:latin typeface="Calibri"/>
            </a:endParaRPr>
          </a:p>
        </p:txBody>
      </p:sp>
    </p:spTree>
    <p:extLst>
      <p:ext uri="{BB962C8B-B14F-4D97-AF65-F5344CB8AC3E}">
        <p14:creationId xmlns:p14="http://schemas.microsoft.com/office/powerpoint/2010/main" val="253850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MX" dirty="0"/>
              <a:t>La integralidad crea retos de coordinación, la única forma de operar políticas holísticas es a través de una verdadera cooperación entre sectores y niveles de gobierno, para focalizar políticas, evitar duplicidades, y eficientar el uso de recursos públicos.</a:t>
            </a:r>
          </a:p>
          <a:p>
            <a:pPr marL="640594" lvl="1" indent="-174708">
              <a:buFont typeface="Arial" panose="020B0604020202020204" pitchFamily="34" charset="0"/>
              <a:buChar char="•"/>
            </a:pPr>
            <a:r>
              <a:rPr lang="es-MX" dirty="0"/>
              <a:t>Uso racional de recursos: Es necesario </a:t>
            </a:r>
            <a:r>
              <a:rPr lang="es-ES" dirty="0"/>
              <a:t>que los programas sociales sean coherentes entre sí, que, por su diseño, convivan sin empalmarse o dejar vacíos y, por el contrario, se articulen y complementen para asegurar que existe la combinación de instrumentos para garantizar efectivamente los derechos de todas las personas que constituyen la población objetivo.</a:t>
            </a:r>
          </a:p>
          <a:p>
            <a:pPr marL="640594" lvl="1" indent="-174708">
              <a:buFont typeface="Arial" panose="020B0604020202020204" pitchFamily="34" charset="0"/>
              <a:buChar char="•"/>
            </a:pPr>
            <a:r>
              <a:rPr lang="es-ES" dirty="0"/>
              <a:t>Para esto, se requiere también que haya espacios de coordinación que permitan la toma de decisiones conjunta entre los distintos actores involucrados en el diseño e implementación de las políticas, para lo cual es necesario que las competencias y responsabilidades sean claras, que se conozca la contribución esperada de cada programa, cada sector y cada ámbito de gobierno y que los actores participantes generen información que alimente la toma de decisiones.</a:t>
            </a:r>
          </a:p>
          <a:p>
            <a:pPr marL="640594" lvl="1" indent="-174708">
              <a:buFont typeface="Arial" panose="020B0604020202020204" pitchFamily="34" charset="0"/>
              <a:buChar char="•"/>
            </a:pPr>
            <a:r>
              <a:rPr lang="es-ES" dirty="0"/>
              <a:t>Dichas decisiones tendrían que tomarse desde una plataforma de decisión.</a:t>
            </a:r>
            <a:endParaRPr lang="es-MX" dirty="0"/>
          </a:p>
          <a:p>
            <a:pPr marL="174708" indent="-174708" defTabSz="931774">
              <a:buFont typeface="Arial" panose="020B0604020202020204" pitchFamily="34" charset="0"/>
              <a:buChar char="•"/>
              <a:defRPr/>
            </a:pPr>
            <a:r>
              <a:rPr lang="es-MX" dirty="0"/>
              <a:t>Una de las principales dificultades para los arreglos institucionales es la fragmentación y la limitación de perspectivas que causa la compartimentación institucional del gobierno. En la formulación de políticas, esto puede hacer que se descuiden aspectos ajenos a las respectivas funciones sectoriales. La necesidad de reducir al mínimo los efectos negativos de la segregación de los ámbitos de políticas se ha reconocido casi sin reservas y desde hace mucho es un tema de debate en lo que respecta a la integración de las políticas. En la práctica, no obstante, la integración de las políticas ha planteado dificultades. </a:t>
            </a:r>
          </a:p>
          <a:p>
            <a:pPr marL="174708" indent="-174708" defTabSz="931774">
              <a:buFont typeface="Arial" panose="020B0604020202020204" pitchFamily="34" charset="0"/>
              <a:buChar char="•"/>
              <a:defRPr/>
            </a:pPr>
            <a:r>
              <a:rPr lang="es-MX" dirty="0"/>
              <a:t>La mejor coordinación dentro del gobierno puede ayudar a atender la tensión entre metas específicas de los ODS. Algunos arreglos institucionales a nivel nacional que han sido efectivos para mejorar la integración de políticas son: grupos de trabajo multisector, grupos de trabajo de múltiples </a:t>
            </a:r>
            <a:r>
              <a:rPr lang="es-MX" i="1" dirty="0"/>
              <a:t>stakeholders</a:t>
            </a:r>
            <a:r>
              <a:rPr lang="es-MX" dirty="0"/>
              <a:t>, comisiones nacionales y comités interministeriales, alianzas multisector alojadas dentro del gobierno. </a:t>
            </a:r>
          </a:p>
          <a:p>
            <a:pPr marL="174708" indent="-174708" defTabSz="931774">
              <a:buFont typeface="Arial" panose="020B0604020202020204" pitchFamily="34" charset="0"/>
              <a:buChar char="•"/>
              <a:defRPr/>
            </a:pPr>
            <a:r>
              <a:rPr lang="es-MX" dirty="0"/>
              <a:t>Una estrategia de colaboración recomendada por el Comité de Expertos en Administración Pública es formar un centro de coordinación gubernamental que dependa directamente de la jefatura del Estado/primer mandatario.</a:t>
            </a:r>
          </a:p>
          <a:p>
            <a:pPr marL="174708" indent="-174708" defTabSz="931774">
              <a:buFontTx/>
              <a:buChar char="-"/>
              <a:defRPr/>
            </a:pPr>
            <a:endParaRPr lang="es-MX" dirty="0"/>
          </a:p>
          <a:p>
            <a:pPr marL="174708" indent="-174708" defTabSz="931774">
              <a:buFontTx/>
              <a:buChar char="-"/>
              <a:defRPr/>
            </a:pPr>
            <a:endParaRPr lang="es-MX" dirty="0"/>
          </a:p>
          <a:p>
            <a:pPr marL="174708" indent="-174708" defTabSz="931774">
              <a:buFontTx/>
              <a:buChar char="-"/>
              <a:defRPr/>
            </a:pPr>
            <a:endParaRPr lang="es-MX" dirty="0"/>
          </a:p>
          <a:p>
            <a:pPr marL="174708" indent="-174708">
              <a:buFontTx/>
              <a:buChar char="-"/>
            </a:pPr>
            <a:endParaRPr lang="es-MX" dirty="0"/>
          </a:p>
        </p:txBody>
      </p:sp>
      <p:sp>
        <p:nvSpPr>
          <p:cNvPr id="4" name="Slide Number Placeholder 3"/>
          <p:cNvSpPr>
            <a:spLocks noGrp="1"/>
          </p:cNvSpPr>
          <p:nvPr>
            <p:ph type="sldNum" sz="quarter" idx="10"/>
          </p:nvPr>
        </p:nvSpPr>
        <p:spPr/>
        <p:txBody>
          <a:bodyPr/>
          <a:lstStyle/>
          <a:p>
            <a:pPr defTabSz="984978">
              <a:defRPr/>
            </a:pPr>
            <a:fld id="{38CBCA12-CDE2-4430-BDAD-6456A51A496F}" type="slidenum">
              <a:rPr lang="es-MX">
                <a:solidFill>
                  <a:prstClr val="black"/>
                </a:solidFill>
                <a:latin typeface="Calibri"/>
              </a:rPr>
              <a:pPr defTabSz="984978">
                <a:defRPr/>
              </a:pPr>
              <a:t>15</a:t>
            </a:fld>
            <a:endParaRPr lang="es-MX">
              <a:solidFill>
                <a:prstClr val="black"/>
              </a:solidFill>
              <a:latin typeface="Calibri"/>
            </a:endParaRPr>
          </a:p>
        </p:txBody>
      </p:sp>
    </p:spTree>
    <p:extLst>
      <p:ext uri="{BB962C8B-B14F-4D97-AF65-F5344CB8AC3E}">
        <p14:creationId xmlns:p14="http://schemas.microsoft.com/office/powerpoint/2010/main" val="257652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s-MX" dirty="0"/>
              <a:t>En gran medida, esas dificultades surgen porque se desincentiva la integración de las políticas desde la perspectiva de los agentes sectoriales. La necesidad de coordinar el contenido de las políticas con otras instituciones sectoriales o incluso de colaborar conjuntamente exige mucho esfuerzo a corto plazo, pero los buenos resultados tienden a manifestarse solo a largo plazo. Además, los logros no pueden atribuirse, en general, a las distintas instituciones por separado. Finalmente, los presupuestos se asignan más comúnmente conforme a criterios sectoriales. Los gastos adicionales de la coordinación horizontal para la integración de las políticas tal vez no corran por cuenta del tesoro ni las autoridades fiscales. </a:t>
            </a:r>
          </a:p>
        </p:txBody>
      </p:sp>
      <p:sp>
        <p:nvSpPr>
          <p:cNvPr id="4" name="Slide Number Placeholder 3"/>
          <p:cNvSpPr>
            <a:spLocks noGrp="1"/>
          </p:cNvSpPr>
          <p:nvPr>
            <p:ph type="sldNum" sz="quarter" idx="10"/>
          </p:nvPr>
        </p:nvSpPr>
        <p:spPr/>
        <p:txBody>
          <a:bodyPr/>
          <a:lstStyle/>
          <a:p>
            <a:pPr defTabSz="984978">
              <a:defRPr/>
            </a:pPr>
            <a:fld id="{38CBCA12-CDE2-4430-BDAD-6456A51A496F}" type="slidenum">
              <a:rPr lang="es-MX">
                <a:solidFill>
                  <a:prstClr val="black"/>
                </a:solidFill>
                <a:latin typeface="Calibri"/>
              </a:rPr>
              <a:pPr defTabSz="984978">
                <a:defRPr/>
              </a:pPr>
              <a:t>16</a:t>
            </a:fld>
            <a:endParaRPr lang="es-MX">
              <a:solidFill>
                <a:prstClr val="black"/>
              </a:solidFill>
              <a:latin typeface="Calibri"/>
            </a:endParaRPr>
          </a:p>
        </p:txBody>
      </p:sp>
    </p:spTree>
    <p:extLst>
      <p:ext uri="{BB962C8B-B14F-4D97-AF65-F5344CB8AC3E}">
        <p14:creationId xmlns:p14="http://schemas.microsoft.com/office/powerpoint/2010/main" val="469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s-ES" dirty="0"/>
              <a:t>Inercia de estructura política pública existente vs agenda global innovadora y disruptiva </a:t>
            </a:r>
          </a:p>
          <a:p>
            <a:pPr marL="640594" lvl="1" indent="-174708" defTabSz="931774">
              <a:buFont typeface="Arial" panose="020B0604020202020204" pitchFamily="34" charset="0"/>
              <a:buChar char="•"/>
              <a:defRPr/>
            </a:pPr>
            <a:r>
              <a:rPr lang="es-ES" dirty="0"/>
              <a:t>No </a:t>
            </a:r>
            <a:r>
              <a:rPr lang="es-MX" dirty="0"/>
              <a:t>es posible sustituir completamente a los planes de desarrollo nacionales, definidos en respuesta a un contexto específico, con una agenda global de metas pensada para ser universal. </a:t>
            </a:r>
            <a:endParaRPr lang="es-ES" dirty="0"/>
          </a:p>
          <a:p>
            <a:pPr marL="174708" indent="-174708" defTabSz="931774">
              <a:buFont typeface="Arial" panose="020B0604020202020204" pitchFamily="34" charset="0"/>
              <a:buChar char="•"/>
              <a:defRPr/>
            </a:pPr>
            <a:r>
              <a:rPr lang="es-ES" dirty="0"/>
              <a:t>P</a:t>
            </a:r>
            <a:r>
              <a:rPr lang="es-MX" dirty="0" err="1"/>
              <a:t>laneación</a:t>
            </a:r>
            <a:r>
              <a:rPr lang="es-MX" dirty="0"/>
              <a:t> del cambio a mediano plazo vs necesidades apremiantes: manejo de temporalidades diferentes</a:t>
            </a:r>
          </a:p>
          <a:p>
            <a:pPr marL="640594" lvl="1" indent="-174708" defTabSz="931774">
              <a:buFont typeface="Arial" panose="020B0604020202020204" pitchFamily="34" charset="0"/>
              <a:buChar char="•"/>
              <a:defRPr/>
            </a:pPr>
            <a:r>
              <a:rPr lang="es-MX" dirty="0"/>
              <a:t>No podemos detener el trabajo diario de provisión de servicios públicos mientras creamos mecanismos de coordinación o rediseñamos programas con una perspectiva multisectorial/integral. Por ej. Las personas que reciben desayunos escolares subsidiados no pueden esperar a que diseñemos una política integral de apoyo a la alimentación.</a:t>
            </a:r>
          </a:p>
          <a:p>
            <a:pPr marL="174708" indent="-174708" defTabSz="931774">
              <a:buFont typeface="Arial" panose="020B0604020202020204" pitchFamily="34" charset="0"/>
              <a:buChar char="•"/>
              <a:defRPr/>
            </a:pPr>
            <a:r>
              <a:rPr lang="es-MX" dirty="0"/>
              <a:t>Juego político: Protagonismo vs necesidad de trabajo coordinado</a:t>
            </a:r>
          </a:p>
          <a:p>
            <a:pPr marL="640594" lvl="1" indent="-174708" defTabSz="931774">
              <a:buFont typeface="Arial" panose="020B0604020202020204" pitchFamily="34" charset="0"/>
              <a:buChar char="•"/>
              <a:defRPr/>
            </a:pPr>
            <a:r>
              <a:rPr lang="es-ES" dirty="0"/>
              <a:t>Retomar los retos de la coordinación: En una política integral es difícil atribuir un bien o servicio (una despensa, una beca escolar) a un secretario, ministro, gobernadora, etc.</a:t>
            </a:r>
            <a:endParaRPr lang="es-MX" dirty="0"/>
          </a:p>
          <a:p>
            <a:pPr marL="174708" indent="-174708" defTabSz="931774">
              <a:buFont typeface="Arial" panose="020B0604020202020204" pitchFamily="34" charset="0"/>
              <a:buChar char="•"/>
              <a:defRPr/>
            </a:pPr>
            <a:r>
              <a:rPr lang="es-MX" dirty="0"/>
              <a:t>Sobrevivencia escena política (campaña permanente, gestos simbólicos, seducir a votantes) vs Impopularidad de </a:t>
            </a:r>
            <a:r>
              <a:rPr lang="es-ES" dirty="0"/>
              <a:t>a</a:t>
            </a:r>
            <a:r>
              <a:rPr lang="es-MX" dirty="0" err="1"/>
              <a:t>cciones</a:t>
            </a:r>
            <a:r>
              <a:rPr lang="es-MX" dirty="0"/>
              <a:t> necesarias</a:t>
            </a:r>
          </a:p>
          <a:p>
            <a:pPr marL="640594" lvl="1" indent="-174708" defTabSz="931774">
              <a:buFont typeface="Arial" panose="020B0604020202020204" pitchFamily="34" charset="0"/>
              <a:buChar char="•"/>
              <a:defRPr/>
            </a:pPr>
            <a:r>
              <a:rPr lang="es-ES" dirty="0"/>
              <a:t>Aprobar o</a:t>
            </a:r>
            <a:r>
              <a:rPr lang="es-MX" dirty="0" err="1"/>
              <a:t>bras</a:t>
            </a:r>
            <a:r>
              <a:rPr lang="es-MX" dirty="0"/>
              <a:t> de transporte público que benefician a personas de otros municipios y mejoran el flojo vehicular en toda la ciudad, o satisfacer a los residentes de un municipio que se inconforman con la molestia de la construcción (y son quienes pueden reelegirte)</a:t>
            </a:r>
          </a:p>
        </p:txBody>
      </p:sp>
      <p:sp>
        <p:nvSpPr>
          <p:cNvPr id="4" name="Slide Number Placeholder 3"/>
          <p:cNvSpPr>
            <a:spLocks noGrp="1"/>
          </p:cNvSpPr>
          <p:nvPr>
            <p:ph type="sldNum" sz="quarter" idx="10"/>
          </p:nvPr>
        </p:nvSpPr>
        <p:spPr/>
        <p:txBody>
          <a:bodyPr/>
          <a:lstStyle/>
          <a:p>
            <a:pPr defTabSz="984978">
              <a:defRPr/>
            </a:pPr>
            <a:fld id="{38CBCA12-CDE2-4430-BDAD-6456A51A496F}" type="slidenum">
              <a:rPr lang="es-MX">
                <a:solidFill>
                  <a:prstClr val="black"/>
                </a:solidFill>
                <a:latin typeface="Calibri"/>
              </a:rPr>
              <a:pPr defTabSz="984978">
                <a:defRPr/>
              </a:pPr>
              <a:t>17</a:t>
            </a:fld>
            <a:endParaRPr lang="es-MX">
              <a:solidFill>
                <a:prstClr val="black"/>
              </a:solidFill>
              <a:latin typeface="Calibri"/>
            </a:endParaRPr>
          </a:p>
        </p:txBody>
      </p:sp>
    </p:spTree>
    <p:extLst>
      <p:ext uri="{BB962C8B-B14F-4D97-AF65-F5344CB8AC3E}">
        <p14:creationId xmlns:p14="http://schemas.microsoft.com/office/powerpoint/2010/main" val="256075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96E80AD-6672-4F12-BED0-9058B7F4F0C3}" type="slidenum">
              <a:rPr lang="es-MX" smtClean="0"/>
              <a:t>18</a:t>
            </a:fld>
            <a:endParaRPr lang="es-MX"/>
          </a:p>
        </p:txBody>
      </p:sp>
    </p:spTree>
    <p:extLst>
      <p:ext uri="{BB962C8B-B14F-4D97-AF65-F5344CB8AC3E}">
        <p14:creationId xmlns:p14="http://schemas.microsoft.com/office/powerpoint/2010/main" val="2694791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5E8C058-EBEB-45E3-BFBC-E0E5839BE308}" type="slidenum">
              <a:rPr lang="es-MX">
                <a:solidFill>
                  <a:prstClr val="black"/>
                </a:solidFill>
                <a:latin typeface="Calibri" panose="020F0502020204030204"/>
              </a:rPr>
              <a:pPr defTabSz="931774">
                <a:defRPr/>
              </a:pPr>
              <a:t>19</a:t>
            </a:fld>
            <a:endParaRPr lang="es-MX" dirty="0">
              <a:solidFill>
                <a:prstClr val="black"/>
              </a:solidFill>
              <a:latin typeface="Calibri" panose="020F0502020204030204"/>
            </a:endParaRPr>
          </a:p>
        </p:txBody>
      </p:sp>
    </p:spTree>
    <p:extLst>
      <p:ext uri="{BB962C8B-B14F-4D97-AF65-F5344CB8AC3E}">
        <p14:creationId xmlns:p14="http://schemas.microsoft.com/office/powerpoint/2010/main" val="115525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_tradnl" dirty="0"/>
              <a:t>La Agenda 2030 es la Agenda internacional de Desarrollo vigente, que </a:t>
            </a:r>
            <a:r>
              <a:rPr lang="es-MX" dirty="0"/>
              <a:t>va mucho más allá de los ODM, abordando las causas fundamentales de la pobreza, así como aspectos no</a:t>
            </a:r>
            <a:r>
              <a:rPr lang="es-MX" baseline="0" dirty="0"/>
              <a:t> sólo de acceso, también de calidad y áreas de desarrollo que antes no estaban tan visibilizadas</a:t>
            </a:r>
            <a:r>
              <a:rPr lang="es-MX" dirty="0"/>
              <a:t>.</a:t>
            </a:r>
          </a:p>
          <a:p>
            <a:pPr fontAlgn="base"/>
            <a:endParaRPr lang="es-MX" dirty="0"/>
          </a:p>
          <a:p>
            <a:pPr lvl="0"/>
            <a:r>
              <a:rPr lang="es-ES_tradnl" dirty="0"/>
              <a:t>Ha sido adoptada por 193 países, entre ellos México, en el marco de la Cumbre para el Desarrollo Sostenible de las Naciones Unidas en 2015. </a:t>
            </a:r>
          </a:p>
          <a:p>
            <a:pPr lvl="0"/>
            <a:endParaRPr lang="es-ES_tradnl" dirty="0"/>
          </a:p>
          <a:p>
            <a:pPr lvl="0"/>
            <a:r>
              <a:rPr lang="es-ES_tradnl" dirty="0"/>
              <a:t>Es un plan de acción que establece aspiraciones comunes, pero que debe ser adaptado a las realidades y necesidades locales. </a:t>
            </a:r>
          </a:p>
          <a:p>
            <a:pPr lvl="0"/>
            <a:endParaRPr lang="es-ES_tradnl" dirty="0"/>
          </a:p>
          <a:p>
            <a:pPr lvl="0"/>
            <a:r>
              <a:rPr lang="es-ES_tradnl" dirty="0"/>
              <a:t>Lo que generalmente sabemos es esta agenda cuenta con 17 Objetivos de Desarrollo Sostenibles (ODS), y que se desglosan en 169 metas y 232 indicadores. Es agenda de todos los países, y no solo de los países en desarrollo.</a:t>
            </a:r>
          </a:p>
          <a:p>
            <a:pPr lvl="0"/>
            <a:endParaRPr lang="es-ES_tradnl" dirty="0"/>
          </a:p>
          <a:p>
            <a:pPr lvl="0"/>
            <a:r>
              <a:rPr lang="es-ES_tradnl" dirty="0"/>
              <a:t>El desarrollo sostenible tiene 3 condiciones necesarias: </a:t>
            </a:r>
          </a:p>
          <a:p>
            <a:pPr marL="232943" indent="-232943">
              <a:buAutoNum type="arabicPeriod"/>
            </a:pPr>
            <a:r>
              <a:rPr lang="es-ES_tradnl" dirty="0"/>
              <a:t>La productividad sustentable</a:t>
            </a:r>
          </a:p>
          <a:p>
            <a:pPr marL="232943" indent="-232943">
              <a:buAutoNum type="arabicPeriod"/>
            </a:pPr>
            <a:r>
              <a:rPr lang="es-ES_tradnl" dirty="0"/>
              <a:t>La inclusión y </a:t>
            </a:r>
          </a:p>
          <a:p>
            <a:pPr marL="232943" indent="-232943">
              <a:buAutoNum type="arabicPeriod"/>
            </a:pPr>
            <a:r>
              <a:rPr lang="es-ES_tradnl" dirty="0"/>
              <a:t>La resiliencia. </a:t>
            </a:r>
          </a:p>
          <a:p>
            <a:pPr marL="232943" indent="-232943">
              <a:buAutoNum type="arabicPeriod"/>
            </a:pPr>
            <a:endParaRPr lang="es-ES_tradnl" dirty="0"/>
          </a:p>
          <a:p>
            <a:pPr marL="232943" indent="-232943">
              <a:buAutoNum type="arabicPeriod"/>
            </a:pPr>
            <a:endParaRPr lang="es-ES_tradnl" dirty="0"/>
          </a:p>
          <a:p>
            <a:r>
              <a:rPr lang="es-ES" dirty="0"/>
              <a:t>Estructura:</a:t>
            </a:r>
          </a:p>
          <a:p>
            <a:endParaRPr lang="es-ES" dirty="0"/>
          </a:p>
          <a:p>
            <a:pPr marL="232943" indent="-232943">
              <a:buAutoNum type="arabicParenR"/>
            </a:pPr>
            <a:r>
              <a:rPr lang="es-ES" dirty="0"/>
              <a:t>Visión y principios para transformar el mundo según lo enunciado en la Declaración; </a:t>
            </a:r>
          </a:p>
          <a:p>
            <a:endParaRPr lang="es-ES" dirty="0"/>
          </a:p>
          <a:p>
            <a:r>
              <a:rPr lang="es-ES" dirty="0"/>
              <a:t>2)   Marco de resultados para los ODS globales; </a:t>
            </a:r>
          </a:p>
          <a:p>
            <a:r>
              <a:rPr lang="es-ES" dirty="0"/>
              <a:t> </a:t>
            </a:r>
          </a:p>
          <a:p>
            <a:r>
              <a:rPr lang="es-ES" dirty="0"/>
              <a:t>3)   Medios de implementación y Alianza Global, </a:t>
            </a:r>
          </a:p>
          <a:p>
            <a:pPr marL="232943" indent="-232943">
              <a:buAutoNum type="alphaLcPeriod"/>
            </a:pPr>
            <a:endParaRPr lang="es-ES" dirty="0"/>
          </a:p>
          <a:p>
            <a:pPr marL="232943" indent="-232943">
              <a:buAutoNum type="arabicParenR" startAt="4"/>
            </a:pPr>
            <a:r>
              <a:rPr lang="es-ES" dirty="0"/>
              <a:t>Seguimiento y examen.</a:t>
            </a:r>
          </a:p>
          <a:p>
            <a:pPr marL="232943" indent="-232943">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B5E8C058-EBEB-45E3-BFBC-E0E5839BE308}" type="slidenum">
              <a:rPr lang="es-MX">
                <a:solidFill>
                  <a:prstClr val="black"/>
                </a:solidFill>
                <a:latin typeface="Calibri" panose="020F0502020204030204"/>
              </a:rPr>
              <a:pPr defTabSz="931774">
                <a:defRPr/>
              </a:pPr>
              <a:t>3</a:t>
            </a:fld>
            <a:endParaRPr lang="es-MX" dirty="0">
              <a:solidFill>
                <a:prstClr val="black"/>
              </a:solidFill>
              <a:latin typeface="Calibri" panose="020F0502020204030204"/>
            </a:endParaRPr>
          </a:p>
        </p:txBody>
      </p:sp>
    </p:spTree>
    <p:extLst>
      <p:ext uri="{BB962C8B-B14F-4D97-AF65-F5344CB8AC3E}">
        <p14:creationId xmlns:p14="http://schemas.microsoft.com/office/powerpoint/2010/main" val="90364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Agenda 2030 representa un nuevo paradigma de desarrollo porque:</a:t>
            </a:r>
          </a:p>
          <a:p>
            <a:r>
              <a:rPr lang="es-MX" dirty="0"/>
              <a:t>1) </a:t>
            </a:r>
            <a:r>
              <a:rPr lang="es-MX" b="1" dirty="0"/>
              <a:t>Vincula los tres pilares del desarrollo</a:t>
            </a:r>
            <a:r>
              <a:rPr lang="es-MX" dirty="0"/>
              <a:t>: económico, social y ambiental</a:t>
            </a:r>
          </a:p>
          <a:p>
            <a:r>
              <a:rPr lang="es-MX" dirty="0"/>
              <a:t>2) Incluye temas que no estaban contemplados en la Agenda del Milenio: </a:t>
            </a:r>
            <a:r>
              <a:rPr lang="es-MX" b="1" dirty="0"/>
              <a:t>paz, gobernabilidad, y sustentabilidad ambiental</a:t>
            </a:r>
          </a:p>
          <a:p>
            <a:endParaRPr lang="es-MX" dirty="0"/>
          </a:p>
          <a:p>
            <a:r>
              <a:rPr lang="es-ES" dirty="0"/>
              <a:t>La sostenibilidad es otro de los conceptos clave que deben tenerse en cuenta en la formulación de las políticas públicas. Implica que las necesidades presentes no deben satisfacerse a costa de la satisfacción de las necesidades de futuras generaciones. Este concepto, si bien tiene un fuerte componente medioambiental, no es excluyente de las otras dos dimensiones. De hecho implica colocar al centro a las personas y reconocer, nuevamente, las interrelaciones entre las dimensiones social, económica y medioambiental. (Cómo las intervenciones en una de ellas puede comprometer el desarrollo en alguna esfera). </a:t>
            </a:r>
          </a:p>
          <a:p>
            <a:endParaRPr lang="es-ES" dirty="0"/>
          </a:p>
          <a:p>
            <a:r>
              <a:rPr lang="es-ES" dirty="0"/>
              <a:t>Integrar el enfoque de sostenibilidad obliga a los tomadores de decisiones a :</a:t>
            </a:r>
          </a:p>
          <a:p>
            <a:pPr marL="232943" indent="-232943">
              <a:buAutoNum type="arabicPeriod"/>
            </a:pPr>
            <a:r>
              <a:rPr lang="es-ES" dirty="0"/>
              <a:t>Gestionar conflictos, teniendo como soporte estrategias que balanceen las tres dimensiones. Ejemplos: derechos de propiedad en entornos rurales que puedan poner en riesgo el ecosistema. ¿Qué dimensión debe prevalecer, la social o la ambiental?</a:t>
            </a:r>
          </a:p>
          <a:p>
            <a:pPr marL="232943" indent="-232943">
              <a:buAutoNum type="arabicPeriod"/>
            </a:pPr>
            <a:r>
              <a:rPr lang="es-ES" dirty="0"/>
              <a:t>Desarrollar estrategias de innovación para reducir el riesgo de conflictos de suma cero. </a:t>
            </a:r>
          </a:p>
          <a:p>
            <a:endParaRPr lang="es-ES" dirty="0"/>
          </a:p>
          <a:p>
            <a:r>
              <a:rPr lang="es-ES" dirty="0"/>
              <a:t>C</a:t>
            </a:r>
            <a:r>
              <a:rPr lang="es-MX" dirty="0"/>
              <a:t>abe destacar, como ya se mencionó, que se trata de un concepto normativo, que orienta las decisiones y que tiene en el centro a las personas, bajo un enfoque de justicia intergeneracional. Todas las decisiones deben ser evaluadas desde el punto de vista de si una política compromete en cierta medida el desarrollo presente y futuro. Dicha reflexión debe venir acompañada de alternativas sobre cómo minimizar esos efectos. </a:t>
            </a:r>
            <a:endParaRPr lang="es-ES" dirty="0"/>
          </a:p>
        </p:txBody>
      </p:sp>
      <p:sp>
        <p:nvSpPr>
          <p:cNvPr id="4" name="Slide Number Placeholder 3"/>
          <p:cNvSpPr>
            <a:spLocks noGrp="1"/>
          </p:cNvSpPr>
          <p:nvPr>
            <p:ph type="sldNum" sz="quarter" idx="5"/>
          </p:nvPr>
        </p:nvSpPr>
        <p:spPr/>
        <p:txBody>
          <a:bodyPr/>
          <a:lstStyle/>
          <a:p>
            <a:fld id="{84660ED2-6A27-4A4A-B968-0CC4E851A06D}" type="slidenum">
              <a:rPr lang="es-MX" smtClean="0"/>
              <a:t>4</a:t>
            </a:fld>
            <a:endParaRPr lang="es-MX"/>
          </a:p>
        </p:txBody>
      </p:sp>
    </p:spTree>
    <p:extLst>
      <p:ext uri="{BB962C8B-B14F-4D97-AF65-F5344CB8AC3E}">
        <p14:creationId xmlns:p14="http://schemas.microsoft.com/office/powerpoint/2010/main" val="288240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MX" dirty="0"/>
              <a:t>La Agenda 2030 descansa sobre </a:t>
            </a:r>
            <a:r>
              <a:rPr lang="es-MX" b="1" dirty="0"/>
              <a:t>3 principios rectores</a:t>
            </a:r>
            <a:r>
              <a:rPr lang="es-MX" dirty="0"/>
              <a:t>. Es una agenda:</a:t>
            </a:r>
          </a:p>
          <a:p>
            <a:pPr marL="232943" indent="-232943" fontAlgn="base">
              <a:buAutoNum type="arabicParenR"/>
            </a:pPr>
            <a:r>
              <a:rPr lang="es-MX" b="1" dirty="0"/>
              <a:t>Universal</a:t>
            </a:r>
            <a:r>
              <a:rPr lang="es-MX" dirty="0"/>
              <a:t>: Sus objetivos aplican a países desarrollados y países en desarrollo. Todos deben sumar esfuerzos para alcanzar las metas asentadas en los ODS</a:t>
            </a:r>
          </a:p>
          <a:p>
            <a:pPr marL="232943" indent="-232943" fontAlgn="base">
              <a:buAutoNum type="arabicParenR"/>
            </a:pPr>
            <a:r>
              <a:rPr lang="es-MX" b="1" dirty="0"/>
              <a:t>Integral e indivisible</a:t>
            </a:r>
            <a:r>
              <a:rPr lang="es-MX" dirty="0"/>
              <a:t>: La implementación de la agenda debe equilibrar las tres dimensiones del desarrollo sostenible, reconociendo que será necesario hacer compromisos (</a:t>
            </a:r>
            <a:r>
              <a:rPr lang="es-MX" dirty="0" err="1"/>
              <a:t>trade-offs</a:t>
            </a:r>
            <a:r>
              <a:rPr lang="es-MX" dirty="0"/>
              <a:t>) entre ellas pero que también trabajar para conseguir algunas metas acelera y potencia el cumplimiento de otras.</a:t>
            </a:r>
          </a:p>
          <a:p>
            <a:pPr marL="232943" indent="-232943" fontAlgn="base">
              <a:buAutoNum type="arabicParenR"/>
            </a:pPr>
            <a:r>
              <a:rPr lang="es-MX" b="1" dirty="0"/>
              <a:t>“No dejar a nadie atrás”</a:t>
            </a:r>
            <a:r>
              <a:rPr lang="es-MX" dirty="0"/>
              <a:t>: La exclusión y la marginación siguen existiendo incluso en los países más ricos. Más del 70% de las personas en países en desarrollo viven en sociedades más desiguales que en 1990. La distribución del desarrollo ha sido desigual, por esto la Agenda 2030 prioriza la reducción de las desigualdades, y exhorta a que los países atiendan primero a los más rezagados.</a:t>
            </a:r>
          </a:p>
          <a:p>
            <a:pPr fontAlgn="base"/>
            <a:r>
              <a:rPr lang="es-MX" dirty="0"/>
              <a:t>	(Fuente: http://www.undp.org/content/undp/en/home/presscenter/speeches/2016/06/04/helen-clark-leave-no-one-behind-equity-in-the-sdgs-save-the-children-annual-meeting.html)</a:t>
            </a:r>
          </a:p>
          <a:p>
            <a:pPr fontAlgn="base"/>
            <a:endParaRPr lang="es-MX" dirty="0"/>
          </a:p>
        </p:txBody>
      </p:sp>
      <p:sp>
        <p:nvSpPr>
          <p:cNvPr id="4" name="Slide Number Placeholder 3"/>
          <p:cNvSpPr>
            <a:spLocks noGrp="1"/>
          </p:cNvSpPr>
          <p:nvPr>
            <p:ph type="sldNum" sz="quarter" idx="10"/>
          </p:nvPr>
        </p:nvSpPr>
        <p:spPr/>
        <p:txBody>
          <a:bodyPr/>
          <a:lstStyle/>
          <a:p>
            <a:pPr defTabSz="931774">
              <a:defRPr/>
            </a:pPr>
            <a:fld id="{38CBCA12-CDE2-4430-BDAD-6456A51A496F}" type="slidenum">
              <a:rPr lang="es-MX">
                <a:solidFill>
                  <a:prstClr val="black"/>
                </a:solidFill>
                <a:latin typeface="Calibri" panose="020F0502020204030204"/>
              </a:rPr>
              <a:pPr defTabSz="931774">
                <a:defRPr/>
              </a:pPr>
              <a:t>5</a:t>
            </a:fld>
            <a:endParaRPr lang="es-MX">
              <a:solidFill>
                <a:prstClr val="black"/>
              </a:solidFill>
              <a:latin typeface="Calibri" panose="020F0502020204030204"/>
            </a:endParaRPr>
          </a:p>
        </p:txBody>
      </p:sp>
    </p:spTree>
    <p:extLst>
      <p:ext uri="{BB962C8B-B14F-4D97-AF65-F5344CB8AC3E}">
        <p14:creationId xmlns:p14="http://schemas.microsoft.com/office/powerpoint/2010/main" val="171059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innovación de la Agenda 2030 reside en el hecho de qué si bien nos marca un “¿Qué?” mediante un listado de ejes temáticos del desarrollo que atender, también nos marca un ¿Cómo? muy complejo: se dirige a todos los individuos y sectores en todas las sociedades, las acciones implementadas deben llevarse a cabo a través de una visión holística que está construida a partir de la complementariedad de enfoques ideológicos y estratégicos. </a:t>
            </a:r>
          </a:p>
          <a:p>
            <a:pPr marL="181552" indent="-181552" defTabSz="949478">
              <a:buFont typeface="Arial" panose="020B0604020202020204" pitchFamily="34" charset="0"/>
              <a:buChar char="•"/>
              <a:defRPr/>
            </a:pPr>
            <a:r>
              <a:rPr lang="es-MX" b="1" u="none" dirty="0"/>
              <a:t>Igualdad de género</a:t>
            </a:r>
            <a:r>
              <a:rPr lang="es-MX" b="0" u="none" dirty="0"/>
              <a:t>: </a:t>
            </a:r>
            <a:r>
              <a:rPr lang="es-MX" dirty="0"/>
              <a:t>Mujeres y niñas son quienes más sufren las desigualdades.</a:t>
            </a:r>
            <a:endParaRPr lang="es-MX" b="0" u="none" dirty="0"/>
          </a:p>
          <a:p>
            <a:pPr marL="181552" indent="-181552">
              <a:buFont typeface="Arial" panose="020B0604020202020204" pitchFamily="34" charset="0"/>
              <a:buChar char="•"/>
            </a:pPr>
            <a:r>
              <a:rPr lang="es-MX" b="1" u="none" dirty="0"/>
              <a:t>Inclusión</a:t>
            </a:r>
            <a:r>
              <a:rPr lang="es-MX" b="0" u="none" dirty="0"/>
              <a:t>: enfocarse en las brechas de desarrollo, no dejar a nadie atrás. P</a:t>
            </a:r>
            <a:r>
              <a:rPr lang="es-ES" dirty="0"/>
              <a:t>riorizar a los grupos de mayor vulnerabilidad. </a:t>
            </a:r>
            <a:endParaRPr lang="es-MX" b="0" u="none" dirty="0"/>
          </a:p>
          <a:p>
            <a:pPr marL="181552" indent="-181552">
              <a:buFont typeface="Arial" panose="020B0604020202020204" pitchFamily="34" charset="0"/>
              <a:buChar char="•"/>
            </a:pPr>
            <a:r>
              <a:rPr lang="es-MX" b="1" u="none" dirty="0"/>
              <a:t>Derechos humanos</a:t>
            </a:r>
            <a:r>
              <a:rPr lang="es-MX" b="0" u="none" dirty="0"/>
              <a:t>: </a:t>
            </a:r>
            <a:r>
              <a:rPr lang="es-ES" dirty="0"/>
              <a:t>Enfoque de derechos en la consecución de cada una de las metas donde es el propio </a:t>
            </a:r>
            <a:r>
              <a:rPr lang="es-ES" dirty="0">
                <a:solidFill>
                  <a:srgbClr val="FF7C80"/>
                </a:solidFill>
              </a:rPr>
              <a:t>desarrollo</a:t>
            </a:r>
            <a:r>
              <a:rPr lang="es-ES" dirty="0">
                <a:solidFill>
                  <a:schemeClr val="accent1">
                    <a:lumMod val="75000"/>
                  </a:schemeClr>
                </a:solidFill>
              </a:rPr>
              <a:t> </a:t>
            </a:r>
            <a:r>
              <a:rPr lang="es-ES" dirty="0"/>
              <a:t>el que se constituye como un </a:t>
            </a:r>
            <a:r>
              <a:rPr lang="es-ES" dirty="0">
                <a:solidFill>
                  <a:srgbClr val="FF7C80"/>
                </a:solidFill>
              </a:rPr>
              <a:t>derecho humano.</a:t>
            </a:r>
          </a:p>
          <a:p>
            <a:pPr marL="181552" indent="-181552" defTabSz="949478">
              <a:buFont typeface="Arial" panose="020B0604020202020204" pitchFamily="34" charset="0"/>
              <a:buChar char="•"/>
              <a:defRPr/>
            </a:pPr>
            <a:r>
              <a:rPr lang="es-ES" b="1" dirty="0">
                <a:solidFill>
                  <a:srgbClr val="FF7C80"/>
                </a:solidFill>
              </a:rPr>
              <a:t>Ciclo de vida</a:t>
            </a:r>
            <a:r>
              <a:rPr lang="es-ES" dirty="0">
                <a:solidFill>
                  <a:srgbClr val="FF7C80"/>
                </a:solidFill>
              </a:rPr>
              <a:t>: </a:t>
            </a:r>
            <a:r>
              <a:rPr lang="es-MX" dirty="0"/>
              <a:t>Se refiere a políticas públicas enfocadas en cada etapa del ciclo de vida: niños, jóvenes, adultos mayores.</a:t>
            </a:r>
          </a:p>
          <a:p>
            <a:pPr marL="181552" indent="-181552">
              <a:buFont typeface="Arial" panose="020B0604020202020204" pitchFamily="34" charset="0"/>
              <a:buChar char="•"/>
            </a:pPr>
            <a:r>
              <a:rPr lang="es-MX" b="1" u="none" dirty="0"/>
              <a:t>Enfoque territorial</a:t>
            </a:r>
            <a:r>
              <a:rPr lang="es-MX" b="0" u="none" dirty="0"/>
              <a:t>: </a:t>
            </a:r>
            <a:r>
              <a:rPr lang="es-MX" dirty="0"/>
              <a:t>Se refiere a tomar en cuenta las diferencias culturales, económicas y geográficas para diseñar un enfoque diferenciado por cada territorio.</a:t>
            </a:r>
            <a:endParaRPr lang="es-MX" b="0" u="none" dirty="0"/>
          </a:p>
          <a:p>
            <a:pPr marL="181552" indent="-181552" defTabSz="949478">
              <a:buFont typeface="Arial" panose="020B0604020202020204" pitchFamily="34" charset="0"/>
              <a:buChar char="•"/>
              <a:defRPr/>
            </a:pPr>
            <a:r>
              <a:rPr lang="es-MX" b="1" u="none" dirty="0"/>
              <a:t>Estado de derecho</a:t>
            </a:r>
            <a:r>
              <a:rPr lang="es-MX" b="0" u="none" dirty="0"/>
              <a:t>: Fortaleza institucional y transparencia; participación sustantiva</a:t>
            </a:r>
          </a:p>
          <a:p>
            <a:pPr marL="181552" indent="-181552" defTabSz="949478">
              <a:buFont typeface="Arial" panose="020B0604020202020204" pitchFamily="34" charset="0"/>
              <a:buChar char="•"/>
              <a:defRPr/>
            </a:pPr>
            <a:r>
              <a:rPr lang="es-ES" b="1" dirty="0"/>
              <a:t>Desarrollo sostenible</a:t>
            </a:r>
            <a:r>
              <a:rPr lang="es-ES" dirty="0"/>
              <a:t>: Que cada una de las metas del desarrollo considere la </a:t>
            </a:r>
            <a:r>
              <a:rPr lang="es-ES" dirty="0">
                <a:solidFill>
                  <a:srgbClr val="33CCCC"/>
                </a:solidFill>
              </a:rPr>
              <a:t>protección del medio ambiente en el largo plazo. J</a:t>
            </a:r>
            <a:r>
              <a:rPr lang="es-MX" b="0" u="none" dirty="0"/>
              <a:t>usticia intergeneracional.</a:t>
            </a:r>
          </a:p>
          <a:p>
            <a:endParaRPr lang="es-MX" dirty="0"/>
          </a:p>
        </p:txBody>
      </p:sp>
      <p:sp>
        <p:nvSpPr>
          <p:cNvPr id="4" name="Slide Number Placeholder 3"/>
          <p:cNvSpPr>
            <a:spLocks noGrp="1"/>
          </p:cNvSpPr>
          <p:nvPr>
            <p:ph type="sldNum" sz="quarter" idx="10"/>
          </p:nvPr>
        </p:nvSpPr>
        <p:spPr/>
        <p:txBody>
          <a:bodyPr/>
          <a:lstStyle/>
          <a:p>
            <a:pPr defTabSz="931774">
              <a:defRPr/>
            </a:pPr>
            <a:fld id="{38CBCA12-CDE2-4430-BDAD-6456A51A496F}" type="slidenum">
              <a:rPr lang="es-MX">
                <a:solidFill>
                  <a:prstClr val="black"/>
                </a:solidFill>
                <a:latin typeface="Calibri" panose="020F0502020204030204"/>
              </a:rPr>
              <a:pPr defTabSz="931774">
                <a:defRPr/>
              </a:pPr>
              <a:t>6</a:t>
            </a:fld>
            <a:endParaRPr lang="es-MX" dirty="0">
              <a:solidFill>
                <a:prstClr val="black"/>
              </a:solidFill>
              <a:latin typeface="Calibri" panose="020F0502020204030204"/>
            </a:endParaRPr>
          </a:p>
        </p:txBody>
      </p:sp>
    </p:spTree>
    <p:extLst>
      <p:ext uri="{BB962C8B-B14F-4D97-AF65-F5344CB8AC3E}">
        <p14:creationId xmlns:p14="http://schemas.microsoft.com/office/powerpoint/2010/main" val="236880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t>Existe una amplia coincidencia entre los objetivos y metas planteados a nivel global y las prioridades nacionales. </a:t>
            </a:r>
          </a:p>
          <a:p>
            <a:endParaRPr lang="es-ES" sz="1100" dirty="0"/>
          </a:p>
          <a:p>
            <a:r>
              <a:rPr lang="es-ES" sz="1100" dirty="0"/>
              <a:t>El eje central de la Agenda es no dejar a nadie atrás. Insiste en la necesidad de ir más allá de los promedios y de desagregar la información para identificar y atender vulnerabilidades específicas, con el fin de erradicar la pobreza y disminuir brechas. Alineado con el principio de primero los pobres. </a:t>
            </a:r>
          </a:p>
          <a:p>
            <a:endParaRPr lang="es-ES" sz="1100" dirty="0"/>
          </a:p>
          <a:p>
            <a:r>
              <a:rPr lang="es-ES" sz="1100" dirty="0"/>
              <a:t>Asimismo, existe una clara coincidencia en el peso que el gobierno mexicano y la Agenda 2030 otorgan a los aspectos institucionales, de gobernanza y de combate a la corrupción, como habilitadores del desarrollo. </a:t>
            </a:r>
          </a:p>
          <a:p>
            <a:endParaRPr lang="es-ES" dirty="0"/>
          </a:p>
          <a:p>
            <a:endParaRPr lang="es-MX" dirty="0"/>
          </a:p>
        </p:txBody>
      </p:sp>
      <p:sp>
        <p:nvSpPr>
          <p:cNvPr id="4" name="Marcador de número de diapositiva 3"/>
          <p:cNvSpPr>
            <a:spLocks noGrp="1"/>
          </p:cNvSpPr>
          <p:nvPr>
            <p:ph type="sldNum" sz="quarter" idx="5"/>
          </p:nvPr>
        </p:nvSpPr>
        <p:spPr/>
        <p:txBody>
          <a:bodyPr/>
          <a:lstStyle/>
          <a:p>
            <a:fld id="{396E80AD-6672-4F12-BED0-9058B7F4F0C3}" type="slidenum">
              <a:rPr lang="es-MX" smtClean="0"/>
              <a:t>7</a:t>
            </a:fld>
            <a:endParaRPr lang="es-MX"/>
          </a:p>
        </p:txBody>
      </p:sp>
    </p:spTree>
    <p:extLst>
      <p:ext uri="{BB962C8B-B14F-4D97-AF65-F5344CB8AC3E}">
        <p14:creationId xmlns:p14="http://schemas.microsoft.com/office/powerpoint/2010/main" val="327975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Transversalizar la Agenda 2030 implica integrar esta perspectiva en TODO el ciclo de políticas públicas. </a:t>
            </a:r>
          </a:p>
          <a:p>
            <a:r>
              <a:rPr lang="es-MX" dirty="0"/>
              <a:t>EJEMPLO: transporte público con perspectiva de género</a:t>
            </a:r>
          </a:p>
          <a:p>
            <a:endParaRPr lang="es-MX" dirty="0"/>
          </a:p>
          <a:p>
            <a:r>
              <a:rPr lang="es-MX" dirty="0"/>
              <a:t>El ¿</a:t>
            </a:r>
            <a:r>
              <a:rPr lang="es-MX" b="1" dirty="0"/>
              <a:t>Cómo</a:t>
            </a:r>
            <a:r>
              <a:rPr lang="es-MX" dirty="0"/>
              <a:t>? de la Agenda 2030 tiene un enfoque metodológico además de su enfoque teórico y los principios que integra. Administrar con enfoque de Agenda 2030 implica llevar esta agenda en todo el ciclo de la política pública</a:t>
            </a:r>
          </a:p>
          <a:p>
            <a:r>
              <a:rPr lang="es-MX" b="0" dirty="0"/>
              <a:t>Se presentan unos ejemplos concretos de la intervención con enfoque de Agenda 2030 en las diferentes etapas del ciclo:</a:t>
            </a:r>
          </a:p>
          <a:p>
            <a:endParaRPr lang="es-MX" b="1" dirty="0"/>
          </a:p>
          <a:p>
            <a:r>
              <a:rPr lang="es-MX" b="1" dirty="0"/>
              <a:t>DIAGNÓSTICO:</a:t>
            </a:r>
          </a:p>
          <a:p>
            <a:pPr marL="291150" indent="-291150" algn="just">
              <a:buClr>
                <a:srgbClr val="FF7C80"/>
              </a:buClr>
              <a:buSzPct val="120000"/>
              <a:buFont typeface="Wingdings" panose="05000000000000000000" pitchFamily="2" charset="2"/>
              <a:buChar char="ü"/>
            </a:pPr>
            <a:r>
              <a:rPr lang="es-MX" dirty="0"/>
              <a:t>Focalizar los diagnósticos en objetivos más relevantes según el territorio de intervención</a:t>
            </a:r>
          </a:p>
          <a:p>
            <a:pPr marL="291150" indent="-291150" algn="just">
              <a:buClr>
                <a:srgbClr val="FF7C80"/>
              </a:buClr>
              <a:buSzPct val="120000"/>
              <a:buFont typeface="Wingdings" panose="05000000000000000000" pitchFamily="2" charset="2"/>
              <a:buChar char="ü"/>
            </a:pPr>
            <a:r>
              <a:rPr lang="es-MX" dirty="0"/>
              <a:t>Identificar </a:t>
            </a:r>
            <a:r>
              <a:rPr lang="es-MX" u="sng" dirty="0"/>
              <a:t>aceleradores</a:t>
            </a:r>
            <a:r>
              <a:rPr lang="es-MX" dirty="0"/>
              <a:t> para terminar con los cuellos de botella</a:t>
            </a:r>
          </a:p>
          <a:p>
            <a:pPr marL="291150" indent="-291150" algn="just">
              <a:buClr>
                <a:srgbClr val="FF7C80"/>
              </a:buClr>
              <a:buSzPct val="120000"/>
              <a:buFont typeface="Wingdings" panose="05000000000000000000" pitchFamily="2" charset="2"/>
              <a:buChar char="ü"/>
            </a:pPr>
            <a:r>
              <a:rPr lang="es-MX" dirty="0"/>
              <a:t>Asociar una </a:t>
            </a:r>
            <a:r>
              <a:rPr lang="es-MX" u="sng" dirty="0"/>
              <a:t>perspectiva de género </a:t>
            </a:r>
            <a:r>
              <a:rPr lang="es-MX" dirty="0"/>
              <a:t>a cualquier proceso de diagnóstico</a:t>
            </a:r>
          </a:p>
          <a:p>
            <a:endParaRPr lang="es-MX" b="1" dirty="0"/>
          </a:p>
          <a:p>
            <a:r>
              <a:rPr lang="es-MX" b="1" dirty="0"/>
              <a:t>DISEÑO</a:t>
            </a:r>
          </a:p>
          <a:p>
            <a:pPr marL="291150" indent="-291150" algn="just">
              <a:buClr>
                <a:srgbClr val="33CCCC"/>
              </a:buClr>
              <a:buSzPct val="120000"/>
              <a:buFont typeface="Wingdings" panose="05000000000000000000" pitchFamily="2" charset="2"/>
              <a:buChar char="ü"/>
            </a:pPr>
            <a:r>
              <a:rPr lang="es-MX" dirty="0"/>
              <a:t>Diseñar </a:t>
            </a:r>
            <a:r>
              <a:rPr lang="es-MX" u="sng" dirty="0"/>
              <a:t>iniciativas</a:t>
            </a:r>
            <a:r>
              <a:rPr lang="es-MX" dirty="0"/>
              <a:t> que no pongan en riesgo la protección del medio ambiente a largo plazo</a:t>
            </a:r>
          </a:p>
          <a:p>
            <a:pPr marL="291150" indent="-291150" algn="just">
              <a:buClr>
                <a:srgbClr val="33CCCC"/>
              </a:buClr>
              <a:buSzPct val="120000"/>
              <a:buFont typeface="Wingdings" panose="05000000000000000000" pitchFamily="2" charset="2"/>
              <a:buChar char="ü"/>
            </a:pPr>
            <a:r>
              <a:rPr lang="es-MX" dirty="0"/>
              <a:t>Diseñar </a:t>
            </a:r>
            <a:r>
              <a:rPr lang="es-MX" u="sng" dirty="0"/>
              <a:t>políticas</a:t>
            </a:r>
            <a:r>
              <a:rPr lang="es-MX" dirty="0"/>
              <a:t> </a:t>
            </a:r>
            <a:r>
              <a:rPr lang="es-MX" u="sng" dirty="0"/>
              <a:t>públicas</a:t>
            </a:r>
            <a:r>
              <a:rPr lang="es-MX" dirty="0"/>
              <a:t> con una perspectiva de desarrollo incluyente que priorice a los grupos de mayor vulnerabilidad. </a:t>
            </a:r>
          </a:p>
          <a:p>
            <a:endParaRPr lang="es-MX" b="1" dirty="0"/>
          </a:p>
          <a:p>
            <a:r>
              <a:rPr lang="es-MX" b="1" dirty="0"/>
              <a:t>IMPLEMENTACION</a:t>
            </a:r>
          </a:p>
          <a:p>
            <a:pPr marL="291150" indent="-291150" algn="just">
              <a:buClr>
                <a:srgbClr val="FFC000"/>
              </a:buClr>
              <a:buSzPct val="120000"/>
              <a:buFont typeface="Wingdings" panose="05000000000000000000" pitchFamily="2" charset="2"/>
              <a:buChar char="ü"/>
            </a:pPr>
            <a:r>
              <a:rPr lang="es-MX" dirty="0"/>
              <a:t>Apoyarse en la expertise, los recursos y el reconocimiento de algunos actores de la sociedad civil y del sector privado para Alianzas Publico-Privado (PPP)</a:t>
            </a:r>
          </a:p>
          <a:p>
            <a:pPr marL="291150" indent="-291150" algn="just">
              <a:buClr>
                <a:srgbClr val="FFC000"/>
              </a:buClr>
              <a:buSzPct val="120000"/>
              <a:buFont typeface="Wingdings" panose="05000000000000000000" pitchFamily="2" charset="2"/>
              <a:buChar char="ü"/>
            </a:pPr>
            <a:r>
              <a:rPr lang="es-MX" dirty="0"/>
              <a:t>Asegurar que el derecho a la seguridad social sea efectivo mediante servicios que llegan a las poblaciones más marginadas</a:t>
            </a:r>
          </a:p>
          <a:p>
            <a:pPr algn="just">
              <a:buClr>
                <a:srgbClr val="FFC000"/>
              </a:buClr>
              <a:buSzPct val="120000"/>
            </a:pPr>
            <a:endParaRPr lang="es-MX" b="1" dirty="0"/>
          </a:p>
          <a:p>
            <a:pPr algn="just">
              <a:buClr>
                <a:srgbClr val="FFC000"/>
              </a:buClr>
              <a:buSzPct val="120000"/>
            </a:pPr>
            <a:r>
              <a:rPr lang="es-MX" b="1" dirty="0"/>
              <a:t>MONITOREO</a:t>
            </a:r>
          </a:p>
          <a:p>
            <a:pPr marL="291150" indent="-291150" algn="just">
              <a:buClr>
                <a:srgbClr val="DCB9FF"/>
              </a:buClr>
              <a:buSzPct val="120000"/>
              <a:buFont typeface="Wingdings" panose="05000000000000000000" pitchFamily="2" charset="2"/>
              <a:buChar char="ü"/>
            </a:pPr>
            <a:r>
              <a:rPr lang="es-MX" dirty="0"/>
              <a:t>Conocer líneas bases para igualar niveles de vida</a:t>
            </a:r>
          </a:p>
          <a:p>
            <a:pPr marL="291150" indent="-291150" algn="just">
              <a:buClr>
                <a:srgbClr val="DCB9FF"/>
              </a:buClr>
              <a:buSzPct val="120000"/>
              <a:buFont typeface="Wingdings" panose="05000000000000000000" pitchFamily="2" charset="2"/>
              <a:buChar char="ü"/>
            </a:pPr>
            <a:r>
              <a:rPr lang="es-MX" u="sng" dirty="0"/>
              <a:t>Desagregación de datos </a:t>
            </a:r>
            <a:r>
              <a:rPr lang="es-MX" dirty="0"/>
              <a:t>e indicadores por ingreso, género, edad, etnicidad, estatus migratorio, discapacidad y localización geográfica.</a:t>
            </a:r>
          </a:p>
          <a:p>
            <a:pPr marL="291150" indent="-291150" algn="just">
              <a:buClr>
                <a:srgbClr val="DCB9FF"/>
              </a:buClr>
              <a:buSzPct val="120000"/>
              <a:buFont typeface="Wingdings" panose="05000000000000000000" pitchFamily="2" charset="2"/>
              <a:buChar char="ü"/>
            </a:pPr>
            <a:r>
              <a:rPr lang="es-MX" dirty="0"/>
              <a:t>Contar con </a:t>
            </a:r>
            <a:r>
              <a:rPr lang="es-MX" u="sng" dirty="0"/>
              <a:t>mecanismos de monitoreo </a:t>
            </a:r>
            <a:r>
              <a:rPr lang="es-MX" dirty="0"/>
              <a:t>abiertos, inclusivos, participativos y transparentes </a:t>
            </a:r>
          </a:p>
          <a:p>
            <a:pPr algn="just" defTabSz="931680">
              <a:buClr>
                <a:srgbClr val="DCB9FF"/>
              </a:buClr>
              <a:buSzPct val="120000"/>
              <a:defRPr/>
            </a:pPr>
            <a:endParaRPr lang="es-MX" dirty="0"/>
          </a:p>
          <a:p>
            <a:pPr algn="just">
              <a:buClr>
                <a:srgbClr val="FFC000"/>
              </a:buClr>
              <a:buSzPct val="120000"/>
            </a:pPr>
            <a:r>
              <a:rPr lang="es-MX" b="1" dirty="0"/>
              <a:t>EVALUACION</a:t>
            </a:r>
            <a:r>
              <a:rPr lang="es-MX" dirty="0"/>
              <a:t> </a:t>
            </a:r>
          </a:p>
          <a:p>
            <a:pPr marL="291150" indent="-291150" algn="just" defTabSz="931680">
              <a:buClr>
                <a:srgbClr val="DCB9FF"/>
              </a:buClr>
              <a:buSzPct val="120000"/>
              <a:buFont typeface="Wingdings" panose="05000000000000000000" pitchFamily="2" charset="2"/>
              <a:buChar char="ü"/>
              <a:defRPr/>
            </a:pPr>
            <a:r>
              <a:rPr lang="es-MX" dirty="0"/>
              <a:t>Generar evidencia sobre la correlación entre una política para el acceso efectivo a derechos por parte de grupos marginados y participación política </a:t>
            </a:r>
          </a:p>
          <a:p>
            <a:pPr algn="just" defTabSz="931680">
              <a:buClr>
                <a:srgbClr val="DCB9FF"/>
              </a:buClr>
              <a:buSzPct val="120000"/>
              <a:defRPr/>
            </a:pPr>
            <a:r>
              <a:rPr lang="es-MX" dirty="0"/>
              <a:t> </a:t>
            </a:r>
          </a:p>
          <a:p>
            <a:pPr algn="just">
              <a:buClr>
                <a:srgbClr val="FFC000"/>
              </a:buClr>
              <a:buSzPct val="120000"/>
            </a:pPr>
            <a:endParaRPr lang="es-MX" b="0" dirty="0"/>
          </a:p>
          <a:p>
            <a:endParaRPr lang="es-MX" b="0" dirty="0"/>
          </a:p>
        </p:txBody>
      </p:sp>
      <p:sp>
        <p:nvSpPr>
          <p:cNvPr id="4" name="Slide Number Placeholder 3"/>
          <p:cNvSpPr>
            <a:spLocks noGrp="1"/>
          </p:cNvSpPr>
          <p:nvPr>
            <p:ph type="sldNum" sz="quarter" idx="10"/>
          </p:nvPr>
        </p:nvSpPr>
        <p:spPr/>
        <p:txBody>
          <a:bodyPr/>
          <a:lstStyle/>
          <a:p>
            <a:pPr defTabSz="931774">
              <a:defRPr/>
            </a:pPr>
            <a:fld id="{38CBCA12-CDE2-4430-BDAD-6456A51A496F}" type="slidenum">
              <a:rPr lang="es-MX">
                <a:solidFill>
                  <a:prstClr val="black"/>
                </a:solidFill>
                <a:latin typeface="Calibri" panose="020F0502020204030204"/>
              </a:rPr>
              <a:pPr defTabSz="931774">
                <a:defRPr/>
              </a:pPr>
              <a:t>8</a:t>
            </a:fld>
            <a:endParaRPr lang="es-MX" dirty="0">
              <a:solidFill>
                <a:prstClr val="black"/>
              </a:solidFill>
              <a:latin typeface="Calibri" panose="020F0502020204030204"/>
            </a:endParaRPr>
          </a:p>
        </p:txBody>
      </p:sp>
    </p:spTree>
    <p:extLst>
      <p:ext uri="{BB962C8B-B14F-4D97-AF65-F5344CB8AC3E}">
        <p14:creationId xmlns:p14="http://schemas.microsoft.com/office/powerpoint/2010/main" val="381908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MX" dirty="0"/>
              <a:t>La disponibilidad de datos desagregados es un requisito fundamental para transversalizar la Agenda 2030 en las etapas de diagnóstico y evaluación. Si se utilizan datos agregados, como los valores promedio nacionales utilizados en la pasada agenda de desarrollo, no se puede hacer un análisis diferenciado de la situación ni el nivel de desarrollo de los distintos sectores de la población. Si se emplean cifras agregadas, no se pueden cuantificar los cambios en la situación de los grupos vulnerables. Por lo tanto, es preciso garantizar que se reúnan datos desglosados con los cuales se pueda hacer un seguimiento detallado de la situación de los distintos segmentos de la población, incluso los pequeños. </a:t>
            </a:r>
          </a:p>
          <a:p>
            <a:pPr marL="174708" indent="-174708">
              <a:buFont typeface="Arial" panose="020B0604020202020204" pitchFamily="34" charset="0"/>
              <a:buChar char="•"/>
            </a:pPr>
            <a:r>
              <a:rPr lang="es-MX" dirty="0"/>
              <a:t>Para identificar a las personas más pobres y vulnerables y entender sus necesidades, las instituciones públicas deben tener un entendimiento profundo de las dimensiones, factores y dinámicas de la pobreza. Esto por definición requiere de datos desagregados en varias dimensiones. </a:t>
            </a:r>
          </a:p>
          <a:p>
            <a:pPr marL="174708" indent="-174708">
              <a:buFont typeface="Arial" panose="020B0604020202020204" pitchFamily="34" charset="0"/>
              <a:buChar char="•"/>
            </a:pPr>
            <a:r>
              <a:rPr lang="es-MX" dirty="0"/>
              <a:t>El enfoque de derechos humanos y género de la agenda pone en al centro del análisis las necesidades, derechos y capacidades de las personas. Este enfoque considera cinco factores clave, que a su vez pueden considerarse como dimensiones de análisis para la desagregación de datos:</a:t>
            </a:r>
            <a:r>
              <a:rPr lang="es-MX" b="1" dirty="0"/>
              <a:t> </a:t>
            </a:r>
            <a:endParaRPr lang="es-MX" dirty="0"/>
          </a:p>
          <a:p>
            <a:pPr marL="640594" lvl="1" indent="-174708">
              <a:buFont typeface="Arial" panose="020B0604020202020204" pitchFamily="34" charset="0"/>
              <a:buChar char="•"/>
            </a:pPr>
            <a:r>
              <a:rPr lang="es-MX" b="1" dirty="0"/>
              <a:t>Vulnerabilidad sociocultural</a:t>
            </a:r>
            <a:r>
              <a:rPr lang="es-MX" dirty="0"/>
              <a:t>. ¿Qué grupos se encuentran en situación de exclusión o discriminación debido a uno o más aspectos de su identidad (atribuida o supuesta) por razones de sexo, género, origen étnico, nivel socioeconómico, discapacidad, entre otros? </a:t>
            </a:r>
          </a:p>
          <a:p>
            <a:pPr marL="640594" lvl="1" indent="-174708">
              <a:buFont typeface="Arial" panose="020B0604020202020204" pitchFamily="34" charset="0"/>
              <a:buChar char="•"/>
            </a:pPr>
            <a:r>
              <a:rPr lang="es-MX" b="1" dirty="0"/>
              <a:t>Vulnerabilidad geográfica</a:t>
            </a:r>
            <a:r>
              <a:rPr lang="es-MX" dirty="0"/>
              <a:t>. ¿Qué grupos se encuentran excluidos de los servicios y derechos sociales, urbanos, económicos, tecnológicos y políticos, debido a su lugar de residencia?                                                       </a:t>
            </a:r>
          </a:p>
          <a:p>
            <a:pPr marL="640594" lvl="1" indent="-174708">
              <a:buFont typeface="Arial" panose="020B0604020202020204" pitchFamily="34" charset="0"/>
              <a:buChar char="•"/>
            </a:pPr>
            <a:r>
              <a:rPr lang="es-MX" b="1" dirty="0"/>
              <a:t>Vulnerabilidad institucional</a:t>
            </a:r>
            <a:r>
              <a:rPr lang="es-MX" dirty="0"/>
              <a:t>. ¿Qué grupos se encuentran en desventaja debido a la exclusión, discriminación o segmentación generada por las instituciones internacionales, nacionales, estatales y locales, cuyos servicios resultan ineficaces, impertinentes, poco transparentes e injustos? ¿Cómo afectan las leyes, políticas, procesos o presupuestos injustos e inadecuados? ¿Qué grupos quedan excluidos de la participación social y ciudadana de los procesos institucionales?</a:t>
            </a:r>
          </a:p>
          <a:p>
            <a:pPr marL="640594" lvl="1" indent="-174708">
              <a:buFont typeface="Arial" panose="020B0604020202020204" pitchFamily="34" charset="0"/>
              <a:buChar char="•"/>
            </a:pPr>
            <a:r>
              <a:rPr lang="es-MX" b="1" dirty="0"/>
              <a:t>Vulnerabilidad socioeconómica: </a:t>
            </a:r>
            <a:r>
              <a:rPr lang="es-MX" dirty="0"/>
              <a:t>¿Qué grupos tienen menos posibilidades de conseguir un nivel de ingreso, educación, nutrición y salud adecuado y digno? ¿Qué grupos se encuentran en desventaja para incorporarse en el mercado laboral? ¿Qué grupos se encuentran en desventaja para beneficiarse de servicios de salud, agua potable, saneamiento, energía, protección social y servicios financieros de calidad? </a:t>
            </a:r>
          </a:p>
          <a:p>
            <a:pPr marL="640594" lvl="1" indent="-174708">
              <a:buFont typeface="Arial" panose="020B0604020202020204" pitchFamily="34" charset="0"/>
              <a:buChar char="•"/>
            </a:pPr>
            <a:r>
              <a:rPr lang="es-MX" b="1" dirty="0"/>
              <a:t>Vulnerabilidad ambiental</a:t>
            </a:r>
            <a:r>
              <a:rPr lang="es-MX" dirty="0"/>
              <a:t>: ¿Qué grupos se encuentran más expuestos y vulnerables a los efectos del cambio climático, las catástrofes naturales, la violencia, los conflictos armados, los desplazamientos, las emergencias sanitarias, las recesiones económicas u otro tipo de crisis natural o antropogénica?</a:t>
            </a:r>
          </a:p>
          <a:p>
            <a:pPr marL="640594" lvl="1" indent="-174708">
              <a:buFont typeface="Arial" panose="020B0604020202020204" pitchFamily="34" charset="0"/>
              <a:buChar char="•"/>
            </a:pPr>
            <a:endParaRPr lang="es-ES" dirty="0"/>
          </a:p>
          <a:p>
            <a:r>
              <a:rPr lang="es-ES" b="1" dirty="0"/>
              <a:t>E</a:t>
            </a:r>
            <a:r>
              <a:rPr lang="es-MX" b="1" dirty="0" err="1"/>
              <a:t>jemplo</a:t>
            </a:r>
            <a:r>
              <a:rPr lang="es-MX" b="1" dirty="0"/>
              <a:t>: </a:t>
            </a:r>
            <a:r>
              <a:rPr lang="es-MX" dirty="0"/>
              <a:t>Programa de apoyo a población en pobreza alimentaria</a:t>
            </a:r>
          </a:p>
          <a:p>
            <a:pPr marL="174708" indent="-174708">
              <a:buFont typeface="Arial" panose="020B0604020202020204" pitchFamily="34" charset="0"/>
              <a:buChar char="•"/>
            </a:pPr>
            <a:r>
              <a:rPr lang="es-ES" dirty="0"/>
              <a:t>Sociocultural: H</a:t>
            </a:r>
            <a:r>
              <a:rPr lang="es-MX" dirty="0"/>
              <a:t>ay algún grupo de origen étnico que desproporcionadamente se encuentra en condiciones de pobreza alimentaria? Este grupo está adecuadamente representado entre los beneficiarios del programa?</a:t>
            </a:r>
          </a:p>
          <a:p>
            <a:pPr marL="174708" indent="-174708">
              <a:buFont typeface="Arial" panose="020B0604020202020204" pitchFamily="34" charset="0"/>
              <a:buChar char="•"/>
            </a:pPr>
            <a:r>
              <a:rPr lang="es-ES" dirty="0"/>
              <a:t>G</a:t>
            </a:r>
            <a:r>
              <a:rPr lang="es-MX" dirty="0" err="1"/>
              <a:t>eográfica</a:t>
            </a:r>
            <a:r>
              <a:rPr lang="es-MX" dirty="0"/>
              <a:t>: ¿El ratio entre población rural en pobreza beneficiada/población total beneficiada se corresponde con el ratio población rural en pobreza total/población en pobreza total?</a:t>
            </a:r>
          </a:p>
          <a:p>
            <a:pPr marL="174708" indent="-174708">
              <a:buFont typeface="Arial" panose="020B0604020202020204" pitchFamily="34" charset="0"/>
              <a:buChar char="•"/>
            </a:pPr>
            <a:r>
              <a:rPr lang="es-ES" dirty="0"/>
              <a:t>Institucional: El programa está pensado para incluir a personas sin identidad jurídica (acta de nacimiento) en su padrón de beneficiarios?</a:t>
            </a:r>
          </a:p>
          <a:p>
            <a:pPr marL="174708" indent="-174708">
              <a:buFont typeface="Arial" panose="020B0604020202020204" pitchFamily="34" charset="0"/>
              <a:buChar char="•"/>
            </a:pPr>
            <a:r>
              <a:rPr lang="es-ES" dirty="0"/>
              <a:t>Socioeconómica: El programa se enfoca en personas en condición de pobreza alimentaria, esta es una dimensión de vulnerabilidad socioeconómica</a:t>
            </a:r>
          </a:p>
          <a:p>
            <a:pPr marL="174708" indent="-174708">
              <a:buFont typeface="Arial" panose="020B0604020202020204" pitchFamily="34" charset="0"/>
              <a:buChar char="•"/>
            </a:pPr>
            <a:r>
              <a:rPr lang="es-ES" dirty="0"/>
              <a:t>Ambiental: El programa responde a las necesidades cambiantes de quienes originalmente dependían de agricultura de subsistencia, pero debido a desertificación/cambios climáticos, ya no les es posible cubrir sus necesidades?</a:t>
            </a:r>
            <a:endParaRPr lang="es-MX" dirty="0"/>
          </a:p>
          <a:p>
            <a:endParaRPr lang="es-MX" b="1" dirty="0"/>
          </a:p>
          <a:p>
            <a:pPr lvl="0"/>
            <a:endParaRPr lang="es-MX" dirty="0"/>
          </a:p>
          <a:p>
            <a:pPr lvl="0"/>
            <a:endParaRPr lang="es-MX" dirty="0"/>
          </a:p>
          <a:p>
            <a:endParaRPr lang="es-MX" dirty="0"/>
          </a:p>
        </p:txBody>
      </p:sp>
      <p:sp>
        <p:nvSpPr>
          <p:cNvPr id="4" name="Slide Number Placeholder 3"/>
          <p:cNvSpPr>
            <a:spLocks noGrp="1"/>
          </p:cNvSpPr>
          <p:nvPr>
            <p:ph type="sldNum" sz="quarter" idx="10"/>
          </p:nvPr>
        </p:nvSpPr>
        <p:spPr/>
        <p:txBody>
          <a:bodyPr/>
          <a:lstStyle/>
          <a:p>
            <a:pPr defTabSz="984978">
              <a:defRPr/>
            </a:pPr>
            <a:fld id="{38CBCA12-CDE2-4430-BDAD-6456A51A496F}" type="slidenum">
              <a:rPr lang="es-MX">
                <a:solidFill>
                  <a:prstClr val="black"/>
                </a:solidFill>
                <a:latin typeface="Calibri"/>
              </a:rPr>
              <a:pPr defTabSz="984978">
                <a:defRPr/>
              </a:pPr>
              <a:t>9</a:t>
            </a:fld>
            <a:endParaRPr lang="es-MX">
              <a:solidFill>
                <a:prstClr val="black"/>
              </a:solidFill>
              <a:latin typeface="Calibri"/>
            </a:endParaRPr>
          </a:p>
        </p:txBody>
      </p:sp>
    </p:spTree>
    <p:extLst>
      <p:ext uri="{BB962C8B-B14F-4D97-AF65-F5344CB8AC3E}">
        <p14:creationId xmlns:p14="http://schemas.microsoft.com/office/powerpoint/2010/main" val="25523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50">
              <a:lnSpc>
                <a:spcPct val="90000"/>
              </a:lnSpc>
              <a:spcBef>
                <a:spcPts val="1019"/>
              </a:spcBef>
              <a:buClr>
                <a:srgbClr val="00568F"/>
              </a:buClr>
              <a:defRPr/>
            </a:pPr>
            <a:r>
              <a:rPr lang="es-CL" dirty="0">
                <a:solidFill>
                  <a:prstClr val="black"/>
                </a:solidFill>
                <a:latin typeface="Arial" panose="020B0604020202020204" pitchFamily="34" charset="0"/>
                <a:cs typeface="Arial" panose="020B0604020202020204" pitchFamily="34" charset="0"/>
                <a:sym typeface="Arial"/>
              </a:rPr>
              <a:t>De los ODM a los ODS, lecciones aprendidas: </a:t>
            </a:r>
          </a:p>
          <a:p>
            <a:pPr marL="232943" lvl="1" indent="-232943" defTabSz="931774">
              <a:lnSpc>
                <a:spcPct val="90000"/>
              </a:lnSpc>
              <a:spcBef>
                <a:spcPts val="1019"/>
              </a:spcBef>
              <a:buFont typeface="Arial" panose="020B0604020202020204" pitchFamily="34" charset="0"/>
              <a:buChar char="•"/>
              <a:defRPr/>
            </a:pPr>
            <a:r>
              <a:rPr lang="es-CL" dirty="0">
                <a:solidFill>
                  <a:prstClr val="black"/>
                </a:solidFill>
                <a:latin typeface="Arial" panose="020B0604020202020204" pitchFamily="34" charset="0"/>
                <a:cs typeface="Arial" panose="020B0604020202020204" pitchFamily="34" charset="0"/>
                <a:sym typeface="Arial"/>
              </a:rPr>
              <a:t>Los objetivos se logran en la medida en que se establecen </a:t>
            </a:r>
            <a:r>
              <a:rPr lang="es-CL" b="1" dirty="0">
                <a:solidFill>
                  <a:prstClr val="black"/>
                </a:solidFill>
                <a:latin typeface="Arial" panose="020B0604020202020204" pitchFamily="34" charset="0"/>
                <a:cs typeface="Arial" panose="020B0604020202020204" pitchFamily="34" charset="0"/>
                <a:sym typeface="Arial"/>
              </a:rPr>
              <a:t>metas claramente definidas</a:t>
            </a:r>
          </a:p>
          <a:p>
            <a:pPr marL="232943" lvl="1" indent="-232943" defTabSz="931774">
              <a:lnSpc>
                <a:spcPct val="90000"/>
              </a:lnSpc>
              <a:spcBef>
                <a:spcPts val="1019"/>
              </a:spcBef>
              <a:buFont typeface="Arial" panose="020B0604020202020204" pitchFamily="34" charset="0"/>
              <a:buChar char="•"/>
              <a:defRPr/>
            </a:pPr>
            <a:r>
              <a:rPr lang="es-CL" b="1" dirty="0">
                <a:solidFill>
                  <a:prstClr val="black"/>
                </a:solidFill>
                <a:latin typeface="Arial" panose="020B0604020202020204" pitchFamily="34" charset="0"/>
                <a:cs typeface="Arial" panose="020B0604020202020204" pitchFamily="34" charset="0"/>
                <a:sym typeface="Arial"/>
              </a:rPr>
              <a:t>Acelerar</a:t>
            </a:r>
            <a:r>
              <a:rPr lang="es-CL" dirty="0">
                <a:solidFill>
                  <a:prstClr val="black"/>
                </a:solidFill>
                <a:latin typeface="Arial" panose="020B0604020202020204" pitchFamily="34" charset="0"/>
                <a:cs typeface="Arial" panose="020B0604020202020204" pitchFamily="34" charset="0"/>
                <a:sym typeface="Arial"/>
              </a:rPr>
              <a:t> logros es crucial, los objetivos no se resuelven por inercia</a:t>
            </a:r>
          </a:p>
          <a:p>
            <a:pPr marL="232943" lvl="1" indent="-232943" defTabSz="931774">
              <a:lnSpc>
                <a:spcPct val="90000"/>
              </a:lnSpc>
              <a:spcBef>
                <a:spcPts val="1019"/>
              </a:spcBef>
              <a:buFont typeface="Arial" panose="020B0604020202020204" pitchFamily="34" charset="0"/>
              <a:buChar char="•"/>
              <a:defRPr/>
            </a:pPr>
            <a:r>
              <a:rPr lang="es-ES" b="1" dirty="0">
                <a:solidFill>
                  <a:prstClr val="black"/>
                </a:solidFill>
                <a:latin typeface="Arial" panose="020B0604020202020204" pitchFamily="34" charset="0"/>
                <a:cs typeface="Arial" panose="020B0604020202020204" pitchFamily="34" charset="0"/>
                <a:sym typeface="Arial"/>
              </a:rPr>
              <a:t>Romper con la fragmentación</a:t>
            </a:r>
            <a:r>
              <a:rPr lang="es-ES" dirty="0">
                <a:solidFill>
                  <a:prstClr val="black"/>
                </a:solidFill>
                <a:latin typeface="Arial" panose="020B0604020202020204" pitchFamily="34" charset="0"/>
                <a:cs typeface="Arial" panose="020B0604020202020204" pitchFamily="34" charset="0"/>
                <a:sym typeface="Arial"/>
              </a:rPr>
              <a:t> temática, entre dependencias, sectorial y territorial: </a:t>
            </a:r>
            <a:r>
              <a:rPr lang="es-ES" dirty="0"/>
              <a:t>identificar y gestionar externalidades negativas y maximizar aquellas sinergias entre los programas públicos.</a:t>
            </a:r>
          </a:p>
          <a:p>
            <a:pPr marL="0" lvl="1" defTabSz="931774">
              <a:lnSpc>
                <a:spcPct val="90000"/>
              </a:lnSpc>
              <a:spcBef>
                <a:spcPts val="1019"/>
              </a:spcBef>
              <a:defRPr/>
            </a:pPr>
            <a:endParaRPr lang="es-ES" sz="2400" dirty="0">
              <a:solidFill>
                <a:prstClr val="black"/>
              </a:solidFill>
              <a:latin typeface="Arial" panose="020B0604020202020204" pitchFamily="34" charset="0"/>
              <a:cs typeface="Arial" panose="020B0604020202020204" pitchFamily="34" charset="0"/>
              <a:sym typeface="Arial"/>
            </a:endParaRPr>
          </a:p>
          <a:p>
            <a:pPr defTabSz="931774">
              <a:defRPr/>
            </a:pPr>
            <a:r>
              <a:rPr lang="es-ES" dirty="0"/>
              <a:t>Ejemplo de </a:t>
            </a:r>
            <a:r>
              <a:rPr lang="es-ES" dirty="0" err="1"/>
              <a:t>trade</a:t>
            </a:r>
            <a:r>
              <a:rPr lang="es-ES" dirty="0"/>
              <a:t>-off: desarrollo económico vs. Desarrollo medioambiental. ¿Cómo un gran desarrollo turístico puede afectar el entorno?</a:t>
            </a:r>
          </a:p>
          <a:p>
            <a:pPr defTabSz="931774">
              <a:defRPr/>
            </a:pPr>
            <a:endParaRPr lang="es-ES" dirty="0"/>
          </a:p>
          <a:p>
            <a:pPr defTabSz="931774">
              <a:defRPr/>
            </a:pPr>
            <a:r>
              <a:rPr lang="es-ES" dirty="0"/>
              <a:t>Sinergias: programas de educación temprana con efectos positivos en términos de salud y, en el largo plazo, en términos de ingreso. </a:t>
            </a:r>
          </a:p>
          <a:p>
            <a:pPr defTabSz="931774">
              <a:defRPr/>
            </a:pPr>
            <a:endParaRPr lang="es-ES" dirty="0"/>
          </a:p>
          <a:p>
            <a:pPr defTabSz="931774">
              <a:defRPr/>
            </a:pPr>
            <a:r>
              <a:rPr lang="es-ES" dirty="0"/>
              <a:t>El desarrollo desde una perspectiva de integralidad requiere (i) una alta coordinación entre dependencias y órdenes de gobierno; (</a:t>
            </a:r>
            <a:r>
              <a:rPr lang="es-ES" dirty="0" err="1"/>
              <a:t>ii</a:t>
            </a:r>
            <a:r>
              <a:rPr lang="es-ES" dirty="0"/>
              <a:t>) metodologías e instrumentos capaces de identificar las externalidades positivas y negativas. Más tarde en la jornada, abordaremos una de varias metodologías útiles para este fin (International </a:t>
            </a:r>
            <a:r>
              <a:rPr lang="es-ES" dirty="0" err="1"/>
              <a:t>Futures</a:t>
            </a:r>
            <a:r>
              <a:rPr lang="es-ES" dirty="0"/>
              <a:t>). </a:t>
            </a:r>
          </a:p>
        </p:txBody>
      </p:sp>
      <p:sp>
        <p:nvSpPr>
          <p:cNvPr id="4" name="Marcador de número de diapositiva 3"/>
          <p:cNvSpPr>
            <a:spLocks noGrp="1"/>
          </p:cNvSpPr>
          <p:nvPr>
            <p:ph type="sldNum" sz="quarter" idx="5"/>
          </p:nvPr>
        </p:nvSpPr>
        <p:spPr/>
        <p:txBody>
          <a:bodyPr/>
          <a:lstStyle/>
          <a:p>
            <a:fld id="{396E80AD-6672-4F12-BED0-9058B7F4F0C3}" type="slidenum">
              <a:rPr lang="es-MX" smtClean="0"/>
              <a:t>10</a:t>
            </a:fld>
            <a:endParaRPr lang="es-MX"/>
          </a:p>
        </p:txBody>
      </p:sp>
    </p:spTree>
    <p:extLst>
      <p:ext uri="{BB962C8B-B14F-4D97-AF65-F5344CB8AC3E}">
        <p14:creationId xmlns:p14="http://schemas.microsoft.com/office/powerpoint/2010/main" val="198267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387265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323329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392463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112924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139918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3275568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66702" y="245743"/>
            <a:ext cx="11005458" cy="946244"/>
          </a:xfrm>
        </p:spPr>
        <p:txBody>
          <a:bodyPr/>
          <a:lstStyle>
            <a:lvl1pPr>
              <a:defRPr b="1" spc="-150">
                <a:solidFill>
                  <a:srgbClr val="0369B3"/>
                </a:solidFill>
                <a:latin typeface="+mj-lt"/>
              </a:defRPr>
            </a:lvl1pPr>
          </a:lstStyle>
          <a:p>
            <a:r>
              <a:rPr lang="es-ES" dirty="0"/>
              <a:t>Haga clic para modificar el estilo de título del patrón</a:t>
            </a:r>
            <a:endParaRPr lang="es-MX" dirty="0"/>
          </a:p>
        </p:txBody>
      </p:sp>
      <p:sp>
        <p:nvSpPr>
          <p:cNvPr id="3" name="Marcador de contenido 2"/>
          <p:cNvSpPr>
            <a:spLocks noGrp="1"/>
          </p:cNvSpPr>
          <p:nvPr>
            <p:ph idx="1" hasCustomPrompt="1"/>
          </p:nvPr>
        </p:nvSpPr>
        <p:spPr>
          <a:xfrm>
            <a:off x="266702" y="1588859"/>
            <a:ext cx="11087098" cy="352880"/>
          </a:xfrm>
        </p:spPr>
        <p:txBody>
          <a:bodyPr/>
          <a:lstStyle>
            <a:lvl1pPr marL="0" indent="0">
              <a:buNone/>
              <a:defRPr sz="1600" b="1" spc="300">
                <a:solidFill>
                  <a:schemeClr val="tx1">
                    <a:lumMod val="65000"/>
                    <a:lumOff val="35000"/>
                  </a:schemeClr>
                </a:solidFill>
              </a:defRPr>
            </a:lvl1pPr>
            <a:lvl2pPr marL="457200" indent="0">
              <a:buNone/>
              <a:defRPr sz="1200" spc="300"/>
            </a:lvl2pPr>
          </a:lstStyle>
          <a:p>
            <a:pPr lvl="0"/>
            <a:r>
              <a:rPr lang="es-ES" dirty="0"/>
              <a:t>Haga clic para modificar el título</a:t>
            </a:r>
          </a:p>
        </p:txBody>
      </p:sp>
      <p:sp>
        <p:nvSpPr>
          <p:cNvPr id="4" name="Marcador de fecha 3"/>
          <p:cNvSpPr>
            <a:spLocks noGrp="1"/>
          </p:cNvSpPr>
          <p:nvPr>
            <p:ph type="dt" sz="half" idx="10"/>
          </p:nvPr>
        </p:nvSpPr>
        <p:spPr/>
        <p:txBody>
          <a:bodyPr/>
          <a:lstStyle/>
          <a:p>
            <a:fld id="{27896FEC-D9F6-499D-808E-E3E0D016108F}" type="datetimeFigureOut">
              <a:rPr lang="es-MX" smtClean="0"/>
              <a:t>02/10/2019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pic>
        <p:nvPicPr>
          <p:cNvPr id="9"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54245" y="254749"/>
            <a:ext cx="463585" cy="1088884"/>
          </a:xfrm>
          <a:prstGeom prst="rect">
            <a:avLst/>
          </a:prstGeom>
        </p:spPr>
      </p:pic>
      <p:sp>
        <p:nvSpPr>
          <p:cNvPr id="12" name="Marcador de contenido 2"/>
          <p:cNvSpPr>
            <a:spLocks noGrp="1"/>
          </p:cNvSpPr>
          <p:nvPr>
            <p:ph idx="13" hasCustomPrompt="1"/>
          </p:nvPr>
        </p:nvSpPr>
        <p:spPr>
          <a:xfrm>
            <a:off x="266702" y="2212521"/>
            <a:ext cx="11087098" cy="3910693"/>
          </a:xfrm>
        </p:spPr>
        <p:txBody>
          <a:bodyPr/>
          <a:lstStyle>
            <a:lvl1pPr marL="0" indent="0">
              <a:buNone/>
              <a:defRPr lang="es-ES" sz="1200" kern="1200" dirty="0" smtClean="0">
                <a:solidFill>
                  <a:schemeClr val="tx1"/>
                </a:solidFill>
                <a:latin typeface="+mj-lt"/>
                <a:ea typeface="+mn-ea"/>
                <a:cs typeface="+mn-cs"/>
              </a:defRPr>
            </a:lvl1pPr>
            <a:lvl2pPr marL="457200" indent="0">
              <a:buNone/>
              <a:defRPr sz="1200">
                <a:latin typeface="+mj-lt"/>
              </a:defRPr>
            </a:lvl2pPr>
          </a:lstStyle>
          <a:p>
            <a:pPr lvl="0"/>
            <a:r>
              <a:rPr lang="es-ES" dirty="0"/>
              <a:t>Haga clic para modificar el texto</a:t>
            </a:r>
          </a:p>
        </p:txBody>
      </p:sp>
    </p:spTree>
    <p:extLst>
      <p:ext uri="{BB962C8B-B14F-4D97-AF65-F5344CB8AC3E}">
        <p14:creationId xmlns:p14="http://schemas.microsoft.com/office/powerpoint/2010/main" val="423481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02/10/2019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
        <p:nvSpPr>
          <p:cNvPr id="7" name="Rectángulo 6"/>
          <p:cNvSpPr/>
          <p:nvPr userDrawn="1"/>
        </p:nvSpPr>
        <p:spPr>
          <a:xfrm>
            <a:off x="0" y="465364"/>
            <a:ext cx="10058400" cy="5755822"/>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500" y="4296069"/>
            <a:ext cx="818900" cy="1923462"/>
          </a:xfrm>
          <a:prstGeom prst="rect">
            <a:avLst/>
          </a:prstGeom>
        </p:spPr>
      </p:pic>
      <p:sp>
        <p:nvSpPr>
          <p:cNvPr id="2" name="Título 1"/>
          <p:cNvSpPr>
            <a:spLocks noGrp="1"/>
          </p:cNvSpPr>
          <p:nvPr>
            <p:ph type="ctrTitle" hasCustomPrompt="1"/>
          </p:nvPr>
        </p:nvSpPr>
        <p:spPr>
          <a:xfrm>
            <a:off x="457200" y="839901"/>
            <a:ext cx="9144000" cy="2387600"/>
          </a:xfrm>
        </p:spPr>
        <p:txBody>
          <a:bodyPr anchor="b">
            <a:normAutofit/>
          </a:bodyPr>
          <a:lstStyle>
            <a:lvl1pPr algn="ctr">
              <a:defRPr sz="4000">
                <a:solidFill>
                  <a:schemeClr val="bg1"/>
                </a:solidFill>
                <a:latin typeface="+mn-lt"/>
              </a:defRPr>
            </a:lvl1pPr>
          </a:lstStyle>
          <a:p>
            <a:r>
              <a:rPr lang="es-ES" dirty="0"/>
              <a:t>Título de la presentación</a:t>
            </a:r>
            <a:endParaRPr lang="es-MX" dirty="0"/>
          </a:p>
        </p:txBody>
      </p:sp>
      <p:sp>
        <p:nvSpPr>
          <p:cNvPr id="3" name="Subtítulo 2"/>
          <p:cNvSpPr>
            <a:spLocks noGrp="1"/>
          </p:cNvSpPr>
          <p:nvPr>
            <p:ph type="subTitle" idx="1" hasCustomPrompt="1"/>
          </p:nvPr>
        </p:nvSpPr>
        <p:spPr>
          <a:xfrm>
            <a:off x="457200" y="4287838"/>
            <a:ext cx="9144000" cy="1655762"/>
          </a:xfrm>
        </p:spPr>
        <p:txBody>
          <a:bodyPr>
            <a:noAutofit/>
          </a:bodyPr>
          <a:lstStyle>
            <a:lvl1pPr marL="0" indent="0" algn="ctr">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Fecha  / Lugar / Presentador</a:t>
            </a:r>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23694"/>
            <a:ext cx="10058400" cy="150585"/>
          </a:xfrm>
          <a:prstGeom prst="rect">
            <a:avLst/>
          </a:prstGeom>
        </p:spPr>
      </p:pic>
    </p:spTree>
    <p:extLst>
      <p:ext uri="{BB962C8B-B14F-4D97-AF65-F5344CB8AC3E}">
        <p14:creationId xmlns:p14="http://schemas.microsoft.com/office/powerpoint/2010/main" val="240519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pic>
        <p:nvPicPr>
          <p:cNvPr id="9"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54245" y="254749"/>
            <a:ext cx="463585" cy="1088884"/>
          </a:xfrm>
          <a:prstGeom prst="rect">
            <a:avLst/>
          </a:prstGeom>
        </p:spPr>
      </p:pic>
    </p:spTree>
    <p:extLst>
      <p:ext uri="{BB962C8B-B14F-4D97-AF65-F5344CB8AC3E}">
        <p14:creationId xmlns:p14="http://schemas.microsoft.com/office/powerpoint/2010/main" val="359101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02/10/2019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
        <p:nvSpPr>
          <p:cNvPr id="7" name="Freeform 16"/>
          <p:cNvSpPr>
            <a:spLocks/>
          </p:cNvSpPr>
          <p:nvPr userDrawn="1"/>
        </p:nvSpPr>
        <p:spPr bwMode="auto">
          <a:xfrm>
            <a:off x="4308041" y="4881323"/>
            <a:ext cx="324805" cy="25536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8" name="Freeform 22"/>
          <p:cNvSpPr>
            <a:spLocks/>
          </p:cNvSpPr>
          <p:nvPr userDrawn="1"/>
        </p:nvSpPr>
        <p:spPr bwMode="auto">
          <a:xfrm>
            <a:off x="6564426" y="4859856"/>
            <a:ext cx="157550" cy="325481"/>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9" name="Content Placeholder 2"/>
          <p:cNvSpPr txBox="1">
            <a:spLocks/>
          </p:cNvSpPr>
          <p:nvPr userDrawn="1"/>
        </p:nvSpPr>
        <p:spPr bwMode="auto">
          <a:xfrm>
            <a:off x="4659390" y="4881323"/>
            <a:ext cx="1612099" cy="3241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a:solidFill>
                  <a:schemeClr val="accent1"/>
                </a:solidFill>
              </a:rPr>
              <a:t>@</a:t>
            </a:r>
            <a:r>
              <a:rPr lang="es-MX" sz="1600" dirty="0" err="1">
                <a:solidFill>
                  <a:schemeClr val="accent1"/>
                </a:solidFill>
              </a:rPr>
              <a:t>PNUD_Mexico</a:t>
            </a:r>
            <a:endParaRPr lang="en-US" sz="1600" dirty="0">
              <a:solidFill>
                <a:schemeClr val="accent1"/>
              </a:solidFill>
            </a:endParaRPr>
          </a:p>
        </p:txBody>
      </p:sp>
      <p:sp>
        <p:nvSpPr>
          <p:cNvPr id="10" name="Content Placeholder 2"/>
          <p:cNvSpPr txBox="1">
            <a:spLocks/>
          </p:cNvSpPr>
          <p:nvPr userDrawn="1"/>
        </p:nvSpPr>
        <p:spPr bwMode="auto">
          <a:xfrm>
            <a:off x="6763045" y="4872791"/>
            <a:ext cx="1391743" cy="332694"/>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MX" sz="1600" dirty="0" err="1">
                <a:solidFill>
                  <a:schemeClr val="accent1"/>
                </a:solidFill>
              </a:rPr>
              <a:t>PNUDMexico</a:t>
            </a:r>
            <a:endParaRPr lang="en-US" sz="1600" dirty="0">
              <a:solidFill>
                <a:schemeClr val="accent1"/>
              </a:solidFill>
            </a:endParaRPr>
          </a:p>
        </p:txBody>
      </p:sp>
      <p:sp>
        <p:nvSpPr>
          <p:cNvPr id="11" name="TextBox 30"/>
          <p:cNvSpPr txBox="1"/>
          <p:nvPr userDrawn="1"/>
        </p:nvSpPr>
        <p:spPr>
          <a:xfrm>
            <a:off x="5155971" y="3532692"/>
            <a:ext cx="4091732" cy="584775"/>
          </a:xfrm>
          <a:prstGeom prst="rect">
            <a:avLst/>
          </a:prstGeom>
          <a:noFill/>
        </p:spPr>
        <p:txBody>
          <a:bodyPr wrap="square">
            <a:spAutoFit/>
          </a:bodyPr>
          <a:lstStyle/>
          <a:p>
            <a:pPr>
              <a:defRPr/>
            </a:pPr>
            <a:r>
              <a:rPr lang="es-MX" sz="1600" dirty="0"/>
              <a:t>Todo sobre nosotros en:</a:t>
            </a:r>
            <a:endParaRPr lang="id-ID" sz="1600" dirty="0"/>
          </a:p>
          <a:p>
            <a:pPr>
              <a:defRPr/>
            </a:pPr>
            <a:r>
              <a:rPr lang="es-PE" sz="1600" u="sng" dirty="0">
                <a:solidFill>
                  <a:schemeClr val="accent5"/>
                </a:solidFill>
                <a:latin typeface="Agency FB" panose="020B0503020202020204" pitchFamily="34" charset="0"/>
              </a:rPr>
              <a:t>www.mx.undp.org</a:t>
            </a:r>
            <a:endParaRPr lang="id-ID" sz="1600" dirty="0">
              <a:solidFill>
                <a:schemeClr val="bg1">
                  <a:lumMod val="95000"/>
                </a:schemeClr>
              </a:solidFill>
            </a:endParaRPr>
          </a:p>
        </p:txBody>
      </p:sp>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599" y="2969560"/>
            <a:ext cx="547776" cy="1286637"/>
          </a:xfrm>
          <a:prstGeom prst="rect">
            <a:avLst/>
          </a:prstGeom>
        </p:spPr>
      </p:pic>
    </p:spTree>
    <p:extLst>
      <p:ext uri="{BB962C8B-B14F-4D97-AF65-F5344CB8AC3E}">
        <p14:creationId xmlns:p14="http://schemas.microsoft.com/office/powerpoint/2010/main" val="179050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42535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239347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345682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123693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75C7C241-D208-4BE9-8621-6EAA0351FC7D}" type="datetimeFigureOut">
              <a:rPr lang="es-MX" smtClean="0"/>
              <a:t>02/10/2019</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43F9ED94-6E0A-48C5-B3F7-52E5447263C6}" type="slidenum">
              <a:rPr lang="es-MX" smtClean="0"/>
              <a:t>‹#›</a:t>
            </a:fld>
            <a:endParaRPr lang="es-MX" dirty="0"/>
          </a:p>
        </p:txBody>
      </p:sp>
    </p:spTree>
    <p:extLst>
      <p:ext uri="{BB962C8B-B14F-4D97-AF65-F5344CB8AC3E}">
        <p14:creationId xmlns:p14="http://schemas.microsoft.com/office/powerpoint/2010/main" val="2223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C241-D208-4BE9-8621-6EAA0351FC7D}" type="datetimeFigureOut">
              <a:rPr lang="es-MX" smtClean="0"/>
              <a:t>02/10/2019</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9ED94-6E0A-48C5-B3F7-52E5447263C6}" type="slidenum">
              <a:rPr lang="es-MX" smtClean="0"/>
              <a:t>‹#›</a:t>
            </a:fld>
            <a:endParaRPr lang="es-MX" dirty="0"/>
          </a:p>
        </p:txBody>
      </p:sp>
    </p:spTree>
    <p:extLst>
      <p:ext uri="{BB962C8B-B14F-4D97-AF65-F5344CB8AC3E}">
        <p14:creationId xmlns:p14="http://schemas.microsoft.com/office/powerpoint/2010/main" val="3075251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svg"/><Relationship Id="rId1" Type="http://schemas.openxmlformats.org/officeDocument/2006/relationships/slideLayout" Target="../slideLayouts/slideLayout3.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0513548" y="1158019"/>
            <a:ext cx="1424322" cy="1424322"/>
          </a:xfrm>
          <a:prstGeom prst="rect">
            <a:avLst/>
          </a:prstGeom>
        </p:spPr>
      </p:pic>
      <p:sp>
        <p:nvSpPr>
          <p:cNvPr id="5" name="Rectangle 45">
            <a:extLst>
              <a:ext uri="{FF2B5EF4-FFF2-40B4-BE49-F238E27FC236}">
                <a16:creationId xmlns:a16="http://schemas.microsoft.com/office/drawing/2014/main" id="{9F182E3B-08BA-4C4B-813C-58B9C1AA5F75}"/>
              </a:ext>
            </a:extLst>
          </p:cNvPr>
          <p:cNvSpPr/>
          <p:nvPr/>
        </p:nvSpPr>
        <p:spPr>
          <a:xfrm>
            <a:off x="2976282" y="4497759"/>
            <a:ext cx="4140000" cy="2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4CA02210-D4AA-4ECE-B40B-8918B6B7DC95}"/>
              </a:ext>
            </a:extLst>
          </p:cNvPr>
          <p:cNvSpPr>
            <a:spLocks noGrp="1"/>
          </p:cNvSpPr>
          <p:nvPr>
            <p:ph type="ctrTitle"/>
          </p:nvPr>
        </p:nvSpPr>
        <p:spPr>
          <a:xfrm>
            <a:off x="457200" y="839901"/>
            <a:ext cx="9144000" cy="2387600"/>
          </a:xfrm>
        </p:spPr>
        <p:txBody>
          <a:bodyPr/>
          <a:lstStyle/>
          <a:p>
            <a:r>
              <a:rPr lang="es-MX" dirty="0"/>
              <a:t>Integrar el Enfoque de Agenda 2030 en la política pública</a:t>
            </a:r>
          </a:p>
        </p:txBody>
      </p:sp>
      <p:sp>
        <p:nvSpPr>
          <p:cNvPr id="10" name="Subtitle 9">
            <a:extLst>
              <a:ext uri="{FF2B5EF4-FFF2-40B4-BE49-F238E27FC236}">
                <a16:creationId xmlns:a16="http://schemas.microsoft.com/office/drawing/2014/main" id="{52CEE06A-22A0-4530-894E-0AE96943555B}"/>
              </a:ext>
            </a:extLst>
          </p:cNvPr>
          <p:cNvSpPr>
            <a:spLocks noGrp="1"/>
          </p:cNvSpPr>
          <p:nvPr>
            <p:ph type="subTitle" idx="1"/>
          </p:nvPr>
        </p:nvSpPr>
        <p:spPr>
          <a:xfrm>
            <a:off x="474282" y="4758484"/>
            <a:ext cx="9144000" cy="1171668"/>
          </a:xfrm>
        </p:spPr>
        <p:txBody>
          <a:bodyPr/>
          <a:lstStyle/>
          <a:p>
            <a:r>
              <a:rPr lang="es-MX" dirty="0">
                <a:latin typeface="+mj-lt"/>
              </a:rPr>
              <a:t>Incorporación de enfoques transformadores en el diseño de política pública</a:t>
            </a:r>
          </a:p>
          <a:p>
            <a:r>
              <a:rPr lang="es-MX" dirty="0">
                <a:latin typeface="+mj-lt"/>
              </a:rPr>
              <a:t>Viernes 31 de mayo</a:t>
            </a:r>
            <a:endParaRPr lang="es-MX" sz="1800" dirty="0">
              <a:latin typeface="+mj-lt"/>
            </a:endParaRPr>
          </a:p>
        </p:txBody>
      </p:sp>
    </p:spTree>
    <p:extLst>
      <p:ext uri="{BB962C8B-B14F-4D97-AF65-F5344CB8AC3E}">
        <p14:creationId xmlns:p14="http://schemas.microsoft.com/office/powerpoint/2010/main" val="308606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DDEC7818-E47D-491C-984B-F32403B56255}"/>
              </a:ext>
            </a:extLst>
          </p:cNvPr>
          <p:cNvPicPr>
            <a:picLocks noChangeAspect="1"/>
          </p:cNvPicPr>
          <p:nvPr/>
        </p:nvPicPr>
        <p:blipFill rotWithShape="1">
          <a:blip r:embed="rId3"/>
          <a:srcRect t="11194" r="1021"/>
          <a:stretch/>
        </p:blipFill>
        <p:spPr>
          <a:xfrm>
            <a:off x="4868524" y="1664208"/>
            <a:ext cx="6654253" cy="4261104"/>
          </a:xfrm>
          <a:prstGeom prst="rect">
            <a:avLst/>
          </a:prstGeom>
        </p:spPr>
      </p:pic>
      <p:sp>
        <p:nvSpPr>
          <p:cNvPr id="8" name="Rectangle 1"/>
          <p:cNvSpPr/>
          <p:nvPr/>
        </p:nvSpPr>
        <p:spPr>
          <a:xfrm>
            <a:off x="438298" y="2657987"/>
            <a:ext cx="3809999" cy="2031325"/>
          </a:xfrm>
          <a:prstGeom prst="rect">
            <a:avLst/>
          </a:prstGeom>
        </p:spPr>
        <p:txBody>
          <a:bodyPr wrap="square">
            <a:spAutoFit/>
          </a:bodyPr>
          <a:lstStyle/>
          <a:p>
            <a:pPr marL="0" marR="0" lvl="1" indent="0" algn="ctr" defTabSz="914377" rtl="0" eaLnBrk="1" fontAlgn="auto" latinLnBrk="0" hangingPunct="1">
              <a:lnSpc>
                <a:spcPct val="90000"/>
              </a:lnSpc>
              <a:spcBef>
                <a:spcPts val="1000"/>
              </a:spcBef>
              <a:spcAft>
                <a:spcPts val="0"/>
              </a:spcAft>
              <a:buClr>
                <a:srgbClr val="00568F"/>
              </a:buClr>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rPr>
              <a:t>No </a:t>
            </a:r>
            <a:r>
              <a:rPr kumimoji="0" lang="es-BO" sz="2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rPr>
              <a:t>se puede avanzar “brecha por brecha”, se requiere de un </a:t>
            </a:r>
            <a:r>
              <a:rPr kumimoji="0" lang="es-BO"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Arial"/>
              </a:rPr>
              <a:t>enfoque Transversal e intersectorial</a:t>
            </a:r>
          </a:p>
        </p:txBody>
      </p:sp>
      <p:sp>
        <p:nvSpPr>
          <p:cNvPr id="6" name="Title 1">
            <a:extLst>
              <a:ext uri="{FF2B5EF4-FFF2-40B4-BE49-F238E27FC236}">
                <a16:creationId xmlns:a16="http://schemas.microsoft.com/office/drawing/2014/main" id="{8478F325-1638-40D6-A691-B18988EDD3D4}"/>
              </a:ext>
            </a:extLst>
          </p:cNvPr>
          <p:cNvSpPr txBox="1">
            <a:spLocks/>
          </p:cNvSpPr>
          <p:nvPr/>
        </p:nvSpPr>
        <p:spPr>
          <a:xfrm>
            <a:off x="266702" y="360043"/>
            <a:ext cx="11005458" cy="94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Integralidad</a:t>
            </a:r>
          </a:p>
        </p:txBody>
      </p:sp>
    </p:spTree>
    <p:extLst>
      <p:ext uri="{BB962C8B-B14F-4D97-AF65-F5344CB8AC3E}">
        <p14:creationId xmlns:p14="http://schemas.microsoft.com/office/powerpoint/2010/main" val="384442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FC88C9B-5D64-4C1B-A640-E4602F0CF4D7}"/>
              </a:ext>
            </a:extLst>
          </p:cNvPr>
          <p:cNvSpPr txBox="1">
            <a:spLocks/>
          </p:cNvSpPr>
          <p:nvPr/>
        </p:nvSpPr>
        <p:spPr>
          <a:xfrm>
            <a:off x="1186542" y="2523138"/>
            <a:ext cx="10071393" cy="1468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Desafíos ante la realidad de la práctica de la política</a:t>
            </a:r>
          </a:p>
        </p:txBody>
      </p:sp>
    </p:spTree>
    <p:extLst>
      <p:ext uri="{BB962C8B-B14F-4D97-AF65-F5344CB8AC3E}">
        <p14:creationId xmlns:p14="http://schemas.microsoft.com/office/powerpoint/2010/main" val="51679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99D7E85-566D-F441-A85F-1CF081B16071}"/>
              </a:ext>
            </a:extLst>
          </p:cNvPr>
          <p:cNvSpPr txBox="1"/>
          <p:nvPr/>
        </p:nvSpPr>
        <p:spPr>
          <a:xfrm>
            <a:off x="409013" y="2964118"/>
            <a:ext cx="3368311" cy="1261884"/>
          </a:xfrm>
          <a:prstGeom prst="rect">
            <a:avLst/>
          </a:prstGeom>
          <a:noFill/>
        </p:spPr>
        <p:txBody>
          <a:bodyPr wrap="square" rtlCol="0">
            <a:spAutoFit/>
          </a:bodyPr>
          <a:lstStyle/>
          <a:p>
            <a:r>
              <a:rPr lang="es-ES_tradnl" sz="2800" b="1" dirty="0">
                <a:latin typeface="+mj-lt"/>
              </a:rPr>
              <a:t>Política agropecuaria:</a:t>
            </a:r>
            <a:r>
              <a:rPr lang="es-ES_tradnl" sz="2400" b="1" dirty="0">
                <a:latin typeface="+mj-lt"/>
              </a:rPr>
              <a:t> </a:t>
            </a:r>
            <a:r>
              <a:rPr lang="es-ES_tradnl" sz="2400" dirty="0">
                <a:latin typeface="+mj-lt"/>
              </a:rPr>
              <a:t>ampliar la producción agrícola</a:t>
            </a:r>
          </a:p>
        </p:txBody>
      </p:sp>
      <p:pic>
        <p:nvPicPr>
          <p:cNvPr id="3" name="Picture 2">
            <a:extLst>
              <a:ext uri="{FF2B5EF4-FFF2-40B4-BE49-F238E27FC236}">
                <a16:creationId xmlns:a16="http://schemas.microsoft.com/office/drawing/2014/main" id="{E8AB79BC-11A7-48B5-B855-775581B48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8728" y="1960457"/>
            <a:ext cx="900000" cy="900000"/>
          </a:xfrm>
          <a:prstGeom prst="rect">
            <a:avLst/>
          </a:prstGeom>
        </p:spPr>
      </p:pic>
      <p:pic>
        <p:nvPicPr>
          <p:cNvPr id="5" name="Picture 4">
            <a:extLst>
              <a:ext uri="{FF2B5EF4-FFF2-40B4-BE49-F238E27FC236}">
                <a16:creationId xmlns:a16="http://schemas.microsoft.com/office/drawing/2014/main" id="{8EA62277-0FEB-44D7-8717-BD57BD4C3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8464" y="1960457"/>
            <a:ext cx="900000" cy="900000"/>
          </a:xfrm>
          <a:prstGeom prst="rect">
            <a:avLst/>
          </a:prstGeom>
        </p:spPr>
      </p:pic>
      <p:pic>
        <p:nvPicPr>
          <p:cNvPr id="11" name="Picture 10">
            <a:extLst>
              <a:ext uri="{FF2B5EF4-FFF2-40B4-BE49-F238E27FC236}">
                <a16:creationId xmlns:a16="http://schemas.microsoft.com/office/drawing/2014/main" id="{1228A985-7B18-4E4C-BC6D-DC7DFF9F86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4990" y="1960457"/>
            <a:ext cx="900000" cy="900000"/>
          </a:xfrm>
          <a:prstGeom prst="rect">
            <a:avLst/>
          </a:prstGeom>
        </p:spPr>
      </p:pic>
      <p:pic>
        <p:nvPicPr>
          <p:cNvPr id="14" name="Picture 13">
            <a:extLst>
              <a:ext uri="{FF2B5EF4-FFF2-40B4-BE49-F238E27FC236}">
                <a16:creationId xmlns:a16="http://schemas.microsoft.com/office/drawing/2014/main" id="{A5487210-E1A1-4265-B715-DB95D0FF1C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1586" y="3389129"/>
            <a:ext cx="900000" cy="900000"/>
          </a:xfrm>
          <a:prstGeom prst="rect">
            <a:avLst/>
          </a:prstGeom>
        </p:spPr>
      </p:pic>
      <p:pic>
        <p:nvPicPr>
          <p:cNvPr id="16" name="Picture 15">
            <a:extLst>
              <a:ext uri="{FF2B5EF4-FFF2-40B4-BE49-F238E27FC236}">
                <a16:creationId xmlns:a16="http://schemas.microsoft.com/office/drawing/2014/main" id="{45B8C7E2-D406-4F11-B0D4-B146B484FF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9236" y="3389129"/>
            <a:ext cx="900000" cy="900000"/>
          </a:xfrm>
          <a:prstGeom prst="rect">
            <a:avLst/>
          </a:prstGeom>
        </p:spPr>
      </p:pic>
      <p:pic>
        <p:nvPicPr>
          <p:cNvPr id="18" name="Picture 17">
            <a:extLst>
              <a:ext uri="{FF2B5EF4-FFF2-40B4-BE49-F238E27FC236}">
                <a16:creationId xmlns:a16="http://schemas.microsoft.com/office/drawing/2014/main" id="{8CF2B263-B095-45B0-A7A3-AC9104BFF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1586" y="4370852"/>
            <a:ext cx="900000" cy="900000"/>
          </a:xfrm>
          <a:prstGeom prst="rect">
            <a:avLst/>
          </a:prstGeom>
        </p:spPr>
      </p:pic>
      <p:pic>
        <p:nvPicPr>
          <p:cNvPr id="20" name="Picture 19">
            <a:extLst>
              <a:ext uri="{FF2B5EF4-FFF2-40B4-BE49-F238E27FC236}">
                <a16:creationId xmlns:a16="http://schemas.microsoft.com/office/drawing/2014/main" id="{F90ECDDF-BCB9-4C9D-9DAD-C763683B1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9236" y="4367866"/>
            <a:ext cx="900000" cy="900000"/>
          </a:xfrm>
          <a:prstGeom prst="rect">
            <a:avLst/>
          </a:prstGeom>
        </p:spPr>
      </p:pic>
      <p:pic>
        <p:nvPicPr>
          <p:cNvPr id="22" name="Picture 21">
            <a:extLst>
              <a:ext uri="{FF2B5EF4-FFF2-40B4-BE49-F238E27FC236}">
                <a16:creationId xmlns:a16="http://schemas.microsoft.com/office/drawing/2014/main" id="{0DED203E-2BF6-46AB-8E95-E9EF0DA4AB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51586" y="5364155"/>
            <a:ext cx="900000" cy="900000"/>
          </a:xfrm>
          <a:prstGeom prst="rect">
            <a:avLst/>
          </a:prstGeom>
        </p:spPr>
      </p:pic>
      <p:pic>
        <p:nvPicPr>
          <p:cNvPr id="24" name="Picture 23">
            <a:extLst>
              <a:ext uri="{FF2B5EF4-FFF2-40B4-BE49-F238E27FC236}">
                <a16:creationId xmlns:a16="http://schemas.microsoft.com/office/drawing/2014/main" id="{B694DCCB-364F-4181-A9B1-3DD3E36C0B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96391" y="5348451"/>
            <a:ext cx="900000" cy="900000"/>
          </a:xfrm>
          <a:prstGeom prst="rect">
            <a:avLst/>
          </a:prstGeom>
        </p:spPr>
      </p:pic>
      <p:sp>
        <p:nvSpPr>
          <p:cNvPr id="17" name="Title 1">
            <a:extLst>
              <a:ext uri="{FF2B5EF4-FFF2-40B4-BE49-F238E27FC236}">
                <a16:creationId xmlns:a16="http://schemas.microsoft.com/office/drawing/2014/main" id="{653A6A6E-5422-4F81-8AB0-0CBB8D1E8A0D}"/>
              </a:ext>
            </a:extLst>
          </p:cNvPr>
          <p:cNvSpPr txBox="1">
            <a:spLocks/>
          </p:cNvSpPr>
          <p:nvPr/>
        </p:nvSpPr>
        <p:spPr>
          <a:xfrm>
            <a:off x="266702" y="360042"/>
            <a:ext cx="11005458" cy="875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Integralidad: Interconexiones entre los ODS</a:t>
            </a:r>
          </a:p>
        </p:txBody>
      </p:sp>
      <p:sp>
        <p:nvSpPr>
          <p:cNvPr id="4" name="Arrow: Down 3">
            <a:extLst>
              <a:ext uri="{FF2B5EF4-FFF2-40B4-BE49-F238E27FC236}">
                <a16:creationId xmlns:a16="http://schemas.microsoft.com/office/drawing/2014/main" id="{CE010680-46EC-4DA6-BB02-AC61CFBB6714}"/>
              </a:ext>
            </a:extLst>
          </p:cNvPr>
          <p:cNvSpPr/>
          <p:nvPr/>
        </p:nvSpPr>
        <p:spPr>
          <a:xfrm flipV="1">
            <a:off x="3868732" y="1577531"/>
            <a:ext cx="900000" cy="146875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Arrow: Down 18">
            <a:extLst>
              <a:ext uri="{FF2B5EF4-FFF2-40B4-BE49-F238E27FC236}">
                <a16:creationId xmlns:a16="http://schemas.microsoft.com/office/drawing/2014/main" id="{8D594E32-8791-4C36-8DCC-46785564C468}"/>
              </a:ext>
            </a:extLst>
          </p:cNvPr>
          <p:cNvSpPr/>
          <p:nvPr/>
        </p:nvSpPr>
        <p:spPr>
          <a:xfrm>
            <a:off x="3836149" y="4223488"/>
            <a:ext cx="900000" cy="15998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F81D52A7-495C-4D27-B47F-9C651323A470}"/>
              </a:ext>
            </a:extLst>
          </p:cNvPr>
          <p:cNvSpPr txBox="1"/>
          <p:nvPr/>
        </p:nvSpPr>
        <p:spPr>
          <a:xfrm>
            <a:off x="5264392" y="1763789"/>
            <a:ext cx="3769894" cy="1200329"/>
          </a:xfrm>
          <a:prstGeom prst="rect">
            <a:avLst/>
          </a:prstGeom>
          <a:noFill/>
        </p:spPr>
        <p:txBody>
          <a:bodyPr wrap="square" rtlCol="0">
            <a:spAutoFit/>
          </a:bodyPr>
          <a:lstStyle/>
          <a:p>
            <a:pPr marL="285750" lvl="0" indent="-285750">
              <a:buClr>
                <a:srgbClr val="0369B2"/>
              </a:buClr>
              <a:buFont typeface="Arial" panose="020B0604020202020204" pitchFamily="34" charset="0"/>
              <a:buChar char="•"/>
            </a:pPr>
            <a:r>
              <a:rPr lang="es-ES" sz="2400" dirty="0">
                <a:latin typeface="+mj-lt"/>
              </a:rPr>
              <a:t>Reducción pobreza</a:t>
            </a:r>
          </a:p>
          <a:p>
            <a:pPr marL="285750" lvl="0" indent="-285750">
              <a:buClr>
                <a:srgbClr val="0369B2"/>
              </a:buClr>
              <a:buFont typeface="Arial" panose="020B0604020202020204" pitchFamily="34" charset="0"/>
              <a:buChar char="•"/>
            </a:pPr>
            <a:r>
              <a:rPr lang="es-ES" sz="2400" dirty="0">
                <a:latin typeface="+mj-lt"/>
              </a:rPr>
              <a:t>Reducción hambre</a:t>
            </a:r>
          </a:p>
          <a:p>
            <a:pPr marL="285750" lvl="0" indent="-285750">
              <a:buClr>
                <a:srgbClr val="0369B2"/>
              </a:buClr>
              <a:buFont typeface="Arial" panose="020B0604020202020204" pitchFamily="34" charset="0"/>
              <a:buChar char="•"/>
            </a:pPr>
            <a:r>
              <a:rPr lang="es-ES" sz="2400" dirty="0">
                <a:latin typeface="+mj-lt"/>
              </a:rPr>
              <a:t>Empleo</a:t>
            </a:r>
          </a:p>
        </p:txBody>
      </p:sp>
      <p:sp>
        <p:nvSpPr>
          <p:cNvPr id="21" name="TextBox 20">
            <a:extLst>
              <a:ext uri="{FF2B5EF4-FFF2-40B4-BE49-F238E27FC236}">
                <a16:creationId xmlns:a16="http://schemas.microsoft.com/office/drawing/2014/main" id="{4B7D9303-B4E5-43B9-8D22-5760043E39FA}"/>
              </a:ext>
            </a:extLst>
          </p:cNvPr>
          <p:cNvSpPr txBox="1"/>
          <p:nvPr/>
        </p:nvSpPr>
        <p:spPr>
          <a:xfrm>
            <a:off x="5231809" y="4367866"/>
            <a:ext cx="3988107" cy="1200329"/>
          </a:xfrm>
          <a:prstGeom prst="rect">
            <a:avLst/>
          </a:prstGeom>
          <a:noFill/>
        </p:spPr>
        <p:txBody>
          <a:bodyPr wrap="square" rtlCol="0">
            <a:spAutoFit/>
          </a:bodyPr>
          <a:lstStyle/>
          <a:p>
            <a:pPr marL="285750" lvl="0" indent="-285750">
              <a:buClr>
                <a:srgbClr val="0369B2"/>
              </a:buClr>
              <a:buFont typeface="Arial" panose="020B0604020202020204" pitchFamily="34" charset="0"/>
              <a:buChar char="•"/>
            </a:pPr>
            <a:r>
              <a:rPr lang="es-ES" sz="2400" dirty="0">
                <a:latin typeface="+mj-lt"/>
              </a:rPr>
              <a:t>Demanda energía y agua</a:t>
            </a:r>
          </a:p>
          <a:p>
            <a:pPr marL="285750" lvl="0" indent="-285750">
              <a:buClr>
                <a:srgbClr val="0369B2"/>
              </a:buClr>
              <a:buFont typeface="Arial" panose="020B0604020202020204" pitchFamily="34" charset="0"/>
              <a:buChar char="•"/>
            </a:pPr>
            <a:r>
              <a:rPr lang="es-ES" sz="2400" dirty="0">
                <a:latin typeface="+mj-lt"/>
              </a:rPr>
              <a:t>Conflictos recursos</a:t>
            </a:r>
          </a:p>
          <a:p>
            <a:pPr marL="285750" lvl="0" indent="-285750">
              <a:buClr>
                <a:srgbClr val="0369B2"/>
              </a:buClr>
              <a:buFont typeface="Arial" panose="020B0604020202020204" pitchFamily="34" charset="0"/>
              <a:buChar char="•"/>
            </a:pPr>
            <a:r>
              <a:rPr lang="es-ES" sz="2400" dirty="0">
                <a:latin typeface="+mj-lt"/>
              </a:rPr>
              <a:t>Biodiversidad y ecosistemas</a:t>
            </a:r>
          </a:p>
        </p:txBody>
      </p:sp>
    </p:spTree>
    <p:extLst>
      <p:ext uri="{BB962C8B-B14F-4D97-AF65-F5344CB8AC3E}">
        <p14:creationId xmlns:p14="http://schemas.microsoft.com/office/powerpoint/2010/main" val="208968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3F1AFDC-3FF0-472E-B72C-817D08698962}"/>
              </a:ext>
            </a:extLst>
          </p:cNvPr>
          <p:cNvGrpSpPr/>
          <p:nvPr/>
        </p:nvGrpSpPr>
        <p:grpSpPr>
          <a:xfrm>
            <a:off x="2366210" y="1491342"/>
            <a:ext cx="7459579" cy="4831984"/>
            <a:chOff x="2378313" y="1305521"/>
            <a:chExt cx="5671605" cy="4831984"/>
          </a:xfrm>
        </p:grpSpPr>
        <p:sp>
          <p:nvSpPr>
            <p:cNvPr id="5" name="Cylinder 4">
              <a:extLst>
                <a:ext uri="{FF2B5EF4-FFF2-40B4-BE49-F238E27FC236}">
                  <a16:creationId xmlns:a16="http://schemas.microsoft.com/office/drawing/2014/main" id="{DD20D6CC-0279-461C-87E5-A273CB400184}"/>
                </a:ext>
              </a:extLst>
            </p:cNvPr>
            <p:cNvSpPr/>
            <p:nvPr/>
          </p:nvSpPr>
          <p:spPr>
            <a:xfrm>
              <a:off x="4749718" y="1305521"/>
              <a:ext cx="954420" cy="3875315"/>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dirty="0">
                  <a:latin typeface="+mj-lt"/>
                </a:rPr>
                <a:t>Gobernación</a:t>
              </a:r>
              <a:endParaRPr lang="es-MX" sz="2800" dirty="0">
                <a:latin typeface="+mj-lt"/>
              </a:endParaRPr>
            </a:p>
          </p:txBody>
        </p:sp>
        <p:sp>
          <p:nvSpPr>
            <p:cNvPr id="8" name="Cylinder 7">
              <a:extLst>
                <a:ext uri="{FF2B5EF4-FFF2-40B4-BE49-F238E27FC236}">
                  <a16:creationId xmlns:a16="http://schemas.microsoft.com/office/drawing/2014/main" id="{1F2FACE0-297E-40F9-A5D5-F44F0CF26DF4}"/>
                </a:ext>
              </a:extLst>
            </p:cNvPr>
            <p:cNvSpPr/>
            <p:nvPr/>
          </p:nvSpPr>
          <p:spPr>
            <a:xfrm>
              <a:off x="7073347" y="1715404"/>
              <a:ext cx="976571" cy="3875315"/>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dirty="0">
                  <a:latin typeface="+mj-lt"/>
                </a:rPr>
                <a:t>Desarrollo Social</a:t>
              </a:r>
              <a:endParaRPr lang="es-MX" sz="2800" dirty="0">
                <a:latin typeface="+mj-lt"/>
              </a:endParaRPr>
            </a:p>
          </p:txBody>
        </p:sp>
        <p:sp>
          <p:nvSpPr>
            <p:cNvPr id="12" name="Cylinder 11">
              <a:extLst>
                <a:ext uri="{FF2B5EF4-FFF2-40B4-BE49-F238E27FC236}">
                  <a16:creationId xmlns:a16="http://schemas.microsoft.com/office/drawing/2014/main" id="{0491477D-F999-4907-BC31-173CCFA75A51}"/>
                </a:ext>
              </a:extLst>
            </p:cNvPr>
            <p:cNvSpPr/>
            <p:nvPr/>
          </p:nvSpPr>
          <p:spPr>
            <a:xfrm>
              <a:off x="5833379" y="2262190"/>
              <a:ext cx="1110727" cy="3875315"/>
            </a:xfrm>
            <a:prstGeom prst="ca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dirty="0">
                  <a:latin typeface="+mj-lt"/>
                </a:rPr>
                <a:t>Energía</a:t>
              </a:r>
              <a:endParaRPr lang="es-MX" sz="2800" dirty="0">
                <a:latin typeface="+mj-lt"/>
              </a:endParaRPr>
            </a:p>
          </p:txBody>
        </p:sp>
        <p:sp>
          <p:nvSpPr>
            <p:cNvPr id="13" name="Cylinder 12">
              <a:extLst>
                <a:ext uri="{FF2B5EF4-FFF2-40B4-BE49-F238E27FC236}">
                  <a16:creationId xmlns:a16="http://schemas.microsoft.com/office/drawing/2014/main" id="{C6C8DDE7-29F5-486F-8980-D55F30181BF7}"/>
                </a:ext>
              </a:extLst>
            </p:cNvPr>
            <p:cNvSpPr/>
            <p:nvPr/>
          </p:nvSpPr>
          <p:spPr>
            <a:xfrm>
              <a:off x="2378313" y="1715405"/>
              <a:ext cx="877657" cy="3875315"/>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dirty="0">
                  <a:latin typeface="+mj-lt"/>
                </a:rPr>
                <a:t>Salud</a:t>
              </a:r>
              <a:endParaRPr lang="es-MX" sz="2800" dirty="0">
                <a:latin typeface="+mj-lt"/>
              </a:endParaRPr>
            </a:p>
          </p:txBody>
        </p:sp>
        <p:sp>
          <p:nvSpPr>
            <p:cNvPr id="10" name="Cylinder 9">
              <a:extLst>
                <a:ext uri="{FF2B5EF4-FFF2-40B4-BE49-F238E27FC236}">
                  <a16:creationId xmlns:a16="http://schemas.microsoft.com/office/drawing/2014/main" id="{D1CB7135-4CFF-4779-8ACA-F20D37A1CEEF}"/>
                </a:ext>
              </a:extLst>
            </p:cNvPr>
            <p:cNvSpPr/>
            <p:nvPr/>
          </p:nvSpPr>
          <p:spPr>
            <a:xfrm>
              <a:off x="3482685" y="2262190"/>
              <a:ext cx="1110727" cy="3875315"/>
            </a:xfrm>
            <a:prstGeom prst="ca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dirty="0">
                  <a:latin typeface="+mj-lt"/>
                </a:rPr>
                <a:t>Medio Ambiente y Recursos Naturales</a:t>
              </a:r>
              <a:endParaRPr lang="es-MX" sz="2800" dirty="0">
                <a:latin typeface="+mj-lt"/>
              </a:endParaRPr>
            </a:p>
          </p:txBody>
        </p:sp>
      </p:grpSp>
      <p:sp>
        <p:nvSpPr>
          <p:cNvPr id="14" name="Title 1">
            <a:extLst>
              <a:ext uri="{FF2B5EF4-FFF2-40B4-BE49-F238E27FC236}">
                <a16:creationId xmlns:a16="http://schemas.microsoft.com/office/drawing/2014/main" id="{437B327D-4B34-40A9-BBAA-0BE243671369}"/>
              </a:ext>
            </a:extLst>
          </p:cNvPr>
          <p:cNvSpPr txBox="1">
            <a:spLocks/>
          </p:cNvSpPr>
          <p:nvPr/>
        </p:nvSpPr>
        <p:spPr>
          <a:xfrm>
            <a:off x="266702" y="360042"/>
            <a:ext cx="11005458" cy="875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Desafíos ante la integralidad</a:t>
            </a:r>
          </a:p>
        </p:txBody>
      </p:sp>
    </p:spTree>
    <p:extLst>
      <p:ext uri="{BB962C8B-B14F-4D97-AF65-F5344CB8AC3E}">
        <p14:creationId xmlns:p14="http://schemas.microsoft.com/office/powerpoint/2010/main" val="98938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A57B2-9ECA-4BD0-B958-80B60A1F58C4}"/>
              </a:ext>
            </a:extLst>
          </p:cNvPr>
          <p:cNvSpPr/>
          <p:nvPr/>
        </p:nvSpPr>
        <p:spPr>
          <a:xfrm>
            <a:off x="4724400" y="2794000"/>
            <a:ext cx="2743200" cy="127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Política integral de salud preventiva</a:t>
            </a:r>
            <a:endParaRPr lang="es-MX" sz="1600" b="1" dirty="0"/>
          </a:p>
        </p:txBody>
      </p:sp>
      <p:sp>
        <p:nvSpPr>
          <p:cNvPr id="6" name="Arrow: Left 5">
            <a:extLst>
              <a:ext uri="{FF2B5EF4-FFF2-40B4-BE49-F238E27FC236}">
                <a16:creationId xmlns:a16="http://schemas.microsoft.com/office/drawing/2014/main" id="{DFA9D1EC-D645-4686-A9C3-3DDA7E30F63A}"/>
              </a:ext>
            </a:extLst>
          </p:cNvPr>
          <p:cNvSpPr/>
          <p:nvPr/>
        </p:nvSpPr>
        <p:spPr>
          <a:xfrm rot="8100000">
            <a:off x="7409693" y="1692586"/>
            <a:ext cx="1301627" cy="1227055"/>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s-MX" dirty="0"/>
          </a:p>
        </p:txBody>
      </p:sp>
      <p:sp>
        <p:nvSpPr>
          <p:cNvPr id="14" name="Arrow: Left 13">
            <a:extLst>
              <a:ext uri="{FF2B5EF4-FFF2-40B4-BE49-F238E27FC236}">
                <a16:creationId xmlns:a16="http://schemas.microsoft.com/office/drawing/2014/main" id="{CFB00A71-2B6B-4B0F-A9E0-201F3CAD24AB}"/>
              </a:ext>
            </a:extLst>
          </p:cNvPr>
          <p:cNvSpPr/>
          <p:nvPr/>
        </p:nvSpPr>
        <p:spPr>
          <a:xfrm rot="2700000">
            <a:off x="3566113" y="1734622"/>
            <a:ext cx="1277327" cy="112554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Arrow: Left 14">
            <a:extLst>
              <a:ext uri="{FF2B5EF4-FFF2-40B4-BE49-F238E27FC236}">
                <a16:creationId xmlns:a16="http://schemas.microsoft.com/office/drawing/2014/main" id="{BC28DEC3-FB18-4418-85C3-626A6C755E91}"/>
              </a:ext>
            </a:extLst>
          </p:cNvPr>
          <p:cNvSpPr/>
          <p:nvPr/>
        </p:nvSpPr>
        <p:spPr>
          <a:xfrm rot="18900000">
            <a:off x="3513776" y="4133644"/>
            <a:ext cx="1424917" cy="1371732"/>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Arrow: Left 15">
            <a:extLst>
              <a:ext uri="{FF2B5EF4-FFF2-40B4-BE49-F238E27FC236}">
                <a16:creationId xmlns:a16="http://schemas.microsoft.com/office/drawing/2014/main" id="{57C27A9F-709E-4509-A300-27DAB300024A}"/>
              </a:ext>
            </a:extLst>
          </p:cNvPr>
          <p:cNvSpPr/>
          <p:nvPr/>
        </p:nvSpPr>
        <p:spPr>
          <a:xfrm rot="13500000">
            <a:off x="7308692" y="4153521"/>
            <a:ext cx="1409160" cy="1197964"/>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TextBox 6">
            <a:extLst>
              <a:ext uri="{FF2B5EF4-FFF2-40B4-BE49-F238E27FC236}">
                <a16:creationId xmlns:a16="http://schemas.microsoft.com/office/drawing/2014/main" id="{E811DDA9-D882-403C-9022-9EDA73299B4C}"/>
              </a:ext>
            </a:extLst>
          </p:cNvPr>
          <p:cNvSpPr txBox="1"/>
          <p:nvPr/>
        </p:nvSpPr>
        <p:spPr>
          <a:xfrm rot="19249586">
            <a:off x="7518836" y="2201890"/>
            <a:ext cx="838200" cy="400110"/>
          </a:xfrm>
          <a:prstGeom prst="rect">
            <a:avLst/>
          </a:prstGeom>
          <a:noFill/>
        </p:spPr>
        <p:txBody>
          <a:bodyPr wrap="square" rtlCol="0">
            <a:spAutoFit/>
          </a:bodyPr>
          <a:lstStyle/>
          <a:p>
            <a:r>
              <a:rPr lang="es-ES" sz="2000" b="1" dirty="0">
                <a:solidFill>
                  <a:schemeClr val="bg1"/>
                </a:solidFill>
              </a:rPr>
              <a:t>Salud</a:t>
            </a:r>
            <a:endParaRPr lang="es-MX" sz="2000" b="1" dirty="0">
              <a:solidFill>
                <a:schemeClr val="bg1"/>
              </a:solidFill>
            </a:endParaRPr>
          </a:p>
        </p:txBody>
      </p:sp>
      <p:sp>
        <p:nvSpPr>
          <p:cNvPr id="17" name="TextBox 16">
            <a:extLst>
              <a:ext uri="{FF2B5EF4-FFF2-40B4-BE49-F238E27FC236}">
                <a16:creationId xmlns:a16="http://schemas.microsoft.com/office/drawing/2014/main" id="{25D94B25-6FE8-4A0C-9314-2D93DC6B1501}"/>
              </a:ext>
            </a:extLst>
          </p:cNvPr>
          <p:cNvSpPr txBox="1"/>
          <p:nvPr/>
        </p:nvSpPr>
        <p:spPr>
          <a:xfrm rot="2700000">
            <a:off x="7387406" y="4479544"/>
            <a:ext cx="1283586" cy="400110"/>
          </a:xfrm>
          <a:prstGeom prst="rect">
            <a:avLst/>
          </a:prstGeom>
          <a:noFill/>
        </p:spPr>
        <p:txBody>
          <a:bodyPr wrap="square" rtlCol="0">
            <a:spAutoFit/>
          </a:bodyPr>
          <a:lstStyle/>
          <a:p>
            <a:r>
              <a:rPr lang="es-ES" sz="2000" b="1" dirty="0">
                <a:solidFill>
                  <a:schemeClr val="bg1"/>
                </a:solidFill>
              </a:rPr>
              <a:t>Economía</a:t>
            </a:r>
            <a:endParaRPr lang="es-MX" sz="2000" b="1" dirty="0">
              <a:solidFill>
                <a:schemeClr val="bg1"/>
              </a:solidFill>
            </a:endParaRPr>
          </a:p>
        </p:txBody>
      </p:sp>
      <p:sp>
        <p:nvSpPr>
          <p:cNvPr id="9" name="TextBox 8">
            <a:extLst>
              <a:ext uri="{FF2B5EF4-FFF2-40B4-BE49-F238E27FC236}">
                <a16:creationId xmlns:a16="http://schemas.microsoft.com/office/drawing/2014/main" id="{6010A4AD-30C7-4502-B32F-17FF6C19605C}"/>
              </a:ext>
            </a:extLst>
          </p:cNvPr>
          <p:cNvSpPr txBox="1"/>
          <p:nvPr/>
        </p:nvSpPr>
        <p:spPr>
          <a:xfrm>
            <a:off x="8856759" y="1661141"/>
            <a:ext cx="3116780" cy="1938992"/>
          </a:xfrm>
          <a:prstGeom prst="rect">
            <a:avLst/>
          </a:prstGeom>
          <a:noFill/>
        </p:spPr>
        <p:txBody>
          <a:bodyPr wrap="square" rtlCol="0">
            <a:spAutoFit/>
          </a:bodyPr>
          <a:lstStyle/>
          <a:p>
            <a:pPr marL="342900" indent="-342900">
              <a:buClr>
                <a:schemeClr val="bg2">
                  <a:lumMod val="50000"/>
                </a:schemeClr>
              </a:buClr>
              <a:buFont typeface="Arial" panose="020B0604020202020204" pitchFamily="34" charset="0"/>
              <a:buChar char="•"/>
            </a:pPr>
            <a:r>
              <a:rPr lang="es-ES" sz="2000" b="1" dirty="0">
                <a:latin typeface="+mj-lt"/>
              </a:rPr>
              <a:t>Campañas de prevención dirigidas</a:t>
            </a:r>
          </a:p>
          <a:p>
            <a:pPr marL="342900" indent="-342900">
              <a:buClr>
                <a:schemeClr val="bg2">
                  <a:lumMod val="50000"/>
                </a:schemeClr>
              </a:buClr>
              <a:buFont typeface="Arial" panose="020B0604020202020204" pitchFamily="34" charset="0"/>
              <a:buChar char="•"/>
            </a:pPr>
            <a:r>
              <a:rPr lang="es-ES" sz="2000" b="1" dirty="0">
                <a:latin typeface="+mj-lt"/>
              </a:rPr>
              <a:t>Capacidad de atención</a:t>
            </a:r>
          </a:p>
          <a:p>
            <a:pPr marL="342900" indent="-342900">
              <a:buClr>
                <a:schemeClr val="bg2">
                  <a:lumMod val="50000"/>
                </a:schemeClr>
              </a:buClr>
              <a:buFont typeface="Arial" panose="020B0604020202020204" pitchFamily="34" charset="0"/>
              <a:buChar char="•"/>
            </a:pPr>
            <a:r>
              <a:rPr lang="es-ES" sz="2000" b="1" dirty="0">
                <a:latin typeface="+mj-lt"/>
              </a:rPr>
              <a:t>Detección temprana</a:t>
            </a:r>
          </a:p>
          <a:p>
            <a:pPr marL="342900" indent="-342900">
              <a:buClr>
                <a:schemeClr val="bg2">
                  <a:lumMod val="50000"/>
                </a:schemeClr>
              </a:buClr>
              <a:buFont typeface="Arial" panose="020B0604020202020204" pitchFamily="34" charset="0"/>
              <a:buChar char="•"/>
            </a:pPr>
            <a:r>
              <a:rPr lang="es-ES" sz="2000" b="1" dirty="0">
                <a:latin typeface="+mj-lt"/>
              </a:rPr>
              <a:t>Acceso a salud sexual</a:t>
            </a:r>
          </a:p>
          <a:p>
            <a:pPr marL="342900" indent="-342900">
              <a:buClr>
                <a:schemeClr val="bg2">
                  <a:lumMod val="50000"/>
                </a:schemeClr>
              </a:buClr>
              <a:buFont typeface="Arial" panose="020B0604020202020204" pitchFamily="34" charset="0"/>
              <a:buChar char="•"/>
            </a:pPr>
            <a:endParaRPr lang="es-MX" sz="2000" b="1" dirty="0">
              <a:latin typeface="+mj-lt"/>
            </a:endParaRPr>
          </a:p>
        </p:txBody>
      </p:sp>
      <p:sp>
        <p:nvSpPr>
          <p:cNvPr id="18" name="TextBox 17">
            <a:extLst>
              <a:ext uri="{FF2B5EF4-FFF2-40B4-BE49-F238E27FC236}">
                <a16:creationId xmlns:a16="http://schemas.microsoft.com/office/drawing/2014/main" id="{BA4D52C9-40AD-48CA-B2C8-681E32DC98CF}"/>
              </a:ext>
            </a:extLst>
          </p:cNvPr>
          <p:cNvSpPr txBox="1"/>
          <p:nvPr/>
        </p:nvSpPr>
        <p:spPr>
          <a:xfrm>
            <a:off x="8799180" y="3999832"/>
            <a:ext cx="3294785" cy="2246769"/>
          </a:xfrm>
          <a:prstGeom prst="rect">
            <a:avLst/>
          </a:prstGeom>
          <a:noFill/>
        </p:spPr>
        <p:txBody>
          <a:bodyPr wrap="square" rtlCol="0">
            <a:spAutoFit/>
          </a:bodyPr>
          <a:lstStyle/>
          <a:p>
            <a:pPr marL="342900" indent="-342900">
              <a:buClr>
                <a:srgbClr val="FFC000"/>
              </a:buClr>
              <a:buFont typeface="Arial" panose="020B0604020202020204" pitchFamily="34" charset="0"/>
              <a:buChar char="•"/>
            </a:pPr>
            <a:r>
              <a:rPr lang="es-ES" sz="2000" b="1" dirty="0">
                <a:latin typeface="+mj-lt"/>
              </a:rPr>
              <a:t>Enfoque de salud y nutrición en la regulación de la producción y las importaciones</a:t>
            </a:r>
          </a:p>
          <a:p>
            <a:pPr marL="342900" indent="-342900">
              <a:buClr>
                <a:srgbClr val="FFC000"/>
              </a:buClr>
              <a:buFont typeface="Arial" panose="020B0604020202020204" pitchFamily="34" charset="0"/>
              <a:buChar char="•"/>
            </a:pPr>
            <a:r>
              <a:rPr lang="es-ES" sz="2000" b="1" dirty="0">
                <a:latin typeface="+mj-lt"/>
              </a:rPr>
              <a:t>Enfoque en sectores productivos claves (Agricultura)</a:t>
            </a:r>
            <a:endParaRPr lang="es-MX" sz="2000" b="1" dirty="0">
              <a:latin typeface="+mj-lt"/>
            </a:endParaRPr>
          </a:p>
        </p:txBody>
      </p:sp>
      <p:sp>
        <p:nvSpPr>
          <p:cNvPr id="20" name="TextBox 19">
            <a:extLst>
              <a:ext uri="{FF2B5EF4-FFF2-40B4-BE49-F238E27FC236}">
                <a16:creationId xmlns:a16="http://schemas.microsoft.com/office/drawing/2014/main" id="{8FA9FB6F-8E69-4F0C-A59F-138BA005F79D}"/>
              </a:ext>
            </a:extLst>
          </p:cNvPr>
          <p:cNvSpPr txBox="1"/>
          <p:nvPr/>
        </p:nvSpPr>
        <p:spPr>
          <a:xfrm rot="2700000">
            <a:off x="3708534" y="2120215"/>
            <a:ext cx="1069212" cy="400110"/>
          </a:xfrm>
          <a:prstGeom prst="rect">
            <a:avLst/>
          </a:prstGeom>
          <a:noFill/>
        </p:spPr>
        <p:txBody>
          <a:bodyPr wrap="square" rtlCol="0">
            <a:spAutoFit/>
          </a:bodyPr>
          <a:lstStyle/>
          <a:p>
            <a:pPr algn="r"/>
            <a:r>
              <a:rPr lang="es-ES" sz="2000" b="1" dirty="0">
                <a:solidFill>
                  <a:schemeClr val="bg1"/>
                </a:solidFill>
              </a:rPr>
              <a:t>Género</a:t>
            </a:r>
            <a:endParaRPr lang="es-MX" sz="2000" b="1" dirty="0">
              <a:solidFill>
                <a:schemeClr val="bg1"/>
              </a:solidFill>
            </a:endParaRPr>
          </a:p>
        </p:txBody>
      </p:sp>
      <p:sp>
        <p:nvSpPr>
          <p:cNvPr id="22" name="TextBox 21">
            <a:extLst>
              <a:ext uri="{FF2B5EF4-FFF2-40B4-BE49-F238E27FC236}">
                <a16:creationId xmlns:a16="http://schemas.microsoft.com/office/drawing/2014/main" id="{B1541CD6-1916-482C-AA83-A3B564461840}"/>
              </a:ext>
            </a:extLst>
          </p:cNvPr>
          <p:cNvSpPr txBox="1"/>
          <p:nvPr/>
        </p:nvSpPr>
        <p:spPr>
          <a:xfrm rot="18900000">
            <a:off x="3707379" y="4387210"/>
            <a:ext cx="1260000" cy="584775"/>
          </a:xfrm>
          <a:prstGeom prst="rect">
            <a:avLst/>
          </a:prstGeom>
          <a:noFill/>
        </p:spPr>
        <p:txBody>
          <a:bodyPr wrap="square" rtlCol="0">
            <a:spAutoFit/>
          </a:bodyPr>
          <a:lstStyle/>
          <a:p>
            <a:r>
              <a:rPr lang="es-ES" sz="1600" b="1" dirty="0">
                <a:solidFill>
                  <a:schemeClr val="bg1"/>
                </a:solidFill>
              </a:rPr>
              <a:t>Educación</a:t>
            </a:r>
          </a:p>
          <a:p>
            <a:r>
              <a:rPr lang="es-ES" sz="1600" b="1" dirty="0">
                <a:solidFill>
                  <a:schemeClr val="bg1"/>
                </a:solidFill>
              </a:rPr>
              <a:t>&amp; deporte</a:t>
            </a:r>
            <a:endParaRPr lang="es-MX" sz="1600" b="1" dirty="0">
              <a:solidFill>
                <a:schemeClr val="bg1"/>
              </a:solidFill>
            </a:endParaRPr>
          </a:p>
        </p:txBody>
      </p:sp>
      <p:sp>
        <p:nvSpPr>
          <p:cNvPr id="24" name="TextBox 23">
            <a:extLst>
              <a:ext uri="{FF2B5EF4-FFF2-40B4-BE49-F238E27FC236}">
                <a16:creationId xmlns:a16="http://schemas.microsoft.com/office/drawing/2014/main" id="{E0E9F494-7505-4D0F-A0EA-3989B709025C}"/>
              </a:ext>
            </a:extLst>
          </p:cNvPr>
          <p:cNvSpPr txBox="1"/>
          <p:nvPr/>
        </p:nvSpPr>
        <p:spPr>
          <a:xfrm>
            <a:off x="346637" y="4307608"/>
            <a:ext cx="3046184" cy="1631216"/>
          </a:xfrm>
          <a:prstGeom prst="rect">
            <a:avLst/>
          </a:prstGeom>
          <a:noFill/>
        </p:spPr>
        <p:txBody>
          <a:bodyPr wrap="square" rtlCol="0">
            <a:spAutoFit/>
          </a:bodyPr>
          <a:lstStyle/>
          <a:p>
            <a:pPr marL="342900" indent="-342900">
              <a:buClr>
                <a:srgbClr val="0369B2"/>
              </a:buClr>
              <a:buFont typeface="Arial" panose="020B0604020202020204" pitchFamily="34" charset="0"/>
              <a:buChar char="•"/>
            </a:pPr>
            <a:r>
              <a:rPr lang="es-ES" sz="2000" b="1" dirty="0">
                <a:latin typeface="+mj-lt"/>
              </a:rPr>
              <a:t>Habilidades socioemocionales</a:t>
            </a:r>
          </a:p>
          <a:p>
            <a:pPr marL="342900" indent="-342900">
              <a:buClr>
                <a:srgbClr val="0369B2"/>
              </a:buClr>
              <a:buFont typeface="Arial" panose="020B0604020202020204" pitchFamily="34" charset="0"/>
              <a:buChar char="•"/>
            </a:pPr>
            <a:r>
              <a:rPr lang="es-ES" sz="2000" b="1" dirty="0">
                <a:latin typeface="+mj-lt"/>
              </a:rPr>
              <a:t>Hábitos: higiene, ejercicio, nutrición</a:t>
            </a:r>
          </a:p>
          <a:p>
            <a:pPr marL="342900" indent="-342900">
              <a:buClr>
                <a:srgbClr val="0369B2"/>
              </a:buClr>
              <a:buFont typeface="Arial" panose="020B0604020202020204" pitchFamily="34" charset="0"/>
              <a:buChar char="•"/>
            </a:pPr>
            <a:r>
              <a:rPr lang="es-MX" sz="2000" b="1" dirty="0">
                <a:latin typeface="+mj-lt"/>
              </a:rPr>
              <a:t>Educación social integral</a:t>
            </a:r>
          </a:p>
        </p:txBody>
      </p:sp>
      <p:sp>
        <p:nvSpPr>
          <p:cNvPr id="19" name="TextBox 23">
            <a:extLst>
              <a:ext uri="{FF2B5EF4-FFF2-40B4-BE49-F238E27FC236}">
                <a16:creationId xmlns:a16="http://schemas.microsoft.com/office/drawing/2014/main" id="{E0E9F494-7505-4D0F-A0EA-3989B709025C}"/>
              </a:ext>
            </a:extLst>
          </p:cNvPr>
          <p:cNvSpPr txBox="1"/>
          <p:nvPr/>
        </p:nvSpPr>
        <p:spPr>
          <a:xfrm>
            <a:off x="385115" y="2342839"/>
            <a:ext cx="3046184" cy="1323439"/>
          </a:xfrm>
          <a:prstGeom prst="rect">
            <a:avLst/>
          </a:prstGeom>
          <a:noFill/>
        </p:spPr>
        <p:txBody>
          <a:bodyPr wrap="square" rtlCol="0">
            <a:spAutoFit/>
          </a:bodyPr>
          <a:lstStyle/>
          <a:p>
            <a:pPr marL="342900" indent="-342900">
              <a:buClr>
                <a:schemeClr val="accent2"/>
              </a:buClr>
              <a:buFont typeface="Arial" panose="020B0604020202020204" pitchFamily="34" charset="0"/>
              <a:buChar char="•"/>
            </a:pPr>
            <a:r>
              <a:rPr lang="es-ES" sz="2000" b="1" dirty="0">
                <a:latin typeface="+mj-lt"/>
              </a:rPr>
              <a:t>Derechos reproductivos</a:t>
            </a:r>
          </a:p>
          <a:p>
            <a:pPr marL="342900" indent="-342900">
              <a:buClr>
                <a:schemeClr val="accent2"/>
              </a:buClr>
              <a:buFont typeface="Arial" panose="020B0604020202020204" pitchFamily="34" charset="0"/>
              <a:buChar char="•"/>
            </a:pPr>
            <a:r>
              <a:rPr lang="es-ES" sz="2000" b="1" dirty="0">
                <a:latin typeface="+mj-lt"/>
              </a:rPr>
              <a:t>Combate a violencia de género</a:t>
            </a:r>
          </a:p>
          <a:p>
            <a:pPr marL="342900" indent="-342900">
              <a:buClr>
                <a:schemeClr val="accent2"/>
              </a:buClr>
              <a:buFont typeface="Arial" panose="020B0604020202020204" pitchFamily="34" charset="0"/>
              <a:buChar char="•"/>
            </a:pPr>
            <a:endParaRPr lang="es-MX" sz="2000" b="1" dirty="0">
              <a:latin typeface="+mj-lt"/>
            </a:endParaRPr>
          </a:p>
        </p:txBody>
      </p:sp>
      <p:sp>
        <p:nvSpPr>
          <p:cNvPr id="21" name="Title 1">
            <a:extLst>
              <a:ext uri="{FF2B5EF4-FFF2-40B4-BE49-F238E27FC236}">
                <a16:creationId xmlns:a16="http://schemas.microsoft.com/office/drawing/2014/main" id="{C5C3B26C-2890-4355-B8CF-BC5A1878462A}"/>
              </a:ext>
            </a:extLst>
          </p:cNvPr>
          <p:cNvSpPr txBox="1">
            <a:spLocks/>
          </p:cNvSpPr>
          <p:nvPr/>
        </p:nvSpPr>
        <p:spPr>
          <a:xfrm>
            <a:off x="266702" y="279831"/>
            <a:ext cx="9631277" cy="1140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369B2"/>
                </a:solidFill>
              </a:rPr>
              <a:t>Aterrizar la integralidad en la práctica de la Política Pública</a:t>
            </a:r>
          </a:p>
        </p:txBody>
      </p:sp>
    </p:spTree>
    <p:extLst>
      <p:ext uri="{BB962C8B-B14F-4D97-AF65-F5344CB8AC3E}">
        <p14:creationId xmlns:p14="http://schemas.microsoft.com/office/powerpoint/2010/main" val="256509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04D895-EDD9-485B-A677-7E29FA8B00F1}"/>
              </a:ext>
            </a:extLst>
          </p:cNvPr>
          <p:cNvSpPr txBox="1">
            <a:spLocks/>
          </p:cNvSpPr>
          <p:nvPr/>
        </p:nvSpPr>
        <p:spPr>
          <a:xfrm>
            <a:off x="266702" y="481263"/>
            <a:ext cx="963127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369B2"/>
                </a:solidFill>
              </a:rPr>
              <a:t>Coordinación</a:t>
            </a:r>
          </a:p>
        </p:txBody>
      </p:sp>
      <p:sp>
        <p:nvSpPr>
          <p:cNvPr id="7" name="Cross 6">
            <a:extLst>
              <a:ext uri="{FF2B5EF4-FFF2-40B4-BE49-F238E27FC236}">
                <a16:creationId xmlns:a16="http://schemas.microsoft.com/office/drawing/2014/main" id="{E04C9E71-99B5-4EF8-8864-131D39198A8F}"/>
              </a:ext>
            </a:extLst>
          </p:cNvPr>
          <p:cNvSpPr/>
          <p:nvPr/>
        </p:nvSpPr>
        <p:spPr>
          <a:xfrm>
            <a:off x="2943348" y="2083974"/>
            <a:ext cx="1284874" cy="1284874"/>
          </a:xfrm>
          <a:prstGeom prst="plus">
            <a:avLst>
              <a:gd name="adj" fmla="val 32810"/>
            </a:avLst>
          </a:prstGeom>
          <a:solidFill>
            <a:srgbClr val="00B05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268D0DCB-151D-4D02-B29C-84680AB3BB4D}"/>
              </a:ext>
            </a:extLst>
          </p:cNvPr>
          <p:cNvSpPr/>
          <p:nvPr/>
        </p:nvSpPr>
        <p:spPr>
          <a:xfrm>
            <a:off x="7359133" y="2726411"/>
            <a:ext cx="1209293" cy="414414"/>
          </a:xfrm>
          <a:prstGeom prst="rect">
            <a:avLst/>
          </a:prstGeom>
          <a:solidFill>
            <a:srgbClr val="FF0000"/>
          </a:solid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30B19833-30C9-428C-8CBA-6CC3FA202386}"/>
              </a:ext>
            </a:extLst>
          </p:cNvPr>
          <p:cNvSpPr txBox="1"/>
          <p:nvPr/>
        </p:nvSpPr>
        <p:spPr>
          <a:xfrm>
            <a:off x="1941846" y="3911575"/>
            <a:ext cx="3287879" cy="1569660"/>
          </a:xfrm>
          <a:prstGeom prst="rect">
            <a:avLst/>
          </a:prstGeom>
          <a:noFill/>
        </p:spPr>
        <p:txBody>
          <a:bodyPr wrap="square" rtlCol="0">
            <a:spAutoFit/>
          </a:bodyPr>
          <a:lstStyle/>
          <a:p>
            <a:pPr marL="285750" indent="-285750">
              <a:buClr>
                <a:srgbClr val="0369B2"/>
              </a:buClr>
              <a:buFont typeface="Arial" panose="020B0604020202020204" pitchFamily="34" charset="0"/>
              <a:buChar char="•"/>
            </a:pPr>
            <a:r>
              <a:rPr lang="es-ES" sz="2400" b="1" dirty="0">
                <a:latin typeface="+mj-lt"/>
              </a:rPr>
              <a:t>Integralidad</a:t>
            </a:r>
          </a:p>
          <a:p>
            <a:pPr marL="285750" indent="-285750">
              <a:buClr>
                <a:srgbClr val="0369B2"/>
              </a:buClr>
              <a:buFont typeface="Arial" panose="020B0604020202020204" pitchFamily="34" charset="0"/>
              <a:buChar char="•"/>
            </a:pPr>
            <a:r>
              <a:rPr lang="es-ES" sz="2400" b="1" dirty="0">
                <a:latin typeface="+mj-lt"/>
              </a:rPr>
              <a:t>Focalización</a:t>
            </a:r>
          </a:p>
          <a:p>
            <a:pPr marL="285750" indent="-285750">
              <a:buClr>
                <a:srgbClr val="0369B2"/>
              </a:buClr>
              <a:buFont typeface="Arial" panose="020B0604020202020204" pitchFamily="34" charset="0"/>
              <a:buChar char="•"/>
            </a:pPr>
            <a:r>
              <a:rPr lang="es-ES" sz="2400" b="1" dirty="0">
                <a:latin typeface="+mj-lt"/>
              </a:rPr>
              <a:t>Impacto</a:t>
            </a:r>
          </a:p>
          <a:p>
            <a:pPr marL="285750" indent="-285750">
              <a:buClr>
                <a:srgbClr val="0369B2"/>
              </a:buClr>
              <a:buFont typeface="Arial" panose="020B0604020202020204" pitchFamily="34" charset="0"/>
              <a:buChar char="•"/>
            </a:pPr>
            <a:r>
              <a:rPr lang="es-ES" sz="2400" b="1" dirty="0">
                <a:latin typeface="+mj-lt"/>
              </a:rPr>
              <a:t>Uso racional recursos</a:t>
            </a:r>
            <a:endParaRPr lang="es-MX" sz="2400" b="1" dirty="0">
              <a:latin typeface="+mj-lt"/>
            </a:endParaRPr>
          </a:p>
        </p:txBody>
      </p:sp>
      <p:sp>
        <p:nvSpPr>
          <p:cNvPr id="10" name="TextBox 9">
            <a:extLst>
              <a:ext uri="{FF2B5EF4-FFF2-40B4-BE49-F238E27FC236}">
                <a16:creationId xmlns:a16="http://schemas.microsoft.com/office/drawing/2014/main" id="{6C3C12F2-B793-4015-9649-F20E4D1E9024}"/>
              </a:ext>
            </a:extLst>
          </p:cNvPr>
          <p:cNvSpPr txBox="1"/>
          <p:nvPr/>
        </p:nvSpPr>
        <p:spPr>
          <a:xfrm>
            <a:off x="6689558" y="3924382"/>
            <a:ext cx="4139240" cy="1569660"/>
          </a:xfrm>
          <a:prstGeom prst="rect">
            <a:avLst/>
          </a:prstGeom>
          <a:noFill/>
        </p:spPr>
        <p:txBody>
          <a:bodyPr wrap="square" rtlCol="0">
            <a:spAutoFit/>
          </a:bodyPr>
          <a:lstStyle/>
          <a:p>
            <a:pPr marL="285750" lvl="0" indent="-285750">
              <a:buClr>
                <a:srgbClr val="0369B2"/>
              </a:buClr>
              <a:buFont typeface="Arial" panose="020B0604020202020204" pitchFamily="34" charset="0"/>
              <a:buChar char="•"/>
            </a:pPr>
            <a:r>
              <a:rPr lang="es-ES" sz="2400" b="1" dirty="0">
                <a:latin typeface="+mj-lt"/>
              </a:rPr>
              <a:t>Fragmentación</a:t>
            </a:r>
          </a:p>
          <a:p>
            <a:pPr marL="285750" lvl="0" indent="-285750">
              <a:buClr>
                <a:srgbClr val="0369B2"/>
              </a:buClr>
              <a:buFont typeface="Arial" panose="020B0604020202020204" pitchFamily="34" charset="0"/>
              <a:buChar char="•"/>
            </a:pPr>
            <a:r>
              <a:rPr lang="es-ES" sz="2400" b="1" dirty="0">
                <a:latin typeface="+mj-lt"/>
              </a:rPr>
              <a:t>Duplicidad</a:t>
            </a:r>
          </a:p>
          <a:p>
            <a:pPr marL="285750" lvl="0" indent="-285750">
              <a:buClr>
                <a:srgbClr val="0369B2"/>
              </a:buClr>
              <a:buFont typeface="Arial" panose="020B0604020202020204" pitchFamily="34" charset="0"/>
              <a:buChar char="•"/>
            </a:pPr>
            <a:r>
              <a:rPr lang="es-MX" sz="2400" b="1" dirty="0">
                <a:latin typeface="+mj-lt"/>
              </a:rPr>
              <a:t>Descuido de aspectos ajenos a funciones sectoriales</a:t>
            </a:r>
            <a:endParaRPr lang="es-ES" sz="2400" b="1" dirty="0">
              <a:latin typeface="+mj-lt"/>
            </a:endParaRPr>
          </a:p>
        </p:txBody>
      </p:sp>
      <p:cxnSp>
        <p:nvCxnSpPr>
          <p:cNvPr id="12" name="Straight Connector 11">
            <a:extLst>
              <a:ext uri="{FF2B5EF4-FFF2-40B4-BE49-F238E27FC236}">
                <a16:creationId xmlns:a16="http://schemas.microsoft.com/office/drawing/2014/main" id="{226FF75F-D7C0-4E0C-9FCC-3AE48BA8419D}"/>
              </a:ext>
            </a:extLst>
          </p:cNvPr>
          <p:cNvCxnSpPr/>
          <p:nvPr/>
        </p:nvCxnSpPr>
        <p:spPr>
          <a:xfrm>
            <a:off x="5823284" y="3368848"/>
            <a:ext cx="0" cy="2646941"/>
          </a:xfrm>
          <a:prstGeom prst="line">
            <a:avLst/>
          </a:prstGeom>
          <a:ln w="28575">
            <a:solidFill>
              <a:srgbClr val="125387"/>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DD9B7D46-1867-43BC-BD71-F7DCD9F13D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315" y="1332372"/>
            <a:ext cx="1377937" cy="1503204"/>
          </a:xfrm>
          <a:prstGeom prst="rect">
            <a:avLst/>
          </a:prstGeom>
        </p:spPr>
      </p:pic>
    </p:spTree>
    <p:extLst>
      <p:ext uri="{BB962C8B-B14F-4D97-AF65-F5344CB8AC3E}">
        <p14:creationId xmlns:p14="http://schemas.microsoft.com/office/powerpoint/2010/main" val="397523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017DF6-13DF-4A78-8EFC-C3454A02BDCA}"/>
              </a:ext>
            </a:extLst>
          </p:cNvPr>
          <p:cNvGraphicFramePr>
            <a:graphicFrameLocks noGrp="1"/>
          </p:cNvGraphicFramePr>
          <p:nvPr>
            <p:ph idx="4294967295"/>
            <p:extLst>
              <p:ext uri="{D42A27DB-BD31-4B8C-83A1-F6EECF244321}">
                <p14:modId xmlns:p14="http://schemas.microsoft.com/office/powerpoint/2010/main" val="1727129702"/>
              </p:ext>
            </p:extLst>
          </p:nvPr>
        </p:nvGraphicFramePr>
        <p:xfrm>
          <a:off x="1087461" y="1303421"/>
          <a:ext cx="105156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7A0FA5B9-C22E-446D-88AF-4590E542C228}"/>
              </a:ext>
            </a:extLst>
          </p:cNvPr>
          <p:cNvSpPr/>
          <p:nvPr/>
        </p:nvSpPr>
        <p:spPr>
          <a:xfrm rot="209103">
            <a:off x="5516586" y="4644280"/>
            <a:ext cx="1657350" cy="571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mj-lt"/>
              </a:rPr>
              <a:t>Esfuerzos corto plazo</a:t>
            </a:r>
            <a:endParaRPr lang="es-MX" sz="2000" dirty="0">
              <a:solidFill>
                <a:schemeClr val="tx1"/>
              </a:solidFill>
              <a:latin typeface="+mj-lt"/>
            </a:endParaRPr>
          </a:p>
        </p:txBody>
      </p:sp>
      <p:sp>
        <p:nvSpPr>
          <p:cNvPr id="7" name="Title 1">
            <a:extLst>
              <a:ext uri="{FF2B5EF4-FFF2-40B4-BE49-F238E27FC236}">
                <a16:creationId xmlns:a16="http://schemas.microsoft.com/office/drawing/2014/main" id="{5D3CF227-B4DE-4F16-9A86-F16332D862B9}"/>
              </a:ext>
            </a:extLst>
          </p:cNvPr>
          <p:cNvSpPr txBox="1">
            <a:spLocks/>
          </p:cNvSpPr>
          <p:nvPr/>
        </p:nvSpPr>
        <p:spPr>
          <a:xfrm>
            <a:off x="266702" y="481263"/>
            <a:ext cx="963127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369B2"/>
                </a:solidFill>
              </a:rPr>
              <a:t>Desafíos de coordinación</a:t>
            </a:r>
          </a:p>
        </p:txBody>
      </p:sp>
    </p:spTree>
    <p:extLst>
      <p:ext uri="{BB962C8B-B14F-4D97-AF65-F5344CB8AC3E}">
        <p14:creationId xmlns:p14="http://schemas.microsoft.com/office/powerpoint/2010/main" val="246734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E8FDF-ED18-4E78-9E1E-F086ADC581A9}"/>
              </a:ext>
            </a:extLst>
          </p:cNvPr>
          <p:cNvSpPr txBox="1"/>
          <p:nvPr/>
        </p:nvSpPr>
        <p:spPr>
          <a:xfrm>
            <a:off x="7619166" y="1999251"/>
            <a:ext cx="4380329" cy="1446550"/>
          </a:xfrm>
          <a:prstGeom prst="rect">
            <a:avLst/>
          </a:prstGeom>
          <a:noFill/>
        </p:spPr>
        <p:txBody>
          <a:bodyPr wrap="square" rtlCol="0">
            <a:spAutoFit/>
          </a:bodyPr>
          <a:lstStyle/>
          <a:p>
            <a:pPr algn="ctr"/>
            <a:r>
              <a:rPr lang="es-ES" sz="2800" dirty="0">
                <a:latin typeface="+mj-lt"/>
              </a:rPr>
              <a:t>Necesidades apremiantes</a:t>
            </a:r>
          </a:p>
          <a:p>
            <a:pPr algn="ctr"/>
            <a:r>
              <a:rPr lang="es-ES" sz="3200" b="1" dirty="0">
                <a:solidFill>
                  <a:schemeClr val="accent2"/>
                </a:solidFill>
              </a:rPr>
              <a:t>vs</a:t>
            </a:r>
            <a:r>
              <a:rPr lang="es-ES" sz="2800" b="1" dirty="0">
                <a:latin typeface="+mj-lt"/>
              </a:rPr>
              <a:t> </a:t>
            </a:r>
          </a:p>
          <a:p>
            <a:pPr algn="ctr"/>
            <a:r>
              <a:rPr lang="es-ES" sz="2800" dirty="0">
                <a:latin typeface="+mj-lt"/>
              </a:rPr>
              <a:t>Planeación del cambio</a:t>
            </a:r>
            <a:endParaRPr lang="es-MX" sz="2800" dirty="0">
              <a:latin typeface="+mj-lt"/>
            </a:endParaRPr>
          </a:p>
        </p:txBody>
      </p:sp>
      <p:sp>
        <p:nvSpPr>
          <p:cNvPr id="9" name="TextBox 8">
            <a:extLst>
              <a:ext uri="{FF2B5EF4-FFF2-40B4-BE49-F238E27FC236}">
                <a16:creationId xmlns:a16="http://schemas.microsoft.com/office/drawing/2014/main" id="{41010B7D-1895-4380-8CD8-B971C82030B2}"/>
              </a:ext>
            </a:extLst>
          </p:cNvPr>
          <p:cNvSpPr txBox="1"/>
          <p:nvPr/>
        </p:nvSpPr>
        <p:spPr>
          <a:xfrm>
            <a:off x="438149" y="1999251"/>
            <a:ext cx="3829884" cy="1446550"/>
          </a:xfrm>
          <a:prstGeom prst="rect">
            <a:avLst/>
          </a:prstGeom>
          <a:noFill/>
        </p:spPr>
        <p:txBody>
          <a:bodyPr wrap="square" rtlCol="0">
            <a:spAutoFit/>
          </a:bodyPr>
          <a:lstStyle/>
          <a:p>
            <a:pPr algn="ctr"/>
            <a:r>
              <a:rPr lang="es-ES" sz="2800" dirty="0">
                <a:latin typeface="+mj-lt"/>
              </a:rPr>
              <a:t>Inercia política pública</a:t>
            </a:r>
          </a:p>
          <a:p>
            <a:pPr algn="ctr"/>
            <a:r>
              <a:rPr lang="es-ES" sz="3200" b="1" dirty="0">
                <a:solidFill>
                  <a:srgbClr val="125387"/>
                </a:solidFill>
                <a:latin typeface="Calibr"/>
              </a:rPr>
              <a:t>vs</a:t>
            </a:r>
            <a:r>
              <a:rPr lang="es-ES" sz="2800" b="1" dirty="0">
                <a:latin typeface="+mj-lt"/>
              </a:rPr>
              <a:t> </a:t>
            </a:r>
          </a:p>
          <a:p>
            <a:pPr algn="ctr"/>
            <a:r>
              <a:rPr lang="es-ES" sz="2800" dirty="0">
                <a:latin typeface="+mj-lt"/>
              </a:rPr>
              <a:t>Agenda global disruptiva</a:t>
            </a:r>
            <a:endParaRPr lang="es-MX" sz="2800" dirty="0">
              <a:latin typeface="+mj-lt"/>
            </a:endParaRPr>
          </a:p>
        </p:txBody>
      </p:sp>
      <p:sp>
        <p:nvSpPr>
          <p:cNvPr id="10" name="TextBox 9">
            <a:extLst>
              <a:ext uri="{FF2B5EF4-FFF2-40B4-BE49-F238E27FC236}">
                <a16:creationId xmlns:a16="http://schemas.microsoft.com/office/drawing/2014/main" id="{EE4EA30C-C40F-423A-AE2D-96DA6521DF39}"/>
              </a:ext>
            </a:extLst>
          </p:cNvPr>
          <p:cNvSpPr txBox="1"/>
          <p:nvPr/>
        </p:nvSpPr>
        <p:spPr>
          <a:xfrm>
            <a:off x="438149" y="4358850"/>
            <a:ext cx="3829884" cy="1446550"/>
          </a:xfrm>
          <a:prstGeom prst="rect">
            <a:avLst/>
          </a:prstGeom>
          <a:noFill/>
        </p:spPr>
        <p:txBody>
          <a:bodyPr wrap="square" rtlCol="0">
            <a:spAutoFit/>
          </a:bodyPr>
          <a:lstStyle/>
          <a:p>
            <a:pPr algn="ctr"/>
            <a:r>
              <a:rPr lang="es-ES" sz="2800" dirty="0">
                <a:latin typeface="+mj-lt"/>
              </a:rPr>
              <a:t>Protagonismo</a:t>
            </a:r>
          </a:p>
          <a:p>
            <a:pPr algn="ctr"/>
            <a:r>
              <a:rPr lang="es-ES" sz="3200" b="1" dirty="0">
                <a:solidFill>
                  <a:srgbClr val="7030A0"/>
                </a:solidFill>
              </a:rPr>
              <a:t>vs</a:t>
            </a:r>
            <a:r>
              <a:rPr lang="es-ES" sz="2800" b="1" dirty="0">
                <a:latin typeface="+mj-lt"/>
              </a:rPr>
              <a:t> </a:t>
            </a:r>
          </a:p>
          <a:p>
            <a:pPr algn="ctr"/>
            <a:r>
              <a:rPr lang="es-ES" sz="2800" dirty="0">
                <a:latin typeface="+mj-lt"/>
              </a:rPr>
              <a:t>Trabajo coordinado</a:t>
            </a:r>
            <a:endParaRPr lang="es-MX" sz="2800" dirty="0">
              <a:latin typeface="+mj-lt"/>
            </a:endParaRPr>
          </a:p>
        </p:txBody>
      </p:sp>
      <p:sp>
        <p:nvSpPr>
          <p:cNvPr id="12" name="TextBox 11">
            <a:extLst>
              <a:ext uri="{FF2B5EF4-FFF2-40B4-BE49-F238E27FC236}">
                <a16:creationId xmlns:a16="http://schemas.microsoft.com/office/drawing/2014/main" id="{3B47471D-1308-4B70-B271-8814133D67FA}"/>
              </a:ext>
            </a:extLst>
          </p:cNvPr>
          <p:cNvSpPr txBox="1"/>
          <p:nvPr/>
        </p:nvSpPr>
        <p:spPr>
          <a:xfrm>
            <a:off x="7894388" y="4358850"/>
            <a:ext cx="3829884" cy="1446550"/>
          </a:xfrm>
          <a:prstGeom prst="rect">
            <a:avLst/>
          </a:prstGeom>
          <a:noFill/>
        </p:spPr>
        <p:txBody>
          <a:bodyPr wrap="square" rtlCol="0">
            <a:spAutoFit/>
          </a:bodyPr>
          <a:lstStyle/>
          <a:p>
            <a:pPr algn="ctr"/>
            <a:r>
              <a:rPr lang="es-ES" sz="2800" dirty="0">
                <a:latin typeface="+mj-lt"/>
              </a:rPr>
              <a:t>Sobrevivencia política</a:t>
            </a:r>
          </a:p>
          <a:p>
            <a:pPr algn="ctr"/>
            <a:r>
              <a:rPr lang="es-ES" sz="3200" b="1" dirty="0">
                <a:solidFill>
                  <a:schemeClr val="accent4"/>
                </a:solidFill>
              </a:rPr>
              <a:t>vs</a:t>
            </a:r>
            <a:r>
              <a:rPr lang="es-ES" sz="2800" b="1" dirty="0">
                <a:latin typeface="+mj-lt"/>
              </a:rPr>
              <a:t> </a:t>
            </a:r>
          </a:p>
          <a:p>
            <a:pPr algn="ctr"/>
            <a:r>
              <a:rPr lang="es-ES" sz="2800" dirty="0">
                <a:latin typeface="+mj-lt"/>
              </a:rPr>
              <a:t>Acciones necesarias</a:t>
            </a:r>
            <a:endParaRPr lang="es-MX" sz="2800" dirty="0">
              <a:latin typeface="+mj-lt"/>
            </a:endParaRPr>
          </a:p>
        </p:txBody>
      </p:sp>
      <p:sp>
        <p:nvSpPr>
          <p:cNvPr id="13" name="Title 1">
            <a:extLst>
              <a:ext uri="{FF2B5EF4-FFF2-40B4-BE49-F238E27FC236}">
                <a16:creationId xmlns:a16="http://schemas.microsoft.com/office/drawing/2014/main" id="{9149B819-DED9-4908-B84F-852ECA343A18}"/>
              </a:ext>
            </a:extLst>
          </p:cNvPr>
          <p:cNvSpPr txBox="1">
            <a:spLocks/>
          </p:cNvSpPr>
          <p:nvPr/>
        </p:nvSpPr>
        <p:spPr>
          <a:xfrm>
            <a:off x="266702" y="481263"/>
            <a:ext cx="963127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369B2"/>
                </a:solidFill>
              </a:rPr>
              <a:t>Pragmatismo</a:t>
            </a:r>
          </a:p>
        </p:txBody>
      </p:sp>
      <p:pic>
        <p:nvPicPr>
          <p:cNvPr id="2" name="Graphic 1">
            <a:extLst>
              <a:ext uri="{FF2B5EF4-FFF2-40B4-BE49-F238E27FC236}">
                <a16:creationId xmlns:a16="http://schemas.microsoft.com/office/drawing/2014/main" id="{FD2B9F8F-203C-46BB-BA0F-F2427C13FD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4353" y="2318653"/>
            <a:ext cx="2523294" cy="2523294"/>
          </a:xfrm>
          <a:prstGeom prst="rect">
            <a:avLst/>
          </a:prstGeom>
        </p:spPr>
      </p:pic>
    </p:spTree>
    <p:extLst>
      <p:ext uri="{BB962C8B-B14F-4D97-AF65-F5344CB8AC3E}">
        <p14:creationId xmlns:p14="http://schemas.microsoft.com/office/powerpoint/2010/main" val="31858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0421" y="1431141"/>
            <a:ext cx="11688861" cy="4661276"/>
          </a:xfrm>
          <a:prstGeom prst="rect">
            <a:avLst/>
          </a:prstGeom>
        </p:spPr>
        <p:txBody>
          <a:bodyPr wrap="square">
            <a:spAutoFit/>
          </a:bodyPr>
          <a:lstStyle/>
          <a:p>
            <a:pPr marL="342900" lvl="0" indent="-342900">
              <a:lnSpc>
                <a:spcPct val="150000"/>
              </a:lnSpc>
              <a:spcAft>
                <a:spcPts val="0"/>
              </a:spcAft>
              <a:buClr>
                <a:srgbClr val="F27A80"/>
              </a:buClr>
              <a:buFont typeface="Wingdings" panose="05000000000000000000" pitchFamily="2" charset="2"/>
              <a:buChar char="ü"/>
            </a:pPr>
            <a:r>
              <a:rPr lang="es-MX" sz="2000" dirty="0">
                <a:latin typeface="+mj-lt"/>
                <a:ea typeface="Calibri" panose="020F0502020204030204" pitchFamily="34" charset="0"/>
              </a:rPr>
              <a:t>Integrar el enfoque de Agenda 2030 en los </a:t>
            </a:r>
            <a:r>
              <a:rPr lang="es-MX" sz="2000" b="1" dirty="0">
                <a:latin typeface="+mj-lt"/>
                <a:ea typeface="Calibri" panose="020F0502020204030204" pitchFamily="34" charset="0"/>
              </a:rPr>
              <a:t>marcos</a:t>
            </a:r>
            <a:r>
              <a:rPr lang="es-MX" sz="2000" dirty="0">
                <a:latin typeface="+mj-lt"/>
                <a:ea typeface="Calibri" panose="020F0502020204030204" pitchFamily="34" charset="0"/>
              </a:rPr>
              <a:t> e </a:t>
            </a:r>
            <a:r>
              <a:rPr lang="es-MX" sz="2000" b="1" dirty="0">
                <a:latin typeface="+mj-lt"/>
                <a:ea typeface="Calibri" panose="020F0502020204030204" pitchFamily="34" charset="0"/>
              </a:rPr>
              <a:t>instrumentos de planeación</a:t>
            </a:r>
          </a:p>
          <a:p>
            <a:pPr marL="342900" lvl="0" indent="-342900">
              <a:lnSpc>
                <a:spcPct val="150000"/>
              </a:lnSpc>
              <a:spcAft>
                <a:spcPts val="0"/>
              </a:spcAft>
              <a:buClr>
                <a:srgbClr val="F27A80"/>
              </a:buClr>
              <a:buFont typeface="Wingdings" panose="05000000000000000000" pitchFamily="2" charset="2"/>
              <a:buChar char="ü"/>
            </a:pPr>
            <a:r>
              <a:rPr lang="es-MX" sz="2000" dirty="0">
                <a:latin typeface="+mj-lt"/>
                <a:ea typeface="Calibri" panose="020F0502020204030204" pitchFamily="34" charset="0"/>
              </a:rPr>
              <a:t>Adoptar un </a:t>
            </a:r>
            <a:r>
              <a:rPr lang="es-MX" sz="2000" b="1" dirty="0">
                <a:latin typeface="+mj-lt"/>
                <a:ea typeface="Calibri" panose="020F0502020204030204" pitchFamily="34" charset="0"/>
              </a:rPr>
              <a:t>marco de monitoreo</a:t>
            </a:r>
            <a:r>
              <a:rPr lang="es-MX" sz="2000" dirty="0">
                <a:latin typeface="+mj-lt"/>
                <a:ea typeface="Calibri" panose="020F0502020204030204" pitchFamily="34" charset="0"/>
              </a:rPr>
              <a:t> alineado a la Agenda 2030 para registrar el avance en el cumplimiento de metas.</a:t>
            </a:r>
          </a:p>
          <a:p>
            <a:pPr marL="342900" lvl="0" indent="-342900">
              <a:lnSpc>
                <a:spcPct val="150000"/>
              </a:lnSpc>
              <a:spcAft>
                <a:spcPts val="0"/>
              </a:spcAft>
              <a:buClr>
                <a:srgbClr val="F27A80"/>
              </a:buClr>
              <a:buFont typeface="Wingdings" panose="05000000000000000000" pitchFamily="2" charset="2"/>
              <a:buChar char="ü"/>
            </a:pPr>
            <a:r>
              <a:rPr lang="es-MX" sz="2000" b="1" dirty="0">
                <a:latin typeface="+mj-lt"/>
                <a:ea typeface="Calibri" panose="020F0502020204030204" pitchFamily="34" charset="0"/>
              </a:rPr>
              <a:t>Capacitar a las funcionarias y funcionarios</a:t>
            </a:r>
            <a:r>
              <a:rPr lang="es-MX" sz="2000" dirty="0">
                <a:latin typeface="+mj-lt"/>
                <a:ea typeface="Calibri" panose="020F0502020204030204" pitchFamily="34" charset="0"/>
              </a:rPr>
              <a:t> que trabajan en temas de planeación y evaluación para que puedan integrar el enfoque de Agenda 2030 en el ejercicio de sus funciones.</a:t>
            </a:r>
          </a:p>
          <a:p>
            <a:pPr marL="342900" lvl="0" indent="-342900">
              <a:lnSpc>
                <a:spcPct val="150000"/>
              </a:lnSpc>
              <a:spcAft>
                <a:spcPts val="0"/>
              </a:spcAft>
              <a:buClr>
                <a:srgbClr val="F27A80"/>
              </a:buClr>
              <a:buFont typeface="Wingdings" panose="05000000000000000000" pitchFamily="2" charset="2"/>
              <a:buChar char="ü"/>
            </a:pPr>
            <a:r>
              <a:rPr lang="es-MX" sz="2000" dirty="0">
                <a:latin typeface="+mj-lt"/>
                <a:ea typeface="Calibri" panose="020F0502020204030204" pitchFamily="34" charset="0"/>
              </a:rPr>
              <a:t>Desarrollar una </a:t>
            </a:r>
            <a:r>
              <a:rPr lang="es-MX" sz="2000" b="1" dirty="0">
                <a:latin typeface="+mj-lt"/>
                <a:ea typeface="Calibri" panose="020F0502020204030204" pitchFamily="34" charset="0"/>
              </a:rPr>
              <a:t>estrategia de comunicación</a:t>
            </a:r>
            <a:r>
              <a:rPr lang="es-MX" sz="2000" dirty="0">
                <a:latin typeface="+mj-lt"/>
                <a:ea typeface="Calibri" panose="020F0502020204030204" pitchFamily="34" charset="0"/>
              </a:rPr>
              <a:t> que permita visibilizar cómo la dependencia está contribuyendo a los ODS y las metas de la Agenda 2030 que corresponden con el mandato de la dependencia. </a:t>
            </a:r>
          </a:p>
          <a:p>
            <a:pPr marL="342900" lvl="0" indent="-342900">
              <a:lnSpc>
                <a:spcPct val="150000"/>
              </a:lnSpc>
              <a:spcAft>
                <a:spcPts val="0"/>
              </a:spcAft>
              <a:buClr>
                <a:srgbClr val="F27A80"/>
              </a:buClr>
              <a:buFont typeface="Wingdings" panose="05000000000000000000" pitchFamily="2" charset="2"/>
              <a:buChar char="ü"/>
            </a:pPr>
            <a:r>
              <a:rPr lang="es-MX" sz="2000" dirty="0">
                <a:latin typeface="+mj-lt"/>
                <a:ea typeface="Calibri" panose="020F0502020204030204" pitchFamily="34" charset="0"/>
              </a:rPr>
              <a:t>Identificar y fortalecer los</a:t>
            </a:r>
            <a:r>
              <a:rPr lang="es-MX" sz="2000" b="1" dirty="0">
                <a:latin typeface="+mj-lt"/>
                <a:ea typeface="Calibri" panose="020F0502020204030204" pitchFamily="34" charset="0"/>
              </a:rPr>
              <a:t> mecanismos y espacios de coordinación institucional</a:t>
            </a:r>
            <a:r>
              <a:rPr lang="es-MX" sz="2000" dirty="0">
                <a:latin typeface="+mj-lt"/>
                <a:ea typeface="Calibri" panose="020F0502020204030204" pitchFamily="34" charset="0"/>
              </a:rPr>
              <a:t> relevantes para impulsar el desarrollo sostenible. </a:t>
            </a:r>
          </a:p>
          <a:p>
            <a:pPr marL="342900" lvl="0" indent="-342900">
              <a:lnSpc>
                <a:spcPct val="150000"/>
              </a:lnSpc>
              <a:spcAft>
                <a:spcPts val="0"/>
              </a:spcAft>
              <a:buClr>
                <a:srgbClr val="F27A80"/>
              </a:buClr>
              <a:buFont typeface="Wingdings" panose="05000000000000000000" pitchFamily="2" charset="2"/>
              <a:buChar char="ü"/>
            </a:pPr>
            <a:r>
              <a:rPr lang="es-MX" sz="2000" dirty="0">
                <a:latin typeface="+mj-lt"/>
              </a:rPr>
              <a:t>Impulsar el trabajo en </a:t>
            </a:r>
            <a:r>
              <a:rPr lang="es-MX" sz="2000" b="1" dirty="0">
                <a:latin typeface="+mj-lt"/>
              </a:rPr>
              <a:t>alianza con los sectores </a:t>
            </a:r>
            <a:r>
              <a:rPr lang="es-MX" sz="2000" dirty="0">
                <a:latin typeface="+mj-lt"/>
              </a:rPr>
              <a:t>no gubernamentales.</a:t>
            </a:r>
          </a:p>
        </p:txBody>
      </p:sp>
      <p:sp>
        <p:nvSpPr>
          <p:cNvPr id="4" name="Title 1">
            <a:extLst>
              <a:ext uri="{FF2B5EF4-FFF2-40B4-BE49-F238E27FC236}">
                <a16:creationId xmlns:a16="http://schemas.microsoft.com/office/drawing/2014/main" id="{DB2A8662-CBDD-410E-BE24-8BC85FA32788}"/>
              </a:ext>
            </a:extLst>
          </p:cNvPr>
          <p:cNvSpPr txBox="1">
            <a:spLocks/>
          </p:cNvSpPr>
          <p:nvPr/>
        </p:nvSpPr>
        <p:spPr>
          <a:xfrm>
            <a:off x="160421" y="256674"/>
            <a:ext cx="10860505" cy="1251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369B2"/>
                </a:solidFill>
              </a:rPr>
              <a:t>Vías de fortalecimiento de políticas públicas que incorporen el enfoque de Agenda 2030</a:t>
            </a:r>
          </a:p>
        </p:txBody>
      </p:sp>
    </p:spTree>
    <p:extLst>
      <p:ext uri="{BB962C8B-B14F-4D97-AF65-F5344CB8AC3E}">
        <p14:creationId xmlns:p14="http://schemas.microsoft.com/office/powerpoint/2010/main" val="226164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64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87C6B7-7B7E-423F-9817-BC1FDC6CC584}"/>
              </a:ext>
            </a:extLst>
          </p:cNvPr>
          <p:cNvSpPr txBox="1">
            <a:spLocks/>
          </p:cNvSpPr>
          <p:nvPr/>
        </p:nvSpPr>
        <p:spPr>
          <a:xfrm>
            <a:off x="1269592" y="2513307"/>
            <a:ext cx="11005458" cy="1468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Marco conceptual de la Agenda 2030 y sus implicaciones para la política pública</a:t>
            </a:r>
          </a:p>
        </p:txBody>
      </p:sp>
    </p:spTree>
    <p:extLst>
      <p:ext uri="{BB962C8B-B14F-4D97-AF65-F5344CB8AC3E}">
        <p14:creationId xmlns:p14="http://schemas.microsoft.com/office/powerpoint/2010/main" val="260992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AAB3D84-10C3-4C80-8461-2ABEF468A3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1" y="434378"/>
            <a:ext cx="10058399" cy="5704764"/>
          </a:xfrm>
          <a:prstGeom prst="rect">
            <a:avLst/>
          </a:prstGeom>
        </p:spPr>
      </p:pic>
    </p:spTree>
    <p:extLst>
      <p:ext uri="{BB962C8B-B14F-4D97-AF65-F5344CB8AC3E}">
        <p14:creationId xmlns:p14="http://schemas.microsoft.com/office/powerpoint/2010/main" val="119062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BFE2-5373-4ACB-8B07-58DFA7D90147}"/>
              </a:ext>
            </a:extLst>
          </p:cNvPr>
          <p:cNvSpPr>
            <a:spLocks noGrp="1"/>
          </p:cNvSpPr>
          <p:nvPr>
            <p:ph type="title"/>
          </p:nvPr>
        </p:nvSpPr>
        <p:spPr>
          <a:xfrm>
            <a:off x="266702" y="360043"/>
            <a:ext cx="11005458" cy="946244"/>
          </a:xfrm>
        </p:spPr>
        <p:txBody>
          <a:bodyPr/>
          <a:lstStyle/>
          <a:p>
            <a:r>
              <a:rPr lang="es-ES" dirty="0"/>
              <a:t>La Agenda 2030 para el Desarrollo Sostenible</a:t>
            </a:r>
            <a:endParaRPr lang="es-MX" dirty="0"/>
          </a:p>
        </p:txBody>
      </p:sp>
      <p:sp>
        <p:nvSpPr>
          <p:cNvPr id="3" name="Content Placeholder 2">
            <a:extLst>
              <a:ext uri="{FF2B5EF4-FFF2-40B4-BE49-F238E27FC236}">
                <a16:creationId xmlns:a16="http://schemas.microsoft.com/office/drawing/2014/main" id="{2395933B-6BFB-4286-95E7-14A5C22AD2A8}"/>
              </a:ext>
            </a:extLst>
          </p:cNvPr>
          <p:cNvSpPr>
            <a:spLocks noGrp="1"/>
          </p:cNvSpPr>
          <p:nvPr>
            <p:ph idx="1"/>
          </p:nvPr>
        </p:nvSpPr>
        <p:spPr>
          <a:xfrm>
            <a:off x="321294" y="1700029"/>
            <a:ext cx="11087098" cy="352880"/>
          </a:xfrm>
        </p:spPr>
        <p:txBody>
          <a:bodyPr>
            <a:normAutofit lnSpcReduction="10000"/>
          </a:bodyPr>
          <a:lstStyle/>
          <a:p>
            <a:r>
              <a:rPr lang="es-ES" sz="2000" dirty="0"/>
              <a:t>La Agenda 2030 incorpora las </a:t>
            </a:r>
            <a:r>
              <a:rPr lang="es-ES" sz="2000" dirty="0">
                <a:solidFill>
                  <a:schemeClr val="tx1"/>
                </a:solidFill>
              </a:rPr>
              <a:t>tres dimensiones </a:t>
            </a:r>
            <a:r>
              <a:rPr lang="es-ES" sz="2000" dirty="0"/>
              <a:t>del desarrollo sostenible:</a:t>
            </a:r>
          </a:p>
        </p:txBody>
      </p:sp>
      <p:pic>
        <p:nvPicPr>
          <p:cNvPr id="5" name="Graphic 4">
            <a:extLst>
              <a:ext uri="{FF2B5EF4-FFF2-40B4-BE49-F238E27FC236}">
                <a16:creationId xmlns:a16="http://schemas.microsoft.com/office/drawing/2014/main" id="{7534B95C-1929-4F68-B01A-4AC2503BE6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7312" y="2464588"/>
            <a:ext cx="585787" cy="953607"/>
          </a:xfrm>
          <a:prstGeom prst="rect">
            <a:avLst/>
          </a:prstGeom>
        </p:spPr>
      </p:pic>
      <p:pic>
        <p:nvPicPr>
          <p:cNvPr id="6" name="Graphic 5">
            <a:extLst>
              <a:ext uri="{FF2B5EF4-FFF2-40B4-BE49-F238E27FC236}">
                <a16:creationId xmlns:a16="http://schemas.microsoft.com/office/drawing/2014/main" id="{D5B8AF09-4329-449E-A057-1189FDF0BA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0095" y="2464588"/>
            <a:ext cx="675472" cy="953607"/>
          </a:xfrm>
          <a:prstGeom prst="rect">
            <a:avLst/>
          </a:prstGeom>
        </p:spPr>
      </p:pic>
      <p:sp>
        <p:nvSpPr>
          <p:cNvPr id="17" name="CuadroTexto 20">
            <a:extLst>
              <a:ext uri="{FF2B5EF4-FFF2-40B4-BE49-F238E27FC236}">
                <a16:creationId xmlns:a16="http://schemas.microsoft.com/office/drawing/2014/main" id="{409BEB73-0BE4-47D6-8718-96E55DE20A76}"/>
              </a:ext>
            </a:extLst>
          </p:cNvPr>
          <p:cNvSpPr txBox="1"/>
          <p:nvPr/>
        </p:nvSpPr>
        <p:spPr>
          <a:xfrm>
            <a:off x="2142160" y="3606707"/>
            <a:ext cx="1083645" cy="369332"/>
          </a:xfrm>
          <a:prstGeom prst="rect">
            <a:avLst/>
          </a:prstGeom>
          <a:noFill/>
        </p:spPr>
        <p:txBody>
          <a:bodyPr wrap="square" rtlCol="0">
            <a:spAutoFit/>
          </a:bodyPr>
          <a:lstStyle/>
          <a:p>
            <a:pPr algn="ctr"/>
            <a:r>
              <a:rPr lang="es-ES" b="1" spc="300" dirty="0"/>
              <a:t>Social</a:t>
            </a:r>
            <a:endParaRPr lang="es-MX" b="1" spc="300" dirty="0"/>
          </a:p>
        </p:txBody>
      </p:sp>
      <p:sp>
        <p:nvSpPr>
          <p:cNvPr id="23" name="CuadroTexto 20">
            <a:extLst>
              <a:ext uri="{FF2B5EF4-FFF2-40B4-BE49-F238E27FC236}">
                <a16:creationId xmlns:a16="http://schemas.microsoft.com/office/drawing/2014/main" id="{376501FA-B314-4E32-97F2-6B0F0DC4469C}"/>
              </a:ext>
            </a:extLst>
          </p:cNvPr>
          <p:cNvSpPr txBox="1"/>
          <p:nvPr/>
        </p:nvSpPr>
        <p:spPr>
          <a:xfrm>
            <a:off x="4029403" y="3606707"/>
            <a:ext cx="1740028" cy="369332"/>
          </a:xfrm>
          <a:prstGeom prst="rect">
            <a:avLst/>
          </a:prstGeom>
          <a:noFill/>
        </p:spPr>
        <p:txBody>
          <a:bodyPr wrap="square" rtlCol="0">
            <a:spAutoFit/>
          </a:bodyPr>
          <a:lstStyle/>
          <a:p>
            <a:pPr algn="ctr"/>
            <a:r>
              <a:rPr lang="es-ES" b="1" spc="300" dirty="0"/>
              <a:t>Económica</a:t>
            </a:r>
            <a:endParaRPr lang="es-MX" b="1" spc="300" dirty="0"/>
          </a:p>
        </p:txBody>
      </p:sp>
      <p:pic>
        <p:nvPicPr>
          <p:cNvPr id="12" name="Graphic 11">
            <a:extLst>
              <a:ext uri="{FF2B5EF4-FFF2-40B4-BE49-F238E27FC236}">
                <a16:creationId xmlns:a16="http://schemas.microsoft.com/office/drawing/2014/main" id="{9422EA66-4487-4AD6-B913-797B1E5F9D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42160" y="2464588"/>
            <a:ext cx="1083644" cy="953607"/>
          </a:xfrm>
          <a:prstGeom prst="rect">
            <a:avLst/>
          </a:prstGeom>
        </p:spPr>
      </p:pic>
      <p:sp>
        <p:nvSpPr>
          <p:cNvPr id="24" name="CuadroTexto 20">
            <a:extLst>
              <a:ext uri="{FF2B5EF4-FFF2-40B4-BE49-F238E27FC236}">
                <a16:creationId xmlns:a16="http://schemas.microsoft.com/office/drawing/2014/main" id="{571A047B-D89F-4E90-B870-5E740C61AE9B}"/>
              </a:ext>
            </a:extLst>
          </p:cNvPr>
          <p:cNvSpPr txBox="1"/>
          <p:nvPr/>
        </p:nvSpPr>
        <p:spPr>
          <a:xfrm>
            <a:off x="6359071" y="3606707"/>
            <a:ext cx="1557521" cy="369332"/>
          </a:xfrm>
          <a:prstGeom prst="rect">
            <a:avLst/>
          </a:prstGeom>
          <a:noFill/>
        </p:spPr>
        <p:txBody>
          <a:bodyPr wrap="square" rtlCol="0">
            <a:spAutoFit/>
          </a:bodyPr>
          <a:lstStyle/>
          <a:p>
            <a:pPr algn="ctr"/>
            <a:r>
              <a:rPr lang="es-ES" b="1" spc="300" dirty="0"/>
              <a:t>Ambiental</a:t>
            </a:r>
            <a:endParaRPr lang="es-MX" b="1" spc="300" dirty="0"/>
          </a:p>
        </p:txBody>
      </p:sp>
      <p:sp>
        <p:nvSpPr>
          <p:cNvPr id="25" name="Content Placeholder 2">
            <a:extLst>
              <a:ext uri="{FF2B5EF4-FFF2-40B4-BE49-F238E27FC236}">
                <a16:creationId xmlns:a16="http://schemas.microsoft.com/office/drawing/2014/main" id="{BC2B1497-F6BA-467F-8A54-F5ED2A580E45}"/>
              </a:ext>
            </a:extLst>
          </p:cNvPr>
          <p:cNvSpPr txBox="1">
            <a:spLocks/>
          </p:cNvSpPr>
          <p:nvPr/>
        </p:nvSpPr>
        <p:spPr>
          <a:xfrm>
            <a:off x="321294" y="4443123"/>
            <a:ext cx="11087098" cy="3528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Incluye temas que no estaban contemplados en la </a:t>
            </a:r>
            <a:r>
              <a:rPr lang="es-ES" sz="2000" dirty="0">
                <a:solidFill>
                  <a:schemeClr val="tx1"/>
                </a:solidFill>
              </a:rPr>
              <a:t>Agenda del Milenio</a:t>
            </a:r>
            <a:r>
              <a:rPr lang="es-ES" sz="2000" dirty="0"/>
              <a:t>:</a:t>
            </a:r>
          </a:p>
        </p:txBody>
      </p:sp>
      <p:pic>
        <p:nvPicPr>
          <p:cNvPr id="13" name="Graphic 12">
            <a:extLst>
              <a:ext uri="{FF2B5EF4-FFF2-40B4-BE49-F238E27FC236}">
                <a16:creationId xmlns:a16="http://schemas.microsoft.com/office/drawing/2014/main" id="{AE3E5F58-D5AF-4865-BE32-B418BBC66B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0965" y="5084738"/>
            <a:ext cx="3106034" cy="953607"/>
          </a:xfrm>
          <a:prstGeom prst="rect">
            <a:avLst/>
          </a:prstGeom>
        </p:spPr>
      </p:pic>
      <p:pic>
        <p:nvPicPr>
          <p:cNvPr id="14" name="Graphic 13">
            <a:extLst>
              <a:ext uri="{FF2B5EF4-FFF2-40B4-BE49-F238E27FC236}">
                <a16:creationId xmlns:a16="http://schemas.microsoft.com/office/drawing/2014/main" id="{84064FFF-B38E-4B62-BA76-B6C220EC40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4440" y="5084738"/>
            <a:ext cx="3106034" cy="953607"/>
          </a:xfrm>
          <a:prstGeom prst="rect">
            <a:avLst/>
          </a:prstGeom>
        </p:spPr>
      </p:pic>
    </p:spTree>
    <p:extLst>
      <p:ext uri="{BB962C8B-B14F-4D97-AF65-F5344CB8AC3E}">
        <p14:creationId xmlns:p14="http://schemas.microsoft.com/office/powerpoint/2010/main" val="204737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1388" y="3566133"/>
            <a:ext cx="3386781" cy="2302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369B2"/>
              </a:buClr>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369B2"/>
              </a:buClr>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Los objetivos y las metas son </a:t>
            </a:r>
            <a:r>
              <a:rPr kumimoji="0" lang="es-MX"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relevantes para TODOS</a:t>
            </a: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los gobiernos y actores</a:t>
            </a:r>
          </a:p>
          <a:p>
            <a:pPr marL="285750" marR="0" lvl="0" indent="-285750" algn="l" defTabSz="914400" rtl="0" eaLnBrk="1" fontAlgn="auto" latinLnBrk="0" hangingPunct="1">
              <a:lnSpc>
                <a:spcPct val="100000"/>
              </a:lnSpc>
              <a:spcBef>
                <a:spcPts val="0"/>
              </a:spcBef>
              <a:spcAft>
                <a:spcPts val="600"/>
              </a:spcAft>
              <a:buClr>
                <a:srgbClr val="0369B2"/>
              </a:buClr>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No significa uniformidad sino </a:t>
            </a:r>
            <a:r>
              <a:rPr kumimoji="0" lang="es-MX"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diferenciación</a:t>
            </a: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(principio de responsabilidad común pero diferenciada)</a:t>
            </a:r>
          </a:p>
          <a:p>
            <a:pPr marL="285750" marR="0" lvl="0" indent="-285750" algn="l" defTabSz="914400" rtl="0" eaLnBrk="1" fontAlgn="auto" latinLnBrk="0" hangingPunct="1">
              <a:lnSpc>
                <a:spcPct val="100000"/>
              </a:lnSpc>
              <a:spcBef>
                <a:spcPts val="0"/>
              </a:spcBef>
              <a:spcAft>
                <a:spcPts val="0"/>
              </a:spcAft>
              <a:buClr>
                <a:srgbClr val="0369B2"/>
              </a:buClr>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p:txBody>
      </p:sp>
      <p:sp>
        <p:nvSpPr>
          <p:cNvPr id="22" name="Rectángulo 21"/>
          <p:cNvSpPr/>
          <p:nvPr/>
        </p:nvSpPr>
        <p:spPr>
          <a:xfrm>
            <a:off x="4140321" y="3566133"/>
            <a:ext cx="3536763" cy="201533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0369B2"/>
              </a:buClr>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369B2"/>
              </a:buClr>
              <a:buSzTx/>
              <a:buFont typeface="Arial" panose="020B0604020202020204" pitchFamily="34" charset="0"/>
              <a:buChar char="•"/>
              <a:tabLst/>
              <a:defRPr/>
            </a:pPr>
            <a:r>
              <a:rPr kumimoji="0" lang="es-MX"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Equilibrar las tres dimensiones </a:t>
            </a: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del desarrollo sostenible: inclusión social, desarrollo económico y protección ambiental</a:t>
            </a:r>
          </a:p>
          <a:p>
            <a:pPr marL="285750" marR="0" lvl="0" indent="-285750" algn="l" defTabSz="914400" rtl="0" eaLnBrk="1" fontAlgn="auto" latinLnBrk="0" hangingPunct="1">
              <a:lnSpc>
                <a:spcPct val="100000"/>
              </a:lnSpc>
              <a:spcBef>
                <a:spcPts val="600"/>
              </a:spcBef>
              <a:spcAft>
                <a:spcPts val="0"/>
              </a:spcAft>
              <a:buClr>
                <a:srgbClr val="0369B2"/>
              </a:buClr>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Gestionar</a:t>
            </a:r>
            <a:r>
              <a:rPr kumimoji="0" lang="es-MX"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s-MX" b="0" i="1"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trade-offs</a:t>
            </a: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y </a:t>
            </a:r>
            <a:r>
              <a:rPr kumimoji="0" lang="es-MX"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maximizar sinergias </a:t>
            </a: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entre objetivos</a:t>
            </a:r>
          </a:p>
          <a:p>
            <a:pPr marL="285750" marR="0" lvl="0" indent="-285750" algn="l" defTabSz="914400" rtl="0" eaLnBrk="1" fontAlgn="auto" latinLnBrk="0" hangingPunct="1">
              <a:lnSpc>
                <a:spcPct val="100000"/>
              </a:lnSpc>
              <a:spcBef>
                <a:spcPts val="0"/>
              </a:spcBef>
              <a:spcAft>
                <a:spcPts val="0"/>
              </a:spcAft>
              <a:buClr>
                <a:srgbClr val="0369B2"/>
              </a:buClr>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p:txBody>
      </p:sp>
      <p:sp>
        <p:nvSpPr>
          <p:cNvPr id="25" name="Rectángulo 24"/>
          <p:cNvSpPr/>
          <p:nvPr/>
        </p:nvSpPr>
        <p:spPr>
          <a:xfrm>
            <a:off x="8149104" y="3566134"/>
            <a:ext cx="3697151" cy="256171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
                <a:srgbClr val="0369B2"/>
              </a:buClr>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600"/>
              </a:spcAft>
              <a:buClr>
                <a:srgbClr val="0369B2"/>
              </a:buClr>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Llama a los estados a ir </a:t>
            </a:r>
            <a:r>
              <a:rPr kumimoji="0" lang="es-MX"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más allá de los promedios</a:t>
            </a:r>
          </a:p>
          <a:p>
            <a:pPr marL="285750" marR="0" lvl="0" indent="-285750" algn="l" defTabSz="914400" rtl="0" eaLnBrk="1" fontAlgn="auto" latinLnBrk="0" hangingPunct="1">
              <a:lnSpc>
                <a:spcPct val="100000"/>
              </a:lnSpc>
              <a:spcBef>
                <a:spcPts val="0"/>
              </a:spcBef>
              <a:spcAft>
                <a:spcPts val="600"/>
              </a:spcAft>
              <a:buClr>
                <a:srgbClr val="0369B2"/>
              </a:buClr>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Los ODS tienen que beneficiar a todos, erradicar la pobreza y reducir las desigualdades</a:t>
            </a:r>
          </a:p>
          <a:p>
            <a:pPr marL="285750" marR="0" lvl="0" indent="-285750" algn="l" defTabSz="914400" rtl="0" eaLnBrk="1" fontAlgn="auto" latinLnBrk="0" hangingPunct="1">
              <a:lnSpc>
                <a:spcPct val="100000"/>
              </a:lnSpc>
              <a:spcBef>
                <a:spcPts val="0"/>
              </a:spcBef>
              <a:spcAft>
                <a:spcPts val="600"/>
              </a:spcAft>
              <a:buClr>
                <a:srgbClr val="0369B2"/>
              </a:buClr>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La clave para su medición es promover la obtención y utilización de </a:t>
            </a:r>
            <a:r>
              <a:rPr kumimoji="0" lang="es-MX"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datos desagregados</a:t>
            </a:r>
          </a:p>
          <a:p>
            <a:pPr marL="285750" marR="0" lvl="0" indent="-285750" algn="l" defTabSz="914400" rtl="0" eaLnBrk="1" fontAlgn="auto" latinLnBrk="0" hangingPunct="1">
              <a:lnSpc>
                <a:spcPct val="100000"/>
              </a:lnSpc>
              <a:spcBef>
                <a:spcPts val="0"/>
              </a:spcBef>
              <a:spcAft>
                <a:spcPts val="0"/>
              </a:spcAft>
              <a:buClr>
                <a:srgbClr val="0369B2"/>
              </a:buClr>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p:txBody>
      </p:sp>
      <p:sp>
        <p:nvSpPr>
          <p:cNvPr id="14" name="Title 1">
            <a:extLst>
              <a:ext uri="{FF2B5EF4-FFF2-40B4-BE49-F238E27FC236}">
                <a16:creationId xmlns:a16="http://schemas.microsoft.com/office/drawing/2014/main" id="{15CA7748-D3D4-4A99-AE73-9AA875545051}"/>
              </a:ext>
            </a:extLst>
          </p:cNvPr>
          <p:cNvSpPr txBox="1">
            <a:spLocks/>
          </p:cNvSpPr>
          <p:nvPr/>
        </p:nvSpPr>
        <p:spPr>
          <a:xfrm>
            <a:off x="266702" y="360043"/>
            <a:ext cx="11005458" cy="94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Ejes rectores</a:t>
            </a:r>
          </a:p>
        </p:txBody>
      </p:sp>
      <p:pic>
        <p:nvPicPr>
          <p:cNvPr id="2" name="Graphic 1">
            <a:extLst>
              <a:ext uri="{FF2B5EF4-FFF2-40B4-BE49-F238E27FC236}">
                <a16:creationId xmlns:a16="http://schemas.microsoft.com/office/drawing/2014/main" id="{2A71B20B-1805-4A66-BBB0-AE1E5864BD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3554" y="1592967"/>
            <a:ext cx="1192437" cy="1192437"/>
          </a:xfrm>
          <a:prstGeom prst="rect">
            <a:avLst/>
          </a:prstGeom>
        </p:spPr>
      </p:pic>
      <p:sp>
        <p:nvSpPr>
          <p:cNvPr id="16" name="CuadroTexto 20">
            <a:extLst>
              <a:ext uri="{FF2B5EF4-FFF2-40B4-BE49-F238E27FC236}">
                <a16:creationId xmlns:a16="http://schemas.microsoft.com/office/drawing/2014/main" id="{3AF049B9-A233-448E-A562-543E3FD3CB7B}"/>
              </a:ext>
            </a:extLst>
          </p:cNvPr>
          <p:cNvSpPr txBox="1"/>
          <p:nvPr/>
        </p:nvSpPr>
        <p:spPr>
          <a:xfrm>
            <a:off x="1251011" y="2952246"/>
            <a:ext cx="1557521" cy="400110"/>
          </a:xfrm>
          <a:prstGeom prst="rect">
            <a:avLst/>
          </a:prstGeom>
          <a:noFill/>
        </p:spPr>
        <p:txBody>
          <a:bodyPr wrap="square" rtlCol="0">
            <a:spAutoFit/>
          </a:bodyPr>
          <a:lstStyle/>
          <a:p>
            <a:pPr algn="ctr"/>
            <a:r>
              <a:rPr lang="es-ES" sz="2000" b="1" spc="300" dirty="0"/>
              <a:t>Universal</a:t>
            </a:r>
            <a:endParaRPr lang="es-MX" sz="2000" b="1" spc="300" dirty="0"/>
          </a:p>
        </p:txBody>
      </p:sp>
      <p:pic>
        <p:nvPicPr>
          <p:cNvPr id="3" name="Graphic 2">
            <a:extLst>
              <a:ext uri="{FF2B5EF4-FFF2-40B4-BE49-F238E27FC236}">
                <a16:creationId xmlns:a16="http://schemas.microsoft.com/office/drawing/2014/main" id="{F13C4715-D171-44AE-B302-02DE1B2D8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5665" y="1622412"/>
            <a:ext cx="1066075" cy="1162991"/>
          </a:xfrm>
          <a:prstGeom prst="rect">
            <a:avLst/>
          </a:prstGeom>
        </p:spPr>
      </p:pic>
      <p:sp>
        <p:nvSpPr>
          <p:cNvPr id="18" name="CuadroTexto 20">
            <a:extLst>
              <a:ext uri="{FF2B5EF4-FFF2-40B4-BE49-F238E27FC236}">
                <a16:creationId xmlns:a16="http://schemas.microsoft.com/office/drawing/2014/main" id="{0A489522-886E-4B26-BCE3-494BAC47E7DB}"/>
              </a:ext>
            </a:extLst>
          </p:cNvPr>
          <p:cNvSpPr txBox="1"/>
          <p:nvPr/>
        </p:nvSpPr>
        <p:spPr>
          <a:xfrm>
            <a:off x="5129942" y="2952246"/>
            <a:ext cx="1557521" cy="400110"/>
          </a:xfrm>
          <a:prstGeom prst="rect">
            <a:avLst/>
          </a:prstGeom>
          <a:noFill/>
        </p:spPr>
        <p:txBody>
          <a:bodyPr wrap="square" rtlCol="0">
            <a:spAutoFit/>
          </a:bodyPr>
          <a:lstStyle/>
          <a:p>
            <a:pPr algn="ctr"/>
            <a:r>
              <a:rPr lang="es-ES" sz="2000" b="1" spc="300" dirty="0"/>
              <a:t>Integral</a:t>
            </a:r>
            <a:endParaRPr lang="es-MX" sz="2000" b="1" spc="300" dirty="0"/>
          </a:p>
        </p:txBody>
      </p:sp>
      <p:pic>
        <p:nvPicPr>
          <p:cNvPr id="5" name="Graphic 4">
            <a:extLst>
              <a:ext uri="{FF2B5EF4-FFF2-40B4-BE49-F238E27FC236}">
                <a16:creationId xmlns:a16="http://schemas.microsoft.com/office/drawing/2014/main" id="{DFD87934-4B7C-4B04-918A-88371846F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64642" y="1588219"/>
            <a:ext cx="1066075" cy="1151852"/>
          </a:xfrm>
          <a:prstGeom prst="rect">
            <a:avLst/>
          </a:prstGeom>
        </p:spPr>
      </p:pic>
      <p:sp>
        <p:nvSpPr>
          <p:cNvPr id="29" name="CuadroTexto 20">
            <a:extLst>
              <a:ext uri="{FF2B5EF4-FFF2-40B4-BE49-F238E27FC236}">
                <a16:creationId xmlns:a16="http://schemas.microsoft.com/office/drawing/2014/main" id="{97FF8A7B-2E17-4DC8-9922-E67E4391749F}"/>
              </a:ext>
            </a:extLst>
          </p:cNvPr>
          <p:cNvSpPr txBox="1"/>
          <p:nvPr/>
        </p:nvSpPr>
        <p:spPr>
          <a:xfrm>
            <a:off x="8304289" y="2952246"/>
            <a:ext cx="3386781" cy="400110"/>
          </a:xfrm>
          <a:prstGeom prst="rect">
            <a:avLst/>
          </a:prstGeom>
          <a:noFill/>
        </p:spPr>
        <p:txBody>
          <a:bodyPr wrap="square" rtlCol="0">
            <a:spAutoFit/>
          </a:bodyPr>
          <a:lstStyle/>
          <a:p>
            <a:pPr algn="ctr"/>
            <a:r>
              <a:rPr lang="es-ES" sz="2000" b="1" spc="300" dirty="0"/>
              <a:t>No dejar a nadie atrás</a:t>
            </a:r>
            <a:endParaRPr lang="es-MX" sz="2000" b="1" spc="300" dirty="0"/>
          </a:p>
        </p:txBody>
      </p:sp>
    </p:spTree>
    <p:extLst>
      <p:ext uri="{BB962C8B-B14F-4D97-AF65-F5344CB8AC3E}">
        <p14:creationId xmlns:p14="http://schemas.microsoft.com/office/powerpoint/2010/main" val="338226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97B28E-37CD-4CC6-8891-D0C877C5592A}"/>
              </a:ext>
            </a:extLst>
          </p:cNvPr>
          <p:cNvCxnSpPr/>
          <p:nvPr/>
        </p:nvCxnSpPr>
        <p:spPr>
          <a:xfrm>
            <a:off x="7069541" y="3111689"/>
            <a:ext cx="331140" cy="198862"/>
          </a:xfrm>
          <a:prstGeom prst="line">
            <a:avLst/>
          </a:prstGeom>
          <a:ln w="38100">
            <a:solidFill>
              <a:srgbClr val="12538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98175D-C177-463C-9E88-C1B1300DAF1C}"/>
              </a:ext>
            </a:extLst>
          </p:cNvPr>
          <p:cNvCxnSpPr/>
          <p:nvPr/>
        </p:nvCxnSpPr>
        <p:spPr>
          <a:xfrm flipV="1">
            <a:off x="7161887" y="4111464"/>
            <a:ext cx="397348" cy="201641"/>
          </a:xfrm>
          <a:prstGeom prst="line">
            <a:avLst/>
          </a:prstGeom>
          <a:ln w="38100">
            <a:solidFill>
              <a:srgbClr val="1253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9F64AA-29DA-4A57-83E5-42A66D8837C6}"/>
              </a:ext>
            </a:extLst>
          </p:cNvPr>
          <p:cNvCxnSpPr>
            <a:cxnSpLocks/>
            <a:stCxn id="40" idx="0"/>
            <a:endCxn id="5" idx="2"/>
          </p:cNvCxnSpPr>
          <p:nvPr/>
        </p:nvCxnSpPr>
        <p:spPr>
          <a:xfrm flipV="1">
            <a:off x="8335582" y="4629220"/>
            <a:ext cx="0" cy="201641"/>
          </a:xfrm>
          <a:prstGeom prst="line">
            <a:avLst/>
          </a:prstGeom>
          <a:ln w="38100">
            <a:solidFill>
              <a:srgbClr val="12538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30C422-5CFF-4978-B2BA-6ACF499342C7}"/>
              </a:ext>
            </a:extLst>
          </p:cNvPr>
          <p:cNvCxnSpPr>
            <a:cxnSpLocks/>
          </p:cNvCxnSpPr>
          <p:nvPr/>
        </p:nvCxnSpPr>
        <p:spPr>
          <a:xfrm>
            <a:off x="9193600" y="4111464"/>
            <a:ext cx="366657" cy="201641"/>
          </a:xfrm>
          <a:prstGeom prst="line">
            <a:avLst/>
          </a:prstGeom>
          <a:ln w="38100">
            <a:solidFill>
              <a:srgbClr val="12538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A8DE9-FEA4-4A7C-B50E-D39D88B1472B}"/>
              </a:ext>
            </a:extLst>
          </p:cNvPr>
          <p:cNvCxnSpPr/>
          <p:nvPr/>
        </p:nvCxnSpPr>
        <p:spPr>
          <a:xfrm flipV="1">
            <a:off x="9224501" y="3066123"/>
            <a:ext cx="408445" cy="244428"/>
          </a:xfrm>
          <a:prstGeom prst="line">
            <a:avLst/>
          </a:prstGeom>
          <a:ln w="38100">
            <a:solidFill>
              <a:srgbClr val="12538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9D9CC4D-A033-4F8D-9941-8F5F0532259D}"/>
              </a:ext>
            </a:extLst>
          </p:cNvPr>
          <p:cNvCxnSpPr>
            <a:cxnSpLocks/>
            <a:stCxn id="5" idx="0"/>
            <a:endCxn id="46" idx="2"/>
          </p:cNvCxnSpPr>
          <p:nvPr/>
        </p:nvCxnSpPr>
        <p:spPr>
          <a:xfrm flipV="1">
            <a:off x="8335582" y="2416634"/>
            <a:ext cx="0" cy="221577"/>
          </a:xfrm>
          <a:prstGeom prst="line">
            <a:avLst/>
          </a:prstGeom>
          <a:ln w="38100">
            <a:solidFill>
              <a:srgbClr val="125387"/>
            </a:solidFill>
          </a:ln>
        </p:spPr>
        <p:style>
          <a:lnRef idx="1">
            <a:schemeClr val="accent1"/>
          </a:lnRef>
          <a:fillRef idx="0">
            <a:schemeClr val="accent1"/>
          </a:fillRef>
          <a:effectRef idx="0">
            <a:schemeClr val="accent1"/>
          </a:effectRef>
          <a:fontRef idx="minor">
            <a:schemeClr val="tx1"/>
          </a:fontRef>
        </p:style>
      </p:cxnSp>
      <p:sp>
        <p:nvSpPr>
          <p:cNvPr id="28" name="Rectángulo redondeado 7">
            <a:extLst>
              <a:ext uri="{FF2B5EF4-FFF2-40B4-BE49-F238E27FC236}">
                <a16:creationId xmlns:a16="http://schemas.microsoft.com/office/drawing/2014/main" id="{7448AB3A-C666-4FB8-B049-CC8EE70FE22F}"/>
              </a:ext>
            </a:extLst>
          </p:cNvPr>
          <p:cNvSpPr/>
          <p:nvPr/>
        </p:nvSpPr>
        <p:spPr>
          <a:xfrm>
            <a:off x="619713" y="2271885"/>
            <a:ext cx="3616119" cy="193783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1" indent="0" algn="ctr" defTabSz="914400" rtl="0" eaLnBrk="1" fontAlgn="auto" latinLnBrk="0" hangingPunct="1">
              <a:lnSpc>
                <a:spcPct val="100000"/>
              </a:lnSpc>
              <a:spcBef>
                <a:spcPts val="900"/>
              </a:spcBef>
              <a:spcAft>
                <a:spcPts val="0"/>
              </a:spcAft>
              <a:buClrTx/>
              <a:buSzPct val="100000"/>
              <a:buFontTx/>
              <a:buNone/>
              <a:tabLst/>
              <a:defRPr/>
            </a:pPr>
            <a:r>
              <a:rPr kumimoji="0" lang="es-MX"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Es una v</a:t>
            </a:r>
            <a:r>
              <a:rPr kumimoji="0" lang="es-MX" sz="28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Arial" panose="020B0604020202020204" pitchFamily="34" charset="0"/>
              </a:rPr>
              <a:t>isión</a:t>
            </a:r>
            <a:r>
              <a:rPr kumimoji="0" lang="es-MX"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 </a:t>
            </a:r>
            <a:r>
              <a:rPr kumimoji="0" lang="es-MX" sz="2800" b="1" i="0" u="none" strike="noStrike" kern="1200" cap="none" spc="0" normalizeH="0" baseline="0" noProof="0" dirty="0">
                <a:ln>
                  <a:noFill/>
                </a:ln>
                <a:solidFill>
                  <a:srgbClr val="0369B2"/>
                </a:solidFill>
                <a:effectLst/>
                <a:uLnTx/>
                <a:uFillTx/>
                <a:latin typeface="+mj-lt"/>
                <a:ea typeface="Calibri" panose="020F0502020204030204" pitchFamily="34" charset="0"/>
                <a:cs typeface="Arial" panose="020B0604020202020204" pitchFamily="34" charset="0"/>
              </a:rPr>
              <a:t>holística</a:t>
            </a:r>
            <a:r>
              <a:rPr kumimoji="0" lang="es-MX"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 del desarrollo:</a:t>
            </a:r>
          </a:p>
        </p:txBody>
      </p:sp>
      <p:sp>
        <p:nvSpPr>
          <p:cNvPr id="13" name="Title 1">
            <a:extLst>
              <a:ext uri="{FF2B5EF4-FFF2-40B4-BE49-F238E27FC236}">
                <a16:creationId xmlns:a16="http://schemas.microsoft.com/office/drawing/2014/main" id="{0FAC58E1-3193-479F-A791-361E71B21514}"/>
              </a:ext>
            </a:extLst>
          </p:cNvPr>
          <p:cNvSpPr txBox="1">
            <a:spLocks/>
          </p:cNvSpPr>
          <p:nvPr/>
        </p:nvSpPr>
        <p:spPr>
          <a:xfrm>
            <a:off x="266702" y="360043"/>
            <a:ext cx="11005458" cy="94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Principios transversales</a:t>
            </a:r>
          </a:p>
        </p:txBody>
      </p:sp>
      <p:pic>
        <p:nvPicPr>
          <p:cNvPr id="5" name="Graphic 4">
            <a:extLst>
              <a:ext uri="{FF2B5EF4-FFF2-40B4-BE49-F238E27FC236}">
                <a16:creationId xmlns:a16="http://schemas.microsoft.com/office/drawing/2014/main" id="{35FD4E34-47EC-4137-9983-13E4D518D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0077" y="2638211"/>
            <a:ext cx="1991009" cy="1991009"/>
          </a:xfrm>
          <a:prstGeom prst="rect">
            <a:avLst/>
          </a:prstGeom>
        </p:spPr>
      </p:pic>
      <p:sp>
        <p:nvSpPr>
          <p:cNvPr id="17" name="CuadroTexto 20">
            <a:extLst>
              <a:ext uri="{FF2B5EF4-FFF2-40B4-BE49-F238E27FC236}">
                <a16:creationId xmlns:a16="http://schemas.microsoft.com/office/drawing/2014/main" id="{63A41DFE-836F-4078-B43B-E40E85D917D3}"/>
              </a:ext>
            </a:extLst>
          </p:cNvPr>
          <p:cNvSpPr txBox="1"/>
          <p:nvPr/>
        </p:nvSpPr>
        <p:spPr>
          <a:xfrm>
            <a:off x="7400681" y="3310549"/>
            <a:ext cx="1869803" cy="646331"/>
          </a:xfrm>
          <a:prstGeom prst="rect">
            <a:avLst/>
          </a:prstGeom>
          <a:noFill/>
        </p:spPr>
        <p:txBody>
          <a:bodyPr wrap="square" rtlCol="0">
            <a:spAutoFit/>
          </a:bodyPr>
          <a:lstStyle/>
          <a:p>
            <a:pPr algn="ctr"/>
            <a:r>
              <a:rPr lang="es-ES" b="1" dirty="0"/>
              <a:t>Desarrollo</a:t>
            </a:r>
          </a:p>
          <a:p>
            <a:pPr algn="ctr"/>
            <a:r>
              <a:rPr lang="es-ES" b="1" dirty="0"/>
              <a:t>sostenible</a:t>
            </a:r>
            <a:endParaRPr lang="es-MX" b="1" dirty="0"/>
          </a:p>
        </p:txBody>
      </p:sp>
      <p:pic>
        <p:nvPicPr>
          <p:cNvPr id="35" name="Graphic 34">
            <a:extLst>
              <a:ext uri="{FF2B5EF4-FFF2-40B4-BE49-F238E27FC236}">
                <a16:creationId xmlns:a16="http://schemas.microsoft.com/office/drawing/2014/main" id="{0EB4C0B1-3353-4AB2-9F94-659FF23E0F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4856" y="1912390"/>
            <a:ext cx="1494979" cy="1494979"/>
          </a:xfrm>
          <a:prstGeom prst="rect">
            <a:avLst/>
          </a:prstGeom>
        </p:spPr>
      </p:pic>
      <p:sp>
        <p:nvSpPr>
          <p:cNvPr id="36" name="CuadroTexto 20">
            <a:extLst>
              <a:ext uri="{FF2B5EF4-FFF2-40B4-BE49-F238E27FC236}">
                <a16:creationId xmlns:a16="http://schemas.microsoft.com/office/drawing/2014/main" id="{FBBDCD55-7744-4297-96E8-C57C0016017D}"/>
              </a:ext>
            </a:extLst>
          </p:cNvPr>
          <p:cNvSpPr txBox="1"/>
          <p:nvPr/>
        </p:nvSpPr>
        <p:spPr>
          <a:xfrm>
            <a:off x="9391690" y="2475214"/>
            <a:ext cx="1570664" cy="369332"/>
          </a:xfrm>
          <a:prstGeom prst="rect">
            <a:avLst/>
          </a:prstGeom>
          <a:noFill/>
        </p:spPr>
        <p:txBody>
          <a:bodyPr wrap="square" rtlCol="0">
            <a:spAutoFit/>
          </a:bodyPr>
          <a:lstStyle/>
          <a:p>
            <a:pPr algn="ctr"/>
            <a:r>
              <a:rPr lang="es-ES" b="1" spc="300" dirty="0"/>
              <a:t>Inclusión</a:t>
            </a:r>
            <a:endParaRPr lang="es-MX" b="1" spc="300" dirty="0"/>
          </a:p>
        </p:txBody>
      </p:sp>
      <p:pic>
        <p:nvPicPr>
          <p:cNvPr id="38" name="Graphic 37">
            <a:extLst>
              <a:ext uri="{FF2B5EF4-FFF2-40B4-BE49-F238E27FC236}">
                <a16:creationId xmlns:a16="http://schemas.microsoft.com/office/drawing/2014/main" id="{C049A9AB-F510-42C0-8CED-3139321318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4856" y="3886761"/>
            <a:ext cx="1494979" cy="1494979"/>
          </a:xfrm>
          <a:prstGeom prst="rect">
            <a:avLst/>
          </a:prstGeom>
        </p:spPr>
      </p:pic>
      <p:sp>
        <p:nvSpPr>
          <p:cNvPr id="39" name="CuadroTexto 20">
            <a:extLst>
              <a:ext uri="{FF2B5EF4-FFF2-40B4-BE49-F238E27FC236}">
                <a16:creationId xmlns:a16="http://schemas.microsoft.com/office/drawing/2014/main" id="{3FAA3699-ACE2-4398-B069-A923A2C12BEE}"/>
              </a:ext>
            </a:extLst>
          </p:cNvPr>
          <p:cNvSpPr txBox="1"/>
          <p:nvPr/>
        </p:nvSpPr>
        <p:spPr>
          <a:xfrm>
            <a:off x="9391690" y="4313105"/>
            <a:ext cx="1570664" cy="646331"/>
          </a:xfrm>
          <a:prstGeom prst="rect">
            <a:avLst/>
          </a:prstGeom>
          <a:noFill/>
        </p:spPr>
        <p:txBody>
          <a:bodyPr wrap="square" rtlCol="0">
            <a:spAutoFit/>
          </a:bodyPr>
          <a:lstStyle/>
          <a:p>
            <a:pPr algn="ctr"/>
            <a:r>
              <a:rPr lang="es-ES" b="1" spc="300" dirty="0"/>
              <a:t>Derechos</a:t>
            </a:r>
          </a:p>
          <a:p>
            <a:pPr algn="ctr"/>
            <a:r>
              <a:rPr lang="es-ES" b="1" spc="300" dirty="0"/>
              <a:t>humanos</a:t>
            </a:r>
            <a:endParaRPr lang="es-MX" b="1" spc="300" dirty="0"/>
          </a:p>
        </p:txBody>
      </p:sp>
      <p:pic>
        <p:nvPicPr>
          <p:cNvPr id="40" name="Graphic 39">
            <a:extLst>
              <a:ext uri="{FF2B5EF4-FFF2-40B4-BE49-F238E27FC236}">
                <a16:creationId xmlns:a16="http://schemas.microsoft.com/office/drawing/2014/main" id="{B44DA1FB-7B10-40BC-84FE-17DE7B617F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88092" y="4830861"/>
            <a:ext cx="1494979" cy="1494979"/>
          </a:xfrm>
          <a:prstGeom prst="rect">
            <a:avLst/>
          </a:prstGeom>
        </p:spPr>
      </p:pic>
      <p:sp>
        <p:nvSpPr>
          <p:cNvPr id="41" name="CuadroTexto 20">
            <a:extLst>
              <a:ext uri="{FF2B5EF4-FFF2-40B4-BE49-F238E27FC236}">
                <a16:creationId xmlns:a16="http://schemas.microsoft.com/office/drawing/2014/main" id="{115EC2B7-2A19-473D-904E-DC2F720DA794}"/>
              </a:ext>
            </a:extLst>
          </p:cNvPr>
          <p:cNvSpPr txBox="1"/>
          <p:nvPr/>
        </p:nvSpPr>
        <p:spPr>
          <a:xfrm>
            <a:off x="7562332" y="5257205"/>
            <a:ext cx="1570664" cy="646331"/>
          </a:xfrm>
          <a:prstGeom prst="rect">
            <a:avLst/>
          </a:prstGeom>
          <a:noFill/>
        </p:spPr>
        <p:txBody>
          <a:bodyPr wrap="square" rtlCol="0">
            <a:spAutoFit/>
          </a:bodyPr>
          <a:lstStyle/>
          <a:p>
            <a:pPr algn="ctr"/>
            <a:r>
              <a:rPr lang="es-ES" b="1" spc="300" dirty="0"/>
              <a:t>Ciclo</a:t>
            </a:r>
          </a:p>
          <a:p>
            <a:pPr algn="ctr"/>
            <a:r>
              <a:rPr lang="es-ES" b="1" spc="300" dirty="0"/>
              <a:t>de vida</a:t>
            </a:r>
            <a:endParaRPr lang="es-MX" b="1" spc="300" dirty="0"/>
          </a:p>
        </p:txBody>
      </p:sp>
      <p:pic>
        <p:nvPicPr>
          <p:cNvPr id="42" name="Graphic 41">
            <a:extLst>
              <a:ext uri="{FF2B5EF4-FFF2-40B4-BE49-F238E27FC236}">
                <a16:creationId xmlns:a16="http://schemas.microsoft.com/office/drawing/2014/main" id="{C84946FF-E820-4E15-8550-66702D39BB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7291" y="3886761"/>
            <a:ext cx="1494979" cy="1494979"/>
          </a:xfrm>
          <a:prstGeom prst="rect">
            <a:avLst/>
          </a:prstGeom>
        </p:spPr>
      </p:pic>
      <p:sp>
        <p:nvSpPr>
          <p:cNvPr id="43" name="CuadroTexto 20">
            <a:extLst>
              <a:ext uri="{FF2B5EF4-FFF2-40B4-BE49-F238E27FC236}">
                <a16:creationId xmlns:a16="http://schemas.microsoft.com/office/drawing/2014/main" id="{F15CA1C1-A5B6-4C71-AC1F-B6D189D7D35B}"/>
              </a:ext>
            </a:extLst>
          </p:cNvPr>
          <p:cNvSpPr txBox="1"/>
          <p:nvPr/>
        </p:nvSpPr>
        <p:spPr>
          <a:xfrm>
            <a:off x="5734125" y="4313105"/>
            <a:ext cx="1570664" cy="615553"/>
          </a:xfrm>
          <a:prstGeom prst="rect">
            <a:avLst/>
          </a:prstGeom>
          <a:noFill/>
        </p:spPr>
        <p:txBody>
          <a:bodyPr wrap="square" rtlCol="0">
            <a:spAutoFit/>
          </a:bodyPr>
          <a:lstStyle/>
          <a:p>
            <a:pPr algn="ctr"/>
            <a:r>
              <a:rPr lang="es-ES" sz="1700" b="1" spc="300" dirty="0"/>
              <a:t>Enfoque</a:t>
            </a:r>
          </a:p>
          <a:p>
            <a:pPr algn="ctr"/>
            <a:r>
              <a:rPr lang="es-ES" sz="1700" b="1" spc="300" dirty="0"/>
              <a:t>territorial</a:t>
            </a:r>
            <a:endParaRPr lang="es-MX" sz="1700" b="1" spc="300" dirty="0"/>
          </a:p>
        </p:txBody>
      </p:sp>
      <p:pic>
        <p:nvPicPr>
          <p:cNvPr id="44" name="Graphic 43">
            <a:extLst>
              <a:ext uri="{FF2B5EF4-FFF2-40B4-BE49-F238E27FC236}">
                <a16:creationId xmlns:a16="http://schemas.microsoft.com/office/drawing/2014/main" id="{28878D29-1309-441A-8DBD-488EDDB0DE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80593" y="1908810"/>
            <a:ext cx="1494979" cy="1494979"/>
          </a:xfrm>
          <a:prstGeom prst="rect">
            <a:avLst/>
          </a:prstGeom>
        </p:spPr>
      </p:pic>
      <p:sp>
        <p:nvSpPr>
          <p:cNvPr id="45" name="CuadroTexto 20">
            <a:extLst>
              <a:ext uri="{FF2B5EF4-FFF2-40B4-BE49-F238E27FC236}">
                <a16:creationId xmlns:a16="http://schemas.microsoft.com/office/drawing/2014/main" id="{DF9F2C96-EB8D-4D7F-8CD8-19BBE47E497D}"/>
              </a:ext>
            </a:extLst>
          </p:cNvPr>
          <p:cNvSpPr txBox="1"/>
          <p:nvPr/>
        </p:nvSpPr>
        <p:spPr>
          <a:xfrm>
            <a:off x="5737427" y="2335154"/>
            <a:ext cx="1570664" cy="615553"/>
          </a:xfrm>
          <a:prstGeom prst="rect">
            <a:avLst/>
          </a:prstGeom>
          <a:noFill/>
        </p:spPr>
        <p:txBody>
          <a:bodyPr wrap="square" rtlCol="0">
            <a:spAutoFit/>
          </a:bodyPr>
          <a:lstStyle/>
          <a:p>
            <a:pPr algn="ctr"/>
            <a:r>
              <a:rPr lang="es-ES" sz="1700" b="1" spc="300" dirty="0"/>
              <a:t>Estado de derecho</a:t>
            </a:r>
          </a:p>
        </p:txBody>
      </p:sp>
      <p:pic>
        <p:nvPicPr>
          <p:cNvPr id="46" name="Graphic 45">
            <a:extLst>
              <a:ext uri="{FF2B5EF4-FFF2-40B4-BE49-F238E27FC236}">
                <a16:creationId xmlns:a16="http://schemas.microsoft.com/office/drawing/2014/main" id="{5B5E6D67-ADEE-43B0-9EED-7F5F4D25EB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88092" y="921655"/>
            <a:ext cx="1494979" cy="1494979"/>
          </a:xfrm>
          <a:prstGeom prst="rect">
            <a:avLst/>
          </a:prstGeom>
        </p:spPr>
      </p:pic>
      <p:sp>
        <p:nvSpPr>
          <p:cNvPr id="47" name="CuadroTexto 20">
            <a:extLst>
              <a:ext uri="{FF2B5EF4-FFF2-40B4-BE49-F238E27FC236}">
                <a16:creationId xmlns:a16="http://schemas.microsoft.com/office/drawing/2014/main" id="{59F965B1-B92B-410B-B497-155203C653F1}"/>
              </a:ext>
            </a:extLst>
          </p:cNvPr>
          <p:cNvSpPr txBox="1"/>
          <p:nvPr/>
        </p:nvSpPr>
        <p:spPr>
          <a:xfrm>
            <a:off x="7559235" y="1347999"/>
            <a:ext cx="1570664" cy="615553"/>
          </a:xfrm>
          <a:prstGeom prst="rect">
            <a:avLst/>
          </a:prstGeom>
          <a:noFill/>
        </p:spPr>
        <p:txBody>
          <a:bodyPr wrap="square" rtlCol="0">
            <a:spAutoFit/>
          </a:bodyPr>
          <a:lstStyle/>
          <a:p>
            <a:pPr algn="ctr"/>
            <a:r>
              <a:rPr lang="es-ES" sz="1700" b="1" spc="300" dirty="0"/>
              <a:t>Igualdad</a:t>
            </a:r>
          </a:p>
          <a:p>
            <a:pPr algn="ctr"/>
            <a:r>
              <a:rPr lang="es-ES" sz="1700" b="1" spc="300" dirty="0"/>
              <a:t>de género</a:t>
            </a:r>
            <a:endParaRPr lang="es-MX" sz="1700" b="1" spc="300" dirty="0"/>
          </a:p>
        </p:txBody>
      </p:sp>
      <p:pic>
        <p:nvPicPr>
          <p:cNvPr id="59" name="Graphic 58">
            <a:extLst>
              <a:ext uri="{FF2B5EF4-FFF2-40B4-BE49-F238E27FC236}">
                <a16:creationId xmlns:a16="http://schemas.microsoft.com/office/drawing/2014/main" id="{D14BA74B-EDBE-4270-8B57-F8457E64FA9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05206" y="2803340"/>
            <a:ext cx="1660750" cy="1660750"/>
          </a:xfrm>
          <a:prstGeom prst="rect">
            <a:avLst/>
          </a:prstGeom>
        </p:spPr>
      </p:pic>
    </p:spTree>
    <p:extLst>
      <p:ext uri="{BB962C8B-B14F-4D97-AF65-F5344CB8AC3E}">
        <p14:creationId xmlns:p14="http://schemas.microsoft.com/office/powerpoint/2010/main" val="18626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03F176-7908-4E40-A36D-4E674BAF8B1A}"/>
              </a:ext>
            </a:extLst>
          </p:cNvPr>
          <p:cNvSpPr/>
          <p:nvPr/>
        </p:nvSpPr>
        <p:spPr>
          <a:xfrm>
            <a:off x="4253502" y="1930342"/>
            <a:ext cx="2149749" cy="1012216"/>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spc="300" dirty="0">
              <a:solidFill>
                <a:prstClr val="white"/>
              </a:solidFill>
              <a:latin typeface="+mj-lt"/>
            </a:endParaRPr>
          </a:p>
          <a:p>
            <a:pPr algn="ctr"/>
            <a:r>
              <a:rPr lang="es-ES" b="1" spc="300" dirty="0">
                <a:solidFill>
                  <a:prstClr val="white"/>
                </a:solidFill>
                <a:latin typeface="+mj-lt"/>
              </a:rPr>
              <a:t>PRIMERO LOS POBRES</a:t>
            </a:r>
            <a:r>
              <a:rPr lang="es-MX" b="1" spc="300" dirty="0">
                <a:solidFill>
                  <a:prstClr val="white"/>
                </a:solidFill>
                <a:latin typeface="+mj-lt"/>
              </a:rPr>
              <a:t> </a:t>
            </a:r>
          </a:p>
          <a:p>
            <a:pPr algn="ctr"/>
            <a:endParaRPr lang="es-MX" sz="1600" spc="300" dirty="0">
              <a:solidFill>
                <a:prstClr val="white"/>
              </a:solidFill>
              <a:latin typeface="+mj-lt"/>
            </a:endParaRPr>
          </a:p>
        </p:txBody>
      </p:sp>
      <p:sp>
        <p:nvSpPr>
          <p:cNvPr id="6" name="TextBox 21">
            <a:extLst>
              <a:ext uri="{FF2B5EF4-FFF2-40B4-BE49-F238E27FC236}">
                <a16:creationId xmlns:a16="http://schemas.microsoft.com/office/drawing/2014/main" id="{6253089F-F250-4460-B714-A3E2C5EDE6EF}"/>
              </a:ext>
            </a:extLst>
          </p:cNvPr>
          <p:cNvSpPr txBox="1"/>
          <p:nvPr/>
        </p:nvSpPr>
        <p:spPr>
          <a:xfrm>
            <a:off x="911975" y="1658928"/>
            <a:ext cx="2050524"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chemeClr val="bg2">
                    <a:lumMod val="25000"/>
                  </a:schemeClr>
                </a:solidFill>
                <a:effectLst/>
                <a:uLnTx/>
                <a:uFillTx/>
                <a:latin typeface="Calibri Light" panose="020F0302020204030204"/>
                <a:ea typeface="+mn-ea"/>
                <a:cs typeface="+mn-cs"/>
              </a:rPr>
              <a:t>NO DEJAR A NADIE ATRÁS</a:t>
            </a:r>
          </a:p>
        </p:txBody>
      </p:sp>
      <p:sp>
        <p:nvSpPr>
          <p:cNvPr id="8" name="TextBox 22">
            <a:extLst>
              <a:ext uri="{FF2B5EF4-FFF2-40B4-BE49-F238E27FC236}">
                <a16:creationId xmlns:a16="http://schemas.microsoft.com/office/drawing/2014/main" id="{5606E3A8-85CC-4D21-BD24-47D58F954DB6}"/>
              </a:ext>
            </a:extLst>
          </p:cNvPr>
          <p:cNvSpPr txBox="1"/>
          <p:nvPr/>
        </p:nvSpPr>
        <p:spPr>
          <a:xfrm>
            <a:off x="911976" y="4578830"/>
            <a:ext cx="1953970"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chemeClr val="bg2">
                    <a:lumMod val="25000"/>
                  </a:schemeClr>
                </a:solidFill>
                <a:effectLst/>
                <a:uLnTx/>
                <a:uFillTx/>
                <a:latin typeface="Calibri Light" panose="020F0302020204030204"/>
                <a:ea typeface="+mn-ea"/>
                <a:cs typeface="+mn-cs"/>
              </a:rPr>
              <a:t>PAZ, JUSTICIA E INSTITUCIONES SÓLIDAS </a:t>
            </a:r>
          </a:p>
        </p:txBody>
      </p:sp>
      <p:sp>
        <p:nvSpPr>
          <p:cNvPr id="10" name="TextBox 22">
            <a:extLst>
              <a:ext uri="{FF2B5EF4-FFF2-40B4-BE49-F238E27FC236}">
                <a16:creationId xmlns:a16="http://schemas.microsoft.com/office/drawing/2014/main" id="{FBC4B387-0074-4748-8AC5-175EC39A50E5}"/>
              </a:ext>
            </a:extLst>
          </p:cNvPr>
          <p:cNvSpPr txBox="1"/>
          <p:nvPr/>
        </p:nvSpPr>
        <p:spPr>
          <a:xfrm>
            <a:off x="911975" y="2653506"/>
            <a:ext cx="1953970"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chemeClr val="bg2">
                    <a:lumMod val="25000"/>
                  </a:schemeClr>
                </a:solidFill>
                <a:effectLst/>
                <a:uLnTx/>
                <a:uFillTx/>
                <a:latin typeface="Calibri Light" panose="020F0302020204030204"/>
                <a:ea typeface="+mn-ea"/>
                <a:cs typeface="+mn-cs"/>
              </a:rPr>
              <a:t>REDUCIR DESIGUALDADES</a:t>
            </a:r>
          </a:p>
        </p:txBody>
      </p:sp>
      <p:sp>
        <p:nvSpPr>
          <p:cNvPr id="12" name="Rectángulo 11">
            <a:extLst>
              <a:ext uri="{FF2B5EF4-FFF2-40B4-BE49-F238E27FC236}">
                <a16:creationId xmlns:a16="http://schemas.microsoft.com/office/drawing/2014/main" id="{4C67474B-1E89-4385-8C11-172D38C19251}"/>
              </a:ext>
            </a:extLst>
          </p:cNvPr>
          <p:cNvSpPr/>
          <p:nvPr/>
        </p:nvSpPr>
        <p:spPr>
          <a:xfrm>
            <a:off x="9191543" y="4578830"/>
            <a:ext cx="2436354" cy="1012216"/>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spc="300" dirty="0">
              <a:solidFill>
                <a:prstClr val="white"/>
              </a:solidFill>
              <a:latin typeface="+mj-lt"/>
            </a:endParaRPr>
          </a:p>
          <a:p>
            <a:pPr algn="ctr"/>
            <a:r>
              <a:rPr lang="es-ES" b="1" spc="300" dirty="0">
                <a:solidFill>
                  <a:prstClr val="white"/>
                </a:solidFill>
                <a:latin typeface="+mj-lt"/>
              </a:rPr>
              <a:t>CERO CORRUPCIÓN</a:t>
            </a:r>
            <a:endParaRPr lang="es-MX" b="1" spc="300" dirty="0">
              <a:solidFill>
                <a:prstClr val="white"/>
              </a:solidFill>
              <a:latin typeface="+mj-lt"/>
            </a:endParaRPr>
          </a:p>
          <a:p>
            <a:pPr algn="ctr"/>
            <a:endParaRPr lang="es-MX" sz="1600" spc="300" dirty="0">
              <a:solidFill>
                <a:prstClr val="white"/>
              </a:solidFill>
              <a:latin typeface="+mj-lt"/>
            </a:endParaRPr>
          </a:p>
        </p:txBody>
      </p:sp>
      <p:sp>
        <p:nvSpPr>
          <p:cNvPr id="13" name="Rectángulo 12">
            <a:extLst>
              <a:ext uri="{FF2B5EF4-FFF2-40B4-BE49-F238E27FC236}">
                <a16:creationId xmlns:a16="http://schemas.microsoft.com/office/drawing/2014/main" id="{EE7167A1-2BDB-4CBF-9D96-EC52F2A49830}"/>
              </a:ext>
            </a:extLst>
          </p:cNvPr>
          <p:cNvSpPr/>
          <p:nvPr/>
        </p:nvSpPr>
        <p:spPr>
          <a:xfrm>
            <a:off x="4253503" y="4578830"/>
            <a:ext cx="2149749" cy="1012216"/>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spc="300" dirty="0">
              <a:solidFill>
                <a:prstClr val="white"/>
              </a:solidFill>
              <a:latin typeface="+mj-lt"/>
            </a:endParaRPr>
          </a:p>
          <a:p>
            <a:pPr algn="ctr"/>
            <a:r>
              <a:rPr lang="es-ES" b="1" spc="300" dirty="0">
                <a:solidFill>
                  <a:prstClr val="white"/>
                </a:solidFill>
                <a:latin typeface="+mj-lt"/>
              </a:rPr>
              <a:t>AL MARGEN DE LA LEY NADA</a:t>
            </a:r>
            <a:endParaRPr lang="es-MX" b="1" spc="300" dirty="0">
              <a:solidFill>
                <a:prstClr val="white"/>
              </a:solidFill>
              <a:latin typeface="+mj-lt"/>
            </a:endParaRPr>
          </a:p>
          <a:p>
            <a:pPr algn="ctr"/>
            <a:endParaRPr lang="es-MX" sz="1600" spc="300" dirty="0">
              <a:solidFill>
                <a:prstClr val="white"/>
              </a:solidFill>
              <a:latin typeface="+mj-lt"/>
            </a:endParaRPr>
          </a:p>
        </p:txBody>
      </p:sp>
      <p:sp>
        <p:nvSpPr>
          <p:cNvPr id="14" name="Rectángulo 13">
            <a:extLst>
              <a:ext uri="{FF2B5EF4-FFF2-40B4-BE49-F238E27FC236}">
                <a16:creationId xmlns:a16="http://schemas.microsoft.com/office/drawing/2014/main" id="{0602697A-F110-4CC9-A54D-D7723230B771}"/>
              </a:ext>
            </a:extLst>
          </p:cNvPr>
          <p:cNvSpPr/>
          <p:nvPr/>
        </p:nvSpPr>
        <p:spPr>
          <a:xfrm>
            <a:off x="6579221" y="4578830"/>
            <a:ext cx="2436354" cy="1012216"/>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spc="300" dirty="0">
              <a:solidFill>
                <a:prstClr val="white"/>
              </a:solidFill>
              <a:latin typeface="+mj-lt"/>
            </a:endParaRPr>
          </a:p>
          <a:p>
            <a:pPr algn="ctr"/>
            <a:r>
              <a:rPr lang="es-ES" b="1" spc="300" dirty="0">
                <a:solidFill>
                  <a:prstClr val="white"/>
                </a:solidFill>
                <a:latin typeface="+mj-lt"/>
              </a:rPr>
              <a:t>NO PUEDE HABER PAZ SIN JUSTICIA</a:t>
            </a:r>
            <a:endParaRPr lang="es-MX" b="1" spc="300" dirty="0">
              <a:solidFill>
                <a:prstClr val="white"/>
              </a:solidFill>
              <a:latin typeface="+mj-lt"/>
            </a:endParaRPr>
          </a:p>
          <a:p>
            <a:pPr algn="ctr"/>
            <a:endParaRPr lang="es-MX" sz="1600" spc="300" dirty="0">
              <a:solidFill>
                <a:prstClr val="white"/>
              </a:solidFill>
              <a:latin typeface="+mj-lt"/>
            </a:endParaRPr>
          </a:p>
        </p:txBody>
      </p:sp>
      <p:sp>
        <p:nvSpPr>
          <p:cNvPr id="16" name="Title 1">
            <a:extLst>
              <a:ext uri="{FF2B5EF4-FFF2-40B4-BE49-F238E27FC236}">
                <a16:creationId xmlns:a16="http://schemas.microsoft.com/office/drawing/2014/main" id="{65C79E8B-5DB2-4C77-9053-6E8E37F600E4}"/>
              </a:ext>
            </a:extLst>
          </p:cNvPr>
          <p:cNvSpPr txBox="1">
            <a:spLocks/>
          </p:cNvSpPr>
          <p:nvPr/>
        </p:nvSpPr>
        <p:spPr>
          <a:xfrm>
            <a:off x="266702" y="360043"/>
            <a:ext cx="11005458" cy="94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Alineación con prioridades nacionales</a:t>
            </a:r>
          </a:p>
        </p:txBody>
      </p:sp>
      <p:sp>
        <p:nvSpPr>
          <p:cNvPr id="17" name="Rectangle 16">
            <a:extLst>
              <a:ext uri="{FF2B5EF4-FFF2-40B4-BE49-F238E27FC236}">
                <a16:creationId xmlns:a16="http://schemas.microsoft.com/office/drawing/2014/main" id="{1B8BFFDA-09DA-41F3-A90B-170C464DED86}"/>
              </a:ext>
            </a:extLst>
          </p:cNvPr>
          <p:cNvSpPr/>
          <p:nvPr/>
        </p:nvSpPr>
        <p:spPr>
          <a:xfrm>
            <a:off x="771058" y="1658928"/>
            <a:ext cx="69515" cy="707886"/>
          </a:xfrm>
          <a:prstGeom prst="rect">
            <a:avLst/>
          </a:prstGeom>
          <a:solidFill>
            <a:srgbClr val="F9B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a:extLst>
              <a:ext uri="{FF2B5EF4-FFF2-40B4-BE49-F238E27FC236}">
                <a16:creationId xmlns:a16="http://schemas.microsoft.com/office/drawing/2014/main" id="{751AC7D2-1653-4717-96C1-31B23AD4F938}"/>
              </a:ext>
            </a:extLst>
          </p:cNvPr>
          <p:cNvSpPr/>
          <p:nvPr/>
        </p:nvSpPr>
        <p:spPr>
          <a:xfrm>
            <a:off x="771056" y="2653506"/>
            <a:ext cx="69515" cy="707886"/>
          </a:xfrm>
          <a:prstGeom prst="rect">
            <a:avLst/>
          </a:prstGeom>
          <a:solidFill>
            <a:srgbClr val="F27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angle 18">
            <a:extLst>
              <a:ext uri="{FF2B5EF4-FFF2-40B4-BE49-F238E27FC236}">
                <a16:creationId xmlns:a16="http://schemas.microsoft.com/office/drawing/2014/main" id="{554E442B-4C1D-4534-8610-63917DA62511}"/>
              </a:ext>
            </a:extLst>
          </p:cNvPr>
          <p:cNvSpPr/>
          <p:nvPr/>
        </p:nvSpPr>
        <p:spPr>
          <a:xfrm>
            <a:off x="771056" y="4578830"/>
            <a:ext cx="69515" cy="1012216"/>
          </a:xfrm>
          <a:prstGeom prst="rect">
            <a:avLst/>
          </a:prstGeom>
          <a:solidFill>
            <a:srgbClr val="175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1" name="Straight Connector 20">
            <a:extLst>
              <a:ext uri="{FF2B5EF4-FFF2-40B4-BE49-F238E27FC236}">
                <a16:creationId xmlns:a16="http://schemas.microsoft.com/office/drawing/2014/main" id="{ABBA349C-C091-4882-98AD-081147AC11F5}"/>
              </a:ext>
            </a:extLst>
          </p:cNvPr>
          <p:cNvCxnSpPr/>
          <p:nvPr/>
        </p:nvCxnSpPr>
        <p:spPr>
          <a:xfrm>
            <a:off x="3260560" y="1658928"/>
            <a:ext cx="0" cy="1597893"/>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BB08841-A885-4ACE-A1F5-9A0B2E02F266}"/>
              </a:ext>
            </a:extLst>
          </p:cNvPr>
          <p:cNvCxnSpPr/>
          <p:nvPr/>
        </p:nvCxnSpPr>
        <p:spPr>
          <a:xfrm>
            <a:off x="3260560" y="2502568"/>
            <a:ext cx="661737" cy="0"/>
          </a:xfrm>
          <a:prstGeom prst="straightConnector1">
            <a:avLst/>
          </a:prstGeom>
          <a:ln w="34925">
            <a:solidFill>
              <a:schemeClr val="tx1">
                <a:lumMod val="75000"/>
                <a:lumOff val="2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EF8007-E8D6-4A8D-BB49-1BEF7217DD95}"/>
              </a:ext>
            </a:extLst>
          </p:cNvPr>
          <p:cNvCxnSpPr/>
          <p:nvPr/>
        </p:nvCxnSpPr>
        <p:spPr>
          <a:xfrm>
            <a:off x="3172329" y="4199191"/>
            <a:ext cx="0" cy="1597893"/>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C125A91-1348-4092-81C7-C600A69C0D88}"/>
              </a:ext>
            </a:extLst>
          </p:cNvPr>
          <p:cNvCxnSpPr/>
          <p:nvPr/>
        </p:nvCxnSpPr>
        <p:spPr>
          <a:xfrm>
            <a:off x="3172329" y="5042831"/>
            <a:ext cx="661737" cy="0"/>
          </a:xfrm>
          <a:prstGeom prst="straightConnector1">
            <a:avLst/>
          </a:prstGeom>
          <a:ln w="34925">
            <a:solidFill>
              <a:schemeClr val="tx1">
                <a:lumMod val="75000"/>
                <a:lumOff val="2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7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B475BEE3-CB41-40D6-B50D-6DA94A9CA53C}"/>
              </a:ext>
            </a:extLst>
          </p:cNvPr>
          <p:cNvSpPr/>
          <p:nvPr/>
        </p:nvSpPr>
        <p:spPr>
          <a:xfrm>
            <a:off x="2905874" y="5655653"/>
            <a:ext cx="4819782" cy="646331"/>
          </a:xfrm>
          <a:prstGeom prst="rect">
            <a:avLst/>
          </a:prstGeom>
          <a:ln w="38100">
            <a:noFill/>
            <a:prstDash val="sysDot"/>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chemeClr val="accent4"/>
              </a:buClr>
              <a:buSzPct val="120000"/>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Alianzas PPP </a:t>
            </a: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y con </a:t>
            </a: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OSC</a:t>
            </a:r>
          </a:p>
          <a:p>
            <a:pPr marL="285750" marR="0" lvl="0" indent="-285750" defTabSz="914400" rtl="0" eaLnBrk="1" fontAlgn="auto" latinLnBrk="0" hangingPunct="1">
              <a:lnSpc>
                <a:spcPct val="100000"/>
              </a:lnSpc>
              <a:spcBef>
                <a:spcPts val="0"/>
              </a:spcBef>
              <a:spcAft>
                <a:spcPts val="0"/>
              </a:spcAft>
              <a:buClr>
                <a:schemeClr val="accent4"/>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Implementación para los </a:t>
            </a: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más marginados</a:t>
            </a:r>
          </a:p>
        </p:txBody>
      </p:sp>
      <p:sp>
        <p:nvSpPr>
          <p:cNvPr id="25" name="Rectángulo 24">
            <a:extLst>
              <a:ext uri="{FF2B5EF4-FFF2-40B4-BE49-F238E27FC236}">
                <a16:creationId xmlns:a16="http://schemas.microsoft.com/office/drawing/2014/main" id="{0B6C777F-9445-44F7-A096-EFEEA135EBD2}"/>
              </a:ext>
            </a:extLst>
          </p:cNvPr>
          <p:cNvSpPr/>
          <p:nvPr/>
        </p:nvSpPr>
        <p:spPr>
          <a:xfrm>
            <a:off x="266702" y="3461791"/>
            <a:ext cx="3584939" cy="1477328"/>
          </a:xfrm>
          <a:prstGeom prst="rect">
            <a:avLst/>
          </a:prstGeom>
          <a:ln w="38100">
            <a:noFill/>
            <a:prstDash val="sysDot"/>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4472C4"/>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Conocer </a:t>
            </a:r>
            <a:r>
              <a:rPr kumimoji="0" lang="es-MX" sz="1800" b="1" i="0" u="none" strike="noStrike" kern="1200" cap="none" spc="0" normalizeH="0" baseline="0" noProof="0" dirty="0">
                <a:ln>
                  <a:noFill/>
                </a:ln>
                <a:solidFill>
                  <a:prstClr val="black"/>
                </a:solidFill>
                <a:effectLst/>
                <a:uLnTx/>
                <a:uFillTx/>
                <a:latin typeface="+mj-lt"/>
                <a:ea typeface="+mn-ea"/>
                <a:cs typeface="+mn-cs"/>
              </a:rPr>
              <a:t>líneas bases </a:t>
            </a:r>
          </a:p>
          <a:p>
            <a:pPr marL="285750" marR="0" lvl="0" indent="-285750" defTabSz="914400" rtl="0" eaLnBrk="1" fontAlgn="auto" latinLnBrk="0" hangingPunct="1">
              <a:lnSpc>
                <a:spcPct val="100000"/>
              </a:lnSpc>
              <a:spcBef>
                <a:spcPts val="0"/>
              </a:spcBef>
              <a:spcAft>
                <a:spcPts val="0"/>
              </a:spcAft>
              <a:buClr>
                <a:srgbClr val="4472C4"/>
              </a:buClr>
              <a:buSzPct val="120000"/>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mj-lt"/>
                <a:ea typeface="+mn-ea"/>
                <a:cs typeface="+mn-cs"/>
              </a:rPr>
              <a:t>Desagregación</a:t>
            </a:r>
            <a:r>
              <a:rPr kumimoji="0" lang="es-MX" sz="1800" b="0" i="0" u="none" strike="noStrike" kern="1200" cap="none" spc="0" normalizeH="0" baseline="0" noProof="0" dirty="0">
                <a:ln>
                  <a:noFill/>
                </a:ln>
                <a:solidFill>
                  <a:prstClr val="black"/>
                </a:solidFill>
                <a:effectLst/>
                <a:uLnTx/>
                <a:uFillTx/>
                <a:latin typeface="+mj-lt"/>
                <a:ea typeface="+mn-ea"/>
                <a:cs typeface="+mn-cs"/>
              </a:rPr>
              <a:t> de datos e indicadores</a:t>
            </a:r>
          </a:p>
          <a:p>
            <a:pPr marL="285750" marR="0" lvl="0" indent="-285750" algn="just" defTabSz="914400" rtl="0" eaLnBrk="1" fontAlgn="auto" latinLnBrk="0" hangingPunct="1">
              <a:lnSpc>
                <a:spcPct val="100000"/>
              </a:lnSpc>
              <a:spcBef>
                <a:spcPts val="0"/>
              </a:spcBef>
              <a:spcAft>
                <a:spcPts val="0"/>
              </a:spcAft>
              <a:buClr>
                <a:srgbClr val="4472C4"/>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Monitoreo </a:t>
            </a:r>
            <a:r>
              <a:rPr kumimoji="0" lang="es-MX" sz="1800" b="1" i="0" u="none" strike="noStrike" kern="1200" cap="none" spc="0" normalizeH="0" baseline="0" noProof="0" dirty="0">
                <a:ln>
                  <a:noFill/>
                </a:ln>
                <a:solidFill>
                  <a:prstClr val="black"/>
                </a:solidFill>
                <a:effectLst/>
                <a:uLnTx/>
                <a:uFillTx/>
                <a:latin typeface="+mj-lt"/>
                <a:ea typeface="+mn-ea"/>
                <a:cs typeface="+mn-cs"/>
              </a:rPr>
              <a:t>abiertos, inclusivos, participativos y transparentes</a:t>
            </a:r>
          </a:p>
        </p:txBody>
      </p:sp>
      <p:graphicFrame>
        <p:nvGraphicFramePr>
          <p:cNvPr id="2" name="Diagrama 1">
            <a:extLst>
              <a:ext uri="{FF2B5EF4-FFF2-40B4-BE49-F238E27FC236}">
                <a16:creationId xmlns:a16="http://schemas.microsoft.com/office/drawing/2014/main" id="{301FAD6C-D6C0-491F-891C-32144C216F17}"/>
              </a:ext>
            </a:extLst>
          </p:cNvPr>
          <p:cNvGraphicFramePr/>
          <p:nvPr>
            <p:extLst/>
          </p:nvPr>
        </p:nvGraphicFramePr>
        <p:xfrm>
          <a:off x="2905874" y="1119887"/>
          <a:ext cx="6380251" cy="4488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a:extLst>
              <a:ext uri="{FF2B5EF4-FFF2-40B4-BE49-F238E27FC236}">
                <a16:creationId xmlns:a16="http://schemas.microsoft.com/office/drawing/2014/main" id="{2E8A580E-E16A-494A-B3C4-1575C220B61A}"/>
              </a:ext>
            </a:extLst>
          </p:cNvPr>
          <p:cNvSpPr/>
          <p:nvPr/>
        </p:nvSpPr>
        <p:spPr>
          <a:xfrm>
            <a:off x="1770974" y="1696799"/>
            <a:ext cx="2984938" cy="369332"/>
          </a:xfrm>
          <a:prstGeom prst="rect">
            <a:avLst/>
          </a:prstGeom>
          <a:ln w="38100">
            <a:noFill/>
            <a:prstDash val="sysDot"/>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chemeClr val="accent6"/>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Generar </a:t>
            </a:r>
            <a:r>
              <a:rPr kumimoji="0" lang="es-MX" sz="1800" b="1" i="0" u="none" strike="noStrike" kern="1200" cap="none" spc="0" normalizeH="0" baseline="0" noProof="0" dirty="0">
                <a:ln>
                  <a:noFill/>
                </a:ln>
                <a:solidFill>
                  <a:prstClr val="black"/>
                </a:solidFill>
                <a:effectLst/>
                <a:uLnTx/>
                <a:uFillTx/>
                <a:latin typeface="+mj-lt"/>
                <a:ea typeface="+mn-ea"/>
                <a:cs typeface="+mn-cs"/>
              </a:rPr>
              <a:t>evidencia </a:t>
            </a:r>
          </a:p>
        </p:txBody>
      </p:sp>
      <p:sp>
        <p:nvSpPr>
          <p:cNvPr id="31" name="Rectángulo 30">
            <a:extLst>
              <a:ext uri="{FF2B5EF4-FFF2-40B4-BE49-F238E27FC236}">
                <a16:creationId xmlns:a16="http://schemas.microsoft.com/office/drawing/2014/main" id="{46626CF8-968D-4830-98AB-80B09A353820}"/>
              </a:ext>
            </a:extLst>
          </p:cNvPr>
          <p:cNvSpPr/>
          <p:nvPr/>
        </p:nvSpPr>
        <p:spPr>
          <a:xfrm>
            <a:off x="8530781" y="3743201"/>
            <a:ext cx="3127920" cy="1754326"/>
          </a:xfrm>
          <a:prstGeom prst="rect">
            <a:avLst/>
          </a:prstGeom>
          <a:ln w="38100">
            <a:noFill/>
            <a:prstDash val="sysDot"/>
          </a:ln>
        </p:spPr>
        <p:txBody>
          <a:bodyPr wrap="square">
            <a:spAutoFit/>
          </a:bodyPr>
          <a:lstStyle/>
          <a:p>
            <a:pPr marL="285750" marR="0" lvl="0" indent="-285750" defTabSz="914400" rtl="0" eaLnBrk="1" fontAlgn="auto" latinLnBrk="0" hangingPunct="1">
              <a:lnSpc>
                <a:spcPct val="100000"/>
              </a:lnSpc>
              <a:spcBef>
                <a:spcPts val="0"/>
              </a:spcBef>
              <a:spcAft>
                <a:spcPts val="0"/>
              </a:spcAft>
              <a:buClr>
                <a:srgbClr val="7030A0"/>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Diseñar iniciativas que no pongan en riesgo la </a:t>
            </a:r>
            <a:r>
              <a:rPr kumimoji="0" lang="es-MX" sz="1800" b="1" i="0" u="none" strike="noStrike" kern="1200" cap="none" spc="0" normalizeH="0" baseline="0" noProof="0" dirty="0">
                <a:ln>
                  <a:noFill/>
                </a:ln>
                <a:solidFill>
                  <a:prstClr val="black"/>
                </a:solidFill>
                <a:effectLst/>
                <a:uLnTx/>
                <a:uFillTx/>
                <a:latin typeface="+mj-lt"/>
                <a:ea typeface="+mn-ea"/>
                <a:cs typeface="+mn-cs"/>
              </a:rPr>
              <a:t>protección del medio ambiente a largo plazo</a:t>
            </a:r>
          </a:p>
          <a:p>
            <a:pPr marL="285750" marR="0" lvl="0" indent="-285750" algn="just" defTabSz="914400" rtl="0" eaLnBrk="1" fontAlgn="auto" latinLnBrk="0" hangingPunct="1">
              <a:lnSpc>
                <a:spcPct val="100000"/>
              </a:lnSpc>
              <a:spcBef>
                <a:spcPts val="0"/>
              </a:spcBef>
              <a:spcAft>
                <a:spcPts val="0"/>
              </a:spcAft>
              <a:buClr>
                <a:srgbClr val="7030A0"/>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Priorización de </a:t>
            </a:r>
            <a:r>
              <a:rPr kumimoji="0" lang="es-MX" sz="1800" b="1" i="0" u="none" strike="noStrike" kern="1200" cap="none" spc="0" normalizeH="0" baseline="0" noProof="0" dirty="0">
                <a:ln>
                  <a:noFill/>
                </a:ln>
                <a:solidFill>
                  <a:prstClr val="black"/>
                </a:solidFill>
                <a:effectLst/>
                <a:uLnTx/>
                <a:uFillTx/>
                <a:latin typeface="+mj-lt"/>
                <a:ea typeface="+mn-ea"/>
                <a:cs typeface="+mn-cs"/>
              </a:rPr>
              <a:t>grupos con mayor vulnerabilidad. </a:t>
            </a:r>
          </a:p>
        </p:txBody>
      </p:sp>
      <p:sp>
        <p:nvSpPr>
          <p:cNvPr id="32" name="Rectángulo 31">
            <a:extLst>
              <a:ext uri="{FF2B5EF4-FFF2-40B4-BE49-F238E27FC236}">
                <a16:creationId xmlns:a16="http://schemas.microsoft.com/office/drawing/2014/main" id="{3328D773-A942-4D83-8E6D-ABA0C26A7C10}"/>
              </a:ext>
            </a:extLst>
          </p:cNvPr>
          <p:cNvSpPr/>
          <p:nvPr/>
        </p:nvSpPr>
        <p:spPr>
          <a:xfrm>
            <a:off x="8504137" y="1506029"/>
            <a:ext cx="3127920" cy="1477328"/>
          </a:xfrm>
          <a:prstGeom prst="rect">
            <a:avLst/>
          </a:prstGeom>
          <a:ln w="38100">
            <a:noFill/>
            <a:prstDash val="sysDot"/>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
                <a:schemeClr val="accent2"/>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Ad hoc a </a:t>
            </a:r>
            <a:r>
              <a:rPr kumimoji="0" lang="es-MX" sz="1800" b="1" i="0" u="none" strike="noStrike" kern="1200" cap="none" spc="0" normalizeH="0" baseline="0" noProof="0" dirty="0">
                <a:ln>
                  <a:noFill/>
                </a:ln>
                <a:solidFill>
                  <a:prstClr val="black"/>
                </a:solidFill>
                <a:effectLst/>
                <a:uLnTx/>
                <a:uFillTx/>
                <a:latin typeface="+mj-lt"/>
                <a:ea typeface="+mn-ea"/>
                <a:cs typeface="+mn-cs"/>
              </a:rPr>
              <a:t>prioridades territoriales</a:t>
            </a:r>
          </a:p>
          <a:p>
            <a:pPr marL="342900" marR="0" lvl="0" indent="-342900" algn="l" defTabSz="914400" rtl="0" eaLnBrk="1" fontAlgn="auto" latinLnBrk="0" hangingPunct="1">
              <a:lnSpc>
                <a:spcPct val="100000"/>
              </a:lnSpc>
              <a:spcBef>
                <a:spcPts val="0"/>
              </a:spcBef>
              <a:spcAft>
                <a:spcPts val="0"/>
              </a:spcAft>
              <a:buClr>
                <a:schemeClr val="accent2"/>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Identificar </a:t>
            </a:r>
            <a:r>
              <a:rPr kumimoji="0" lang="es-MX" sz="1800" b="1" i="0" u="none" strike="noStrike" kern="1200" cap="none" spc="0" normalizeH="0" baseline="0" noProof="0" dirty="0">
                <a:ln>
                  <a:noFill/>
                </a:ln>
                <a:solidFill>
                  <a:prstClr val="black"/>
                </a:solidFill>
                <a:effectLst/>
                <a:uLnTx/>
                <a:uFillTx/>
                <a:latin typeface="+mj-lt"/>
                <a:ea typeface="+mn-ea"/>
                <a:cs typeface="+mn-cs"/>
              </a:rPr>
              <a:t>aceleradores</a:t>
            </a:r>
          </a:p>
          <a:p>
            <a:pPr marL="342900" marR="0" lvl="0" indent="-342900" algn="l" defTabSz="914400" rtl="0" eaLnBrk="1" fontAlgn="auto" latinLnBrk="0" hangingPunct="1">
              <a:lnSpc>
                <a:spcPct val="100000"/>
              </a:lnSpc>
              <a:spcBef>
                <a:spcPts val="0"/>
              </a:spcBef>
              <a:spcAft>
                <a:spcPts val="0"/>
              </a:spcAft>
              <a:buClr>
                <a:schemeClr val="accent2"/>
              </a:buClr>
              <a:buSzPct val="120000"/>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mj-lt"/>
                <a:ea typeface="+mn-ea"/>
                <a:cs typeface="+mn-cs"/>
              </a:rPr>
              <a:t>Diagnóstico con perspectiva de </a:t>
            </a:r>
            <a:r>
              <a:rPr kumimoji="0" lang="es-MX" sz="1800" b="1" i="0" u="none" strike="noStrike" kern="1200" cap="none" spc="0" normalizeH="0" baseline="0" noProof="0" dirty="0">
                <a:ln>
                  <a:noFill/>
                </a:ln>
                <a:solidFill>
                  <a:prstClr val="black"/>
                </a:solidFill>
                <a:effectLst/>
                <a:uLnTx/>
                <a:uFillTx/>
                <a:latin typeface="+mj-lt"/>
                <a:ea typeface="+mn-ea"/>
                <a:cs typeface="+mn-cs"/>
              </a:rPr>
              <a:t>género</a:t>
            </a:r>
          </a:p>
        </p:txBody>
      </p:sp>
      <p:sp>
        <p:nvSpPr>
          <p:cNvPr id="19" name="Title 1">
            <a:extLst>
              <a:ext uri="{FF2B5EF4-FFF2-40B4-BE49-F238E27FC236}">
                <a16:creationId xmlns:a16="http://schemas.microsoft.com/office/drawing/2014/main" id="{1FFBBFCD-D90F-4080-8165-5685DF8D7BE4}"/>
              </a:ext>
            </a:extLst>
          </p:cNvPr>
          <p:cNvSpPr txBox="1">
            <a:spLocks/>
          </p:cNvSpPr>
          <p:nvPr/>
        </p:nvSpPr>
        <p:spPr>
          <a:xfrm>
            <a:off x="266702" y="360043"/>
            <a:ext cx="11005458" cy="94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Transversalizar en el ciclo de políticas públicas</a:t>
            </a:r>
          </a:p>
        </p:txBody>
      </p:sp>
    </p:spTree>
    <p:extLst>
      <p:ext uri="{BB962C8B-B14F-4D97-AF65-F5344CB8AC3E}">
        <p14:creationId xmlns:p14="http://schemas.microsoft.com/office/powerpoint/2010/main" val="258786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93048843-13B4-C04F-8543-B7073B5676E7}"/>
              </a:ext>
            </a:extLst>
          </p:cNvPr>
          <p:cNvGraphicFramePr>
            <a:graphicFrameLocks noGrp="1"/>
          </p:cNvGraphicFramePr>
          <p:nvPr>
            <p:ph idx="4294967295"/>
            <p:extLst>
              <p:ext uri="{D42A27DB-BD31-4B8C-83A1-F6EECF244321}">
                <p14:modId xmlns:p14="http://schemas.microsoft.com/office/powerpoint/2010/main" val="651406091"/>
              </p:ext>
            </p:extLst>
          </p:nvPr>
        </p:nvGraphicFramePr>
        <p:xfrm>
          <a:off x="160420" y="1560513"/>
          <a:ext cx="7786688"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2">
            <a:extLst>
              <a:ext uri="{FF2B5EF4-FFF2-40B4-BE49-F238E27FC236}">
                <a16:creationId xmlns:a16="http://schemas.microsoft.com/office/drawing/2014/main" id="{60B1BFFA-D4E6-4FA3-B143-D2A60578776D}"/>
              </a:ext>
            </a:extLst>
          </p:cNvPr>
          <p:cNvSpPr txBox="1"/>
          <p:nvPr/>
        </p:nvSpPr>
        <p:spPr>
          <a:xfrm>
            <a:off x="8133348" y="1904910"/>
            <a:ext cx="3640805" cy="3662541"/>
          </a:xfrm>
          <a:prstGeom prst="rect">
            <a:avLst/>
          </a:prstGeom>
          <a:noFill/>
        </p:spPr>
        <p:txBody>
          <a:bodyPr wrap="square" rtlCol="0">
            <a:spAutoFit/>
          </a:bodyPr>
          <a:lstStyle/>
          <a:p>
            <a:pPr marL="342900" indent="-342900">
              <a:spcAft>
                <a:spcPts val="2400"/>
              </a:spcAft>
              <a:buClr>
                <a:srgbClr val="0369B2"/>
              </a:buClr>
              <a:buFont typeface="Arial" panose="020B0604020202020204" pitchFamily="34" charset="0"/>
              <a:buChar char="•"/>
            </a:pPr>
            <a:r>
              <a:rPr lang="es-MX" sz="2400" b="1" dirty="0">
                <a:latin typeface="+mj-lt"/>
              </a:rPr>
              <a:t>Definir</a:t>
            </a:r>
            <a:r>
              <a:rPr lang="es-MX" sz="2400" dirty="0">
                <a:latin typeface="+mj-lt"/>
              </a:rPr>
              <a:t> problemas públicos y teoría del cambio</a:t>
            </a:r>
          </a:p>
          <a:p>
            <a:pPr marL="342900" indent="-342900">
              <a:spcAft>
                <a:spcPts val="2400"/>
              </a:spcAft>
              <a:buClr>
                <a:srgbClr val="0369B2"/>
              </a:buClr>
              <a:buFont typeface="Arial" panose="020B0604020202020204" pitchFamily="34" charset="0"/>
              <a:buChar char="•"/>
            </a:pPr>
            <a:r>
              <a:rPr lang="es-MX" sz="2400" b="1" dirty="0">
                <a:latin typeface="+mj-lt"/>
              </a:rPr>
              <a:t>Monitorear</a:t>
            </a:r>
            <a:r>
              <a:rPr lang="es-MX" sz="2400" dirty="0">
                <a:latin typeface="+mj-lt"/>
              </a:rPr>
              <a:t> beneficiarios y resultados con datos desagregados</a:t>
            </a:r>
          </a:p>
          <a:p>
            <a:pPr marL="342900" indent="-342900">
              <a:spcAft>
                <a:spcPts val="2400"/>
              </a:spcAft>
              <a:buClr>
                <a:srgbClr val="0369B2"/>
              </a:buClr>
              <a:buFont typeface="Arial" panose="020B0604020202020204" pitchFamily="34" charset="0"/>
              <a:buChar char="•"/>
            </a:pPr>
            <a:r>
              <a:rPr lang="es-MX" sz="2400" dirty="0">
                <a:latin typeface="+mj-lt"/>
              </a:rPr>
              <a:t>Enfoque en </a:t>
            </a:r>
            <a:r>
              <a:rPr lang="es-MX" sz="2400" b="1" dirty="0">
                <a:latin typeface="+mj-lt"/>
              </a:rPr>
              <a:t>brechas</a:t>
            </a:r>
            <a:r>
              <a:rPr lang="es-MX" sz="2400" dirty="0">
                <a:latin typeface="+mj-lt"/>
              </a:rPr>
              <a:t> de desigualdad</a:t>
            </a:r>
            <a:endParaRPr lang="es-MX" dirty="0">
              <a:latin typeface="+mj-lt"/>
            </a:endParaRPr>
          </a:p>
        </p:txBody>
      </p:sp>
      <p:sp>
        <p:nvSpPr>
          <p:cNvPr id="7" name="Title 1">
            <a:extLst>
              <a:ext uri="{FF2B5EF4-FFF2-40B4-BE49-F238E27FC236}">
                <a16:creationId xmlns:a16="http://schemas.microsoft.com/office/drawing/2014/main" id="{99850EE5-EC55-4515-A975-BC8B2AD94E41}"/>
              </a:ext>
            </a:extLst>
          </p:cNvPr>
          <p:cNvSpPr txBox="1">
            <a:spLocks/>
          </p:cNvSpPr>
          <p:nvPr/>
        </p:nvSpPr>
        <p:spPr>
          <a:xfrm>
            <a:off x="266702" y="360043"/>
            <a:ext cx="11005458" cy="94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0369B2"/>
                </a:solidFill>
              </a:rPr>
              <a:t>Datos desagregados</a:t>
            </a:r>
          </a:p>
        </p:txBody>
      </p:sp>
    </p:spTree>
    <p:extLst>
      <p:ext uri="{BB962C8B-B14F-4D97-AF65-F5344CB8AC3E}">
        <p14:creationId xmlns:p14="http://schemas.microsoft.com/office/powerpoint/2010/main" val="1919001933"/>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1C133B389FC33488BD5937645F1CAA6" ma:contentTypeVersion="10" ma:contentTypeDescription="Crear nuevo documento." ma:contentTypeScope="" ma:versionID="136faeefa2c58f26fac331131eacb843">
  <xsd:schema xmlns:xsd="http://www.w3.org/2001/XMLSchema" xmlns:xs="http://www.w3.org/2001/XMLSchema" xmlns:p="http://schemas.microsoft.com/office/2006/metadata/properties" xmlns:ns2="627d4170-d84a-4ae9-9795-9b26b97eeb69" xmlns:ns3="9761d4fa-1198-400f-bcc2-2f908e89a365" targetNamespace="http://schemas.microsoft.com/office/2006/metadata/properties" ma:root="true" ma:fieldsID="cff0cd6df67c0e5f175013ec03718663" ns2:_="" ns3:_="">
    <xsd:import namespace="627d4170-d84a-4ae9-9795-9b26b97eeb69"/>
    <xsd:import namespace="9761d4fa-1198-400f-bcc2-2f908e89a3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d4170-d84a-4ae9-9795-9b26b97e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1d4fa-1198-400f-bcc2-2f908e89a36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205C9-035B-4329-A83C-AD3F65D67150}">
  <ds:schemaRefs>
    <ds:schemaRef ds:uri="9761d4fa-1198-400f-bcc2-2f908e89a365"/>
    <ds:schemaRef ds:uri="http://purl.org/dc/terms/"/>
    <ds:schemaRef ds:uri="627d4170-d84a-4ae9-9795-9b26b97eeb69"/>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0763595-B184-49C6-9EA2-753268F3104F}">
  <ds:schemaRefs>
    <ds:schemaRef ds:uri="http://schemas.microsoft.com/sharepoint/v3/contenttype/forms"/>
  </ds:schemaRefs>
</ds:datastoreItem>
</file>

<file path=customXml/itemProps3.xml><?xml version="1.0" encoding="utf-8"?>
<ds:datastoreItem xmlns:ds="http://schemas.openxmlformats.org/officeDocument/2006/customXml" ds:itemID="{84427501-D292-4BEC-8581-8CB6821034CA}"/>
</file>

<file path=docProps/app.xml><?xml version="1.0" encoding="utf-8"?>
<Properties xmlns="http://schemas.openxmlformats.org/officeDocument/2006/extended-properties" xmlns:vt="http://schemas.openxmlformats.org/officeDocument/2006/docPropsVTypes">
  <TotalTime>1266</TotalTime>
  <Words>3752</Words>
  <Application>Microsoft Office PowerPoint</Application>
  <PresentationFormat>Widescreen</PresentationFormat>
  <Paragraphs>303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Agency FB</vt:lpstr>
      <vt:lpstr>Arial</vt:lpstr>
      <vt:lpstr>Calibr</vt:lpstr>
      <vt:lpstr>Calibri</vt:lpstr>
      <vt:lpstr>Calibri Light</vt:lpstr>
      <vt:lpstr>Wingdings</vt:lpstr>
      <vt:lpstr>1_Tema de Office</vt:lpstr>
      <vt:lpstr>Integrar el Enfoque de Agenda 2030 en la política pública</vt:lpstr>
      <vt:lpstr>PowerPoint Presentation</vt:lpstr>
      <vt:lpstr>PowerPoint Presentation</vt:lpstr>
      <vt:lpstr>La Agenda 2030 para el Desarrollo Sostenible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Integrar el Enfoque de Agenda 2030 en los planes y programas públicos</dc:title>
  <dc:creator>Maite Garcia</dc:creator>
  <cp:lastModifiedBy>Octavio Mendoza</cp:lastModifiedBy>
  <cp:revision>32</cp:revision>
  <cp:lastPrinted>2019-05-30T22:48:43Z</cp:lastPrinted>
  <dcterms:created xsi:type="dcterms:W3CDTF">2019-05-29T15:31:51Z</dcterms:created>
  <dcterms:modified xsi:type="dcterms:W3CDTF">2019-10-02T17:45:33Z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0x01010051C133B389FC33488BD5937645F1CAA6</vt:lpwstr>
  </property>
</Properties>
</file>