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56" r:id="rId6"/>
    <p:sldId id="268" r:id="rId7"/>
    <p:sldId id="272" r:id="rId8"/>
    <p:sldId id="273" r:id="rId9"/>
    <p:sldId id="274" r:id="rId10"/>
    <p:sldId id="275" r:id="rId11"/>
    <p:sldId id="276" r:id="rId12"/>
    <p:sldId id="278" r:id="rId13"/>
    <p:sldId id="277" r:id="rId14"/>
    <p:sldId id="270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A80"/>
    <a:srgbClr val="F9BD16"/>
    <a:srgbClr val="4AC1C4"/>
    <a:srgbClr val="18527F"/>
    <a:srgbClr val="70CED1"/>
    <a:srgbClr val="0068B3"/>
    <a:srgbClr val="C3A2CC"/>
    <a:srgbClr val="036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17F27C-0C12-457D-A418-5ACA5201712B}" v="5" dt="2019-05-18T21:54:57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91" autoAdjust="0"/>
  </p:normalViewPr>
  <p:slideViewPr>
    <p:cSldViewPr snapToGrid="0">
      <p:cViewPr>
        <p:scale>
          <a:sx n="60" d="100"/>
          <a:sy n="60" d="100"/>
        </p:scale>
        <p:origin x="10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EE3F4-3799-4791-BAB5-F2C6A1C9659E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447E1942-595B-4C93-B2A3-7AB6CFA60355}">
      <dgm:prSet phldrT="[Texto]" custT="1"/>
      <dgm:spPr>
        <a:solidFill>
          <a:srgbClr val="19486A"/>
        </a:solidFill>
      </dgm:spPr>
      <dgm:t>
        <a:bodyPr/>
        <a:lstStyle/>
        <a:p>
          <a:r>
            <a:rPr lang="es-MX" sz="2000" b="0" dirty="0">
              <a:solidFill>
                <a:schemeClr val="bg1"/>
              </a:solidFill>
              <a:latin typeface="+mj-lt"/>
            </a:rPr>
            <a:t>Objetivos del Desarrollo Sostenible</a:t>
          </a:r>
        </a:p>
      </dgm:t>
    </dgm:pt>
    <dgm:pt modelId="{2604483B-0445-4F6D-9D27-D76A5F8E5E28}" type="parTrans" cxnId="{C3F3AD3D-EE37-46E6-8A3F-0507371838A5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8376CF9F-5F84-440C-90D5-2A16BE51BCED}" type="sibTrans" cxnId="{C3F3AD3D-EE37-46E6-8A3F-0507371838A5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5B25622A-804F-4180-A6D7-E960C412B2B0}">
      <dgm:prSet phldrT="[Texto]" custT="1"/>
      <dgm:spPr>
        <a:solidFill>
          <a:srgbClr val="0998DC"/>
        </a:solidFill>
      </dgm:spPr>
      <dgm:t>
        <a:bodyPr/>
        <a:lstStyle/>
        <a:p>
          <a:r>
            <a:rPr lang="es-MX" sz="1800" b="0" dirty="0">
              <a:solidFill>
                <a:schemeClr val="bg1"/>
              </a:solidFill>
              <a:latin typeface="+mj-lt"/>
            </a:rPr>
            <a:t>Estructura Programática</a:t>
          </a:r>
        </a:p>
      </dgm:t>
    </dgm:pt>
    <dgm:pt modelId="{249E35E9-B8A8-4F27-87CF-D92FBAA16369}" type="parTrans" cxnId="{27A3C2E2-27FA-41BE-B09B-7F23DA9AABF4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8FBAD56B-FDEF-45DD-B197-F56DA9BC98F2}" type="sibTrans" cxnId="{27A3C2E2-27FA-41BE-B09B-7F23DA9AABF4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7894BBE5-C2B5-4E25-B7E1-9B71853DC662}">
      <dgm:prSet phldrT="[Texto]" custT="1"/>
      <dgm:spPr>
        <a:solidFill>
          <a:srgbClr val="26BDE2"/>
        </a:solidFill>
      </dgm:spPr>
      <dgm:t>
        <a:bodyPr tIns="0" anchor="t"/>
        <a:lstStyle/>
        <a:p>
          <a:pPr>
            <a:spcAft>
              <a:spcPct val="35000"/>
            </a:spcAft>
          </a:pPr>
          <a:endParaRPr lang="es-MX" sz="1400" b="0" dirty="0">
            <a:solidFill>
              <a:schemeClr val="bg1"/>
            </a:solidFill>
            <a:latin typeface="+mj-lt"/>
          </a:endParaRPr>
        </a:p>
      </dgm:t>
    </dgm:pt>
    <dgm:pt modelId="{050841BE-CBDB-4E8C-8571-5C6E2A6CE6A3}" type="parTrans" cxnId="{9D672371-42D4-497F-9788-54E04E33626D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6DE38A0C-BA99-4AAA-A84B-781D82567B1C}" type="sibTrans" cxnId="{9D672371-42D4-497F-9788-54E04E33626D}">
      <dgm:prSet/>
      <dgm:spPr/>
      <dgm:t>
        <a:bodyPr/>
        <a:lstStyle/>
        <a:p>
          <a:endParaRPr lang="es-MX" sz="1600" b="1">
            <a:solidFill>
              <a:schemeClr val="bg1"/>
            </a:solidFill>
            <a:latin typeface="+mn-lt"/>
          </a:endParaRPr>
        </a:p>
      </dgm:t>
    </dgm:pt>
    <dgm:pt modelId="{5592918F-819D-49F9-A42E-58C6FD51F8BF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es-MX" sz="2000" b="0" dirty="0">
              <a:solidFill>
                <a:schemeClr val="bg1"/>
              </a:solidFill>
              <a:latin typeface="+mj-lt"/>
            </a:rPr>
            <a:t>Planeación estatal</a:t>
          </a:r>
        </a:p>
      </dgm:t>
    </dgm:pt>
    <dgm:pt modelId="{2EEECF89-42B1-4066-886B-E1C003C21016}" type="parTrans" cxnId="{35226B3E-97BB-45B2-9705-D288BD8343F1}">
      <dgm:prSet/>
      <dgm:spPr/>
      <dgm:t>
        <a:bodyPr/>
        <a:lstStyle/>
        <a:p>
          <a:endParaRPr lang="es-ES"/>
        </a:p>
      </dgm:t>
    </dgm:pt>
    <dgm:pt modelId="{521B399F-D2BE-4034-A80B-C9B493F07D2F}" type="sibTrans" cxnId="{35226B3E-97BB-45B2-9705-D288BD8343F1}">
      <dgm:prSet/>
      <dgm:spPr/>
      <dgm:t>
        <a:bodyPr/>
        <a:lstStyle/>
        <a:p>
          <a:endParaRPr lang="es-ES"/>
        </a:p>
      </dgm:t>
    </dgm:pt>
    <dgm:pt modelId="{143B325E-0716-4101-BCD0-BA4F1E4FBF28}" type="pres">
      <dgm:prSet presAssocID="{761EE3F4-3799-4791-BAB5-F2C6A1C9659E}" presName="Name0" presStyleCnt="0">
        <dgm:presLayoutVars>
          <dgm:dir/>
          <dgm:animLvl val="lvl"/>
          <dgm:resizeHandles val="exact"/>
        </dgm:presLayoutVars>
      </dgm:prSet>
      <dgm:spPr/>
    </dgm:pt>
    <dgm:pt modelId="{02C2E355-5952-4EAB-8A85-094301FBFF20}" type="pres">
      <dgm:prSet presAssocID="{447E1942-595B-4C93-B2A3-7AB6CFA60355}" presName="Name8" presStyleCnt="0"/>
      <dgm:spPr/>
    </dgm:pt>
    <dgm:pt modelId="{93D3A7B0-F66F-4F6D-A67A-1207E0D84C7A}" type="pres">
      <dgm:prSet presAssocID="{447E1942-595B-4C93-B2A3-7AB6CFA60355}" presName="level" presStyleLbl="node1" presStyleIdx="0" presStyleCnt="4" custScaleY="56891" custLinFactNeighborX="-279">
        <dgm:presLayoutVars>
          <dgm:chMax val="1"/>
          <dgm:bulletEnabled val="1"/>
        </dgm:presLayoutVars>
      </dgm:prSet>
      <dgm:spPr/>
    </dgm:pt>
    <dgm:pt modelId="{772E7F1A-04B7-4539-ABBA-F1CA3F76C9CC}" type="pres">
      <dgm:prSet presAssocID="{447E1942-595B-4C93-B2A3-7AB6CFA60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FF7F20B-76E6-4A31-8A36-1D5458A2229C}" type="pres">
      <dgm:prSet presAssocID="{5592918F-819D-49F9-A42E-58C6FD51F8BF}" presName="Name8" presStyleCnt="0"/>
      <dgm:spPr/>
    </dgm:pt>
    <dgm:pt modelId="{8FAB4CE9-BE8C-4A4B-8CCE-0E027D292333}" type="pres">
      <dgm:prSet presAssocID="{5592918F-819D-49F9-A42E-58C6FD51F8BF}" presName="level" presStyleLbl="node1" presStyleIdx="1" presStyleCnt="4" custScaleY="65327">
        <dgm:presLayoutVars>
          <dgm:chMax val="1"/>
          <dgm:bulletEnabled val="1"/>
        </dgm:presLayoutVars>
      </dgm:prSet>
      <dgm:spPr/>
    </dgm:pt>
    <dgm:pt modelId="{8BD0E953-B162-4743-BFA2-575D84427330}" type="pres">
      <dgm:prSet presAssocID="{5592918F-819D-49F9-A42E-58C6FD51F8B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24D75BC-054B-4577-914D-904175226B8C}" type="pres">
      <dgm:prSet presAssocID="{5B25622A-804F-4180-A6D7-E960C412B2B0}" presName="Name8" presStyleCnt="0"/>
      <dgm:spPr/>
    </dgm:pt>
    <dgm:pt modelId="{BDD07AFD-3AD3-4EA4-A469-C24034A19D9A}" type="pres">
      <dgm:prSet presAssocID="{5B25622A-804F-4180-A6D7-E960C412B2B0}" presName="level" presStyleLbl="node1" presStyleIdx="2" presStyleCnt="4" custScaleY="58226">
        <dgm:presLayoutVars>
          <dgm:chMax val="1"/>
          <dgm:bulletEnabled val="1"/>
        </dgm:presLayoutVars>
      </dgm:prSet>
      <dgm:spPr/>
    </dgm:pt>
    <dgm:pt modelId="{72782198-2F74-46F0-B3BC-46EA040B5449}" type="pres">
      <dgm:prSet presAssocID="{5B25622A-804F-4180-A6D7-E960C412B2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995B9B8-3168-4D75-9AD4-A3DDC7D38E4C}" type="pres">
      <dgm:prSet presAssocID="{7894BBE5-C2B5-4E25-B7E1-9B71853DC662}" presName="Name8" presStyleCnt="0"/>
      <dgm:spPr/>
    </dgm:pt>
    <dgm:pt modelId="{0C20E228-A29D-4F19-AFB8-E583823371BB}" type="pres">
      <dgm:prSet presAssocID="{7894BBE5-C2B5-4E25-B7E1-9B71853DC662}" presName="level" presStyleLbl="node1" presStyleIdx="3" presStyleCnt="4" custScaleY="84836">
        <dgm:presLayoutVars>
          <dgm:chMax val="1"/>
          <dgm:bulletEnabled val="1"/>
        </dgm:presLayoutVars>
      </dgm:prSet>
      <dgm:spPr/>
    </dgm:pt>
    <dgm:pt modelId="{C9233B8D-2CEA-47C0-9027-C1873569732E}" type="pres">
      <dgm:prSet presAssocID="{7894BBE5-C2B5-4E25-B7E1-9B71853DC66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8AE603-7BE4-47C1-95B0-232D696AE7E3}" type="presOf" srcId="{447E1942-595B-4C93-B2A3-7AB6CFA60355}" destId="{772E7F1A-04B7-4539-ABBA-F1CA3F76C9CC}" srcOrd="1" destOrd="0" presId="urn:microsoft.com/office/officeart/2005/8/layout/pyramid3"/>
    <dgm:cxn modelId="{C3F3AD3D-EE37-46E6-8A3F-0507371838A5}" srcId="{761EE3F4-3799-4791-BAB5-F2C6A1C9659E}" destId="{447E1942-595B-4C93-B2A3-7AB6CFA60355}" srcOrd="0" destOrd="0" parTransId="{2604483B-0445-4F6D-9D27-D76A5F8E5E28}" sibTransId="{8376CF9F-5F84-440C-90D5-2A16BE51BCED}"/>
    <dgm:cxn modelId="{35226B3E-97BB-45B2-9705-D288BD8343F1}" srcId="{761EE3F4-3799-4791-BAB5-F2C6A1C9659E}" destId="{5592918F-819D-49F9-A42E-58C6FD51F8BF}" srcOrd="1" destOrd="0" parTransId="{2EEECF89-42B1-4066-886B-E1C003C21016}" sibTransId="{521B399F-D2BE-4034-A80B-C9B493F07D2F}"/>
    <dgm:cxn modelId="{17348460-F481-4955-8CA3-21112D4D4F8C}" type="presOf" srcId="{7894BBE5-C2B5-4E25-B7E1-9B71853DC662}" destId="{C9233B8D-2CEA-47C0-9027-C1873569732E}" srcOrd="1" destOrd="0" presId="urn:microsoft.com/office/officeart/2005/8/layout/pyramid3"/>
    <dgm:cxn modelId="{5EDC7262-CAD3-44E8-9AD3-B6A983F34FA1}" type="presOf" srcId="{447E1942-595B-4C93-B2A3-7AB6CFA60355}" destId="{93D3A7B0-F66F-4F6D-A67A-1207E0D84C7A}" srcOrd="0" destOrd="0" presId="urn:microsoft.com/office/officeart/2005/8/layout/pyramid3"/>
    <dgm:cxn modelId="{9D672371-42D4-497F-9788-54E04E33626D}" srcId="{761EE3F4-3799-4791-BAB5-F2C6A1C9659E}" destId="{7894BBE5-C2B5-4E25-B7E1-9B71853DC662}" srcOrd="3" destOrd="0" parTransId="{050841BE-CBDB-4E8C-8571-5C6E2A6CE6A3}" sibTransId="{6DE38A0C-BA99-4AAA-A84B-781D82567B1C}"/>
    <dgm:cxn modelId="{1D73CC51-D53D-40C5-82F9-B0DCDF9953EB}" type="presOf" srcId="{5B25622A-804F-4180-A6D7-E960C412B2B0}" destId="{72782198-2F74-46F0-B3BC-46EA040B5449}" srcOrd="1" destOrd="0" presId="urn:microsoft.com/office/officeart/2005/8/layout/pyramid3"/>
    <dgm:cxn modelId="{1A63087C-F5EE-4BBA-8D1B-AFCBC088DA02}" type="presOf" srcId="{761EE3F4-3799-4791-BAB5-F2C6A1C9659E}" destId="{143B325E-0716-4101-BCD0-BA4F1E4FBF28}" srcOrd="0" destOrd="0" presId="urn:microsoft.com/office/officeart/2005/8/layout/pyramid3"/>
    <dgm:cxn modelId="{F006AB8C-A673-43A5-8514-EA4FC91F0012}" type="presOf" srcId="{5592918F-819D-49F9-A42E-58C6FD51F8BF}" destId="{8FAB4CE9-BE8C-4A4B-8CCE-0E027D292333}" srcOrd="0" destOrd="0" presId="urn:microsoft.com/office/officeart/2005/8/layout/pyramid3"/>
    <dgm:cxn modelId="{16F43D97-52F0-492D-85D2-89B5A24666A3}" type="presOf" srcId="{7894BBE5-C2B5-4E25-B7E1-9B71853DC662}" destId="{0C20E228-A29D-4F19-AFB8-E583823371BB}" srcOrd="0" destOrd="0" presId="urn:microsoft.com/office/officeart/2005/8/layout/pyramid3"/>
    <dgm:cxn modelId="{27A3C2E2-27FA-41BE-B09B-7F23DA9AABF4}" srcId="{761EE3F4-3799-4791-BAB5-F2C6A1C9659E}" destId="{5B25622A-804F-4180-A6D7-E960C412B2B0}" srcOrd="2" destOrd="0" parTransId="{249E35E9-B8A8-4F27-87CF-D92FBAA16369}" sibTransId="{8FBAD56B-FDEF-45DD-B197-F56DA9BC98F2}"/>
    <dgm:cxn modelId="{B5F057F9-902C-4187-87AD-C3E67D081718}" type="presOf" srcId="{5592918F-819D-49F9-A42E-58C6FD51F8BF}" destId="{8BD0E953-B162-4743-BFA2-575D84427330}" srcOrd="1" destOrd="0" presId="urn:microsoft.com/office/officeart/2005/8/layout/pyramid3"/>
    <dgm:cxn modelId="{ED5707FD-E757-4A90-9B0F-CE0EF224C0B0}" type="presOf" srcId="{5B25622A-804F-4180-A6D7-E960C412B2B0}" destId="{BDD07AFD-3AD3-4EA4-A469-C24034A19D9A}" srcOrd="0" destOrd="0" presId="urn:microsoft.com/office/officeart/2005/8/layout/pyramid3"/>
    <dgm:cxn modelId="{322739EE-0F1B-4A25-9F10-9261200C80BF}" type="presParOf" srcId="{143B325E-0716-4101-BCD0-BA4F1E4FBF28}" destId="{02C2E355-5952-4EAB-8A85-094301FBFF20}" srcOrd="0" destOrd="0" presId="urn:microsoft.com/office/officeart/2005/8/layout/pyramid3"/>
    <dgm:cxn modelId="{F43B18B5-2019-4DBA-892A-178677CE0A04}" type="presParOf" srcId="{02C2E355-5952-4EAB-8A85-094301FBFF20}" destId="{93D3A7B0-F66F-4F6D-A67A-1207E0D84C7A}" srcOrd="0" destOrd="0" presId="urn:microsoft.com/office/officeart/2005/8/layout/pyramid3"/>
    <dgm:cxn modelId="{002BB2F8-2A7D-4CFC-8133-C0800CD6CDE6}" type="presParOf" srcId="{02C2E355-5952-4EAB-8A85-094301FBFF20}" destId="{772E7F1A-04B7-4539-ABBA-F1CA3F76C9CC}" srcOrd="1" destOrd="0" presId="urn:microsoft.com/office/officeart/2005/8/layout/pyramid3"/>
    <dgm:cxn modelId="{2E9A2AA4-1DDC-457A-82A1-9A782FBA2A3A}" type="presParOf" srcId="{143B325E-0716-4101-BCD0-BA4F1E4FBF28}" destId="{3FF7F20B-76E6-4A31-8A36-1D5458A2229C}" srcOrd="1" destOrd="0" presId="urn:microsoft.com/office/officeart/2005/8/layout/pyramid3"/>
    <dgm:cxn modelId="{87DB43B5-7B67-499F-B90C-59C049B92AB7}" type="presParOf" srcId="{3FF7F20B-76E6-4A31-8A36-1D5458A2229C}" destId="{8FAB4CE9-BE8C-4A4B-8CCE-0E027D292333}" srcOrd="0" destOrd="0" presId="urn:microsoft.com/office/officeart/2005/8/layout/pyramid3"/>
    <dgm:cxn modelId="{8BF657B0-347F-479F-8553-F9CF133E7AE3}" type="presParOf" srcId="{3FF7F20B-76E6-4A31-8A36-1D5458A2229C}" destId="{8BD0E953-B162-4743-BFA2-575D84427330}" srcOrd="1" destOrd="0" presId="urn:microsoft.com/office/officeart/2005/8/layout/pyramid3"/>
    <dgm:cxn modelId="{358DA8E6-5A09-47E4-B2D9-F1BEAC073365}" type="presParOf" srcId="{143B325E-0716-4101-BCD0-BA4F1E4FBF28}" destId="{C24D75BC-054B-4577-914D-904175226B8C}" srcOrd="2" destOrd="0" presId="urn:microsoft.com/office/officeart/2005/8/layout/pyramid3"/>
    <dgm:cxn modelId="{EBB552DA-0513-43DD-B9CD-C0798DEEADB5}" type="presParOf" srcId="{C24D75BC-054B-4577-914D-904175226B8C}" destId="{BDD07AFD-3AD3-4EA4-A469-C24034A19D9A}" srcOrd="0" destOrd="0" presId="urn:microsoft.com/office/officeart/2005/8/layout/pyramid3"/>
    <dgm:cxn modelId="{30E13098-9046-41F1-9F14-87BE8E5E2FB8}" type="presParOf" srcId="{C24D75BC-054B-4577-914D-904175226B8C}" destId="{72782198-2F74-46F0-B3BC-46EA040B5449}" srcOrd="1" destOrd="0" presId="urn:microsoft.com/office/officeart/2005/8/layout/pyramid3"/>
    <dgm:cxn modelId="{EA842AE3-BE54-45CC-B27B-C9049A193FE2}" type="presParOf" srcId="{143B325E-0716-4101-BCD0-BA4F1E4FBF28}" destId="{9995B9B8-3168-4D75-9AD4-A3DDC7D38E4C}" srcOrd="3" destOrd="0" presId="urn:microsoft.com/office/officeart/2005/8/layout/pyramid3"/>
    <dgm:cxn modelId="{66EB3F20-C882-4200-A3B3-1DE4E97F8964}" type="presParOf" srcId="{9995B9B8-3168-4D75-9AD4-A3DDC7D38E4C}" destId="{0C20E228-A29D-4F19-AFB8-E583823371BB}" srcOrd="0" destOrd="0" presId="urn:microsoft.com/office/officeart/2005/8/layout/pyramid3"/>
    <dgm:cxn modelId="{2B52497A-06D8-4938-A9CB-CF70B87A4E4D}" type="presParOf" srcId="{9995B9B8-3168-4D75-9AD4-A3DDC7D38E4C}" destId="{C9233B8D-2CEA-47C0-9027-C1873569732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18AAFA-B66D-4281-85BB-337FEA8D5AC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8A0E77C-E426-4A1E-A6D8-C66FFEF3DA8E}">
      <dgm:prSet phldrT="[Texto]" custT="1"/>
      <dgm:spPr>
        <a:solidFill>
          <a:schemeClr val="bg1"/>
        </a:solidFill>
        <a:ln>
          <a:solidFill>
            <a:srgbClr val="0068B3"/>
          </a:solidFill>
        </a:ln>
      </dgm:spPr>
      <dgm:t>
        <a:bodyPr/>
        <a:lstStyle/>
        <a:p>
          <a:r>
            <a:rPr lang="es-MX" sz="1250" b="1" dirty="0">
              <a:solidFill>
                <a:srgbClr val="0070C0"/>
              </a:solidFill>
              <a:latin typeface="+mj-lt"/>
            </a:rPr>
            <a:t>Análisis de coincidencia Metas ODS </a:t>
          </a:r>
          <a:r>
            <a:rPr lang="es-MX" sz="1250" b="1" dirty="0">
              <a:solidFill>
                <a:srgbClr val="0070C0"/>
              </a:solidFill>
              <a:latin typeface="+mj-lt"/>
              <a:sym typeface="Wingdings" panose="05000000000000000000" pitchFamily="2" charset="2"/>
            </a:rPr>
            <a:t></a:t>
          </a:r>
          <a:r>
            <a:rPr lang="es-MX" sz="1250" b="1" dirty="0">
              <a:solidFill>
                <a:srgbClr val="0070C0"/>
              </a:solidFill>
              <a:latin typeface="+mj-lt"/>
            </a:rPr>
            <a:t> Planeación Nacional</a:t>
          </a:r>
        </a:p>
      </dgm:t>
    </dgm:pt>
    <dgm:pt modelId="{09B0B690-C76D-49D4-BB91-F91231DBC459}" type="parTrans" cxnId="{6FBACD97-B70B-4578-95D8-710AE70D0020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76D7A12F-19C6-4B58-A88D-4394F73C6590}" type="sibTrans" cxnId="{6FBACD97-B70B-4578-95D8-710AE70D0020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FB72BE4E-62CF-4A4C-BEB5-EAE4E0296192}">
      <dgm:prSet phldrT="[Texto]" custT="1"/>
      <dgm:spPr>
        <a:solidFill>
          <a:schemeClr val="bg1"/>
        </a:solidFill>
        <a:ln>
          <a:solidFill>
            <a:srgbClr val="0068B3"/>
          </a:solidFill>
        </a:ln>
      </dgm:spPr>
      <dgm:t>
        <a:bodyPr/>
        <a:lstStyle/>
        <a:p>
          <a:r>
            <a:rPr lang="es-MX" sz="1400" b="1" dirty="0">
              <a:solidFill>
                <a:srgbClr val="0070C0"/>
              </a:solidFill>
              <a:latin typeface="+mj-lt"/>
            </a:rPr>
            <a:t>Se integra con estructura programática</a:t>
          </a:r>
        </a:p>
      </dgm:t>
    </dgm:pt>
    <dgm:pt modelId="{79DC2AB1-94F1-4F66-B940-379E8AC409EE}" type="parTrans" cxnId="{4EDC738A-3A76-4473-8B91-51640C788752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6716A95E-6652-4907-828E-5976214D376B}" type="sibTrans" cxnId="{4EDC738A-3A76-4473-8B91-51640C788752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8BD31E2C-F466-43CB-834B-3F2402030FFA}">
      <dgm:prSet phldrT="[Texto]" custT="1"/>
      <dgm:spPr>
        <a:solidFill>
          <a:schemeClr val="bg1"/>
        </a:solidFill>
        <a:ln>
          <a:solidFill>
            <a:srgbClr val="0068B3"/>
          </a:solidFill>
        </a:ln>
      </dgm:spPr>
      <dgm:t>
        <a:bodyPr/>
        <a:lstStyle/>
        <a:p>
          <a:r>
            <a:rPr lang="es-MX" sz="1400" b="1" dirty="0">
              <a:solidFill>
                <a:srgbClr val="0070C0"/>
              </a:solidFill>
              <a:latin typeface="+mj-lt"/>
            </a:rPr>
            <a:t>Se agrega capa de presupuesto</a:t>
          </a:r>
        </a:p>
      </dgm:t>
    </dgm:pt>
    <dgm:pt modelId="{17E98731-846A-4511-9298-BDDF778ABFB1}" type="parTrans" cxnId="{E0C8BC7C-7200-491B-9F40-FD1DF74366E3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6F7D8A79-A612-4850-B6F3-A5E05CD84CC4}" type="sibTrans" cxnId="{E0C8BC7C-7200-491B-9F40-FD1DF74366E3}">
      <dgm:prSet/>
      <dgm:spPr/>
      <dgm:t>
        <a:bodyPr/>
        <a:lstStyle/>
        <a:p>
          <a:endParaRPr lang="es-MX" sz="1200" b="1">
            <a:latin typeface="+mn-lt"/>
          </a:endParaRPr>
        </a:p>
      </dgm:t>
    </dgm:pt>
    <dgm:pt modelId="{D29E8E84-2564-42C7-9D7C-BA2064E49F87}" type="pres">
      <dgm:prSet presAssocID="{DF18AAFA-B66D-4281-85BB-337FEA8D5AC8}" presName="CompostProcess" presStyleCnt="0">
        <dgm:presLayoutVars>
          <dgm:dir/>
          <dgm:resizeHandles val="exact"/>
        </dgm:presLayoutVars>
      </dgm:prSet>
      <dgm:spPr/>
    </dgm:pt>
    <dgm:pt modelId="{45572D4D-E435-4EE3-AC83-806B74CF81CE}" type="pres">
      <dgm:prSet presAssocID="{DF18AAFA-B66D-4281-85BB-337FEA8D5AC8}" presName="arrow" presStyleLbl="bgShp" presStyleIdx="0" presStyleCnt="1"/>
      <dgm:spPr>
        <a:solidFill>
          <a:schemeClr val="accent1">
            <a:lumMod val="50000"/>
            <a:alpha val="32941"/>
          </a:schemeClr>
        </a:solidFill>
      </dgm:spPr>
    </dgm:pt>
    <dgm:pt modelId="{DA9D28BD-5A42-4C97-AAA7-CCA737BF3F1A}" type="pres">
      <dgm:prSet presAssocID="{DF18AAFA-B66D-4281-85BB-337FEA8D5AC8}" presName="linearProcess" presStyleCnt="0"/>
      <dgm:spPr/>
    </dgm:pt>
    <dgm:pt modelId="{7134964B-8E2B-4F3C-9127-978AC73D4245}" type="pres">
      <dgm:prSet presAssocID="{18A0E77C-E426-4A1E-A6D8-C66FFEF3DA8E}" presName="textNode" presStyleLbl="node1" presStyleIdx="0" presStyleCnt="3" custScaleX="70853">
        <dgm:presLayoutVars>
          <dgm:bulletEnabled val="1"/>
        </dgm:presLayoutVars>
      </dgm:prSet>
      <dgm:spPr/>
    </dgm:pt>
    <dgm:pt modelId="{B9AFD9F6-D9A5-423A-BDB4-E758DD654FFB}" type="pres">
      <dgm:prSet presAssocID="{76D7A12F-19C6-4B58-A88D-4394F73C6590}" presName="sibTrans" presStyleCnt="0"/>
      <dgm:spPr/>
    </dgm:pt>
    <dgm:pt modelId="{5F6E5F90-044A-4CCB-B83C-96D75A59339E}" type="pres">
      <dgm:prSet presAssocID="{FB72BE4E-62CF-4A4C-BEB5-EAE4E0296192}" presName="textNode" presStyleLbl="node1" presStyleIdx="1" presStyleCnt="3" custScaleX="65379">
        <dgm:presLayoutVars>
          <dgm:bulletEnabled val="1"/>
        </dgm:presLayoutVars>
      </dgm:prSet>
      <dgm:spPr/>
    </dgm:pt>
    <dgm:pt modelId="{AFEBB567-6EA3-4812-A74D-ECDB7B9CA4F2}" type="pres">
      <dgm:prSet presAssocID="{6716A95E-6652-4907-828E-5976214D376B}" presName="sibTrans" presStyleCnt="0"/>
      <dgm:spPr/>
    </dgm:pt>
    <dgm:pt modelId="{6FE7CEA7-CF5F-402E-95C3-249E0BDEDD03}" type="pres">
      <dgm:prSet presAssocID="{8BD31E2C-F466-43CB-834B-3F2402030FFA}" presName="textNode" presStyleLbl="node1" presStyleIdx="2" presStyleCnt="3" custScaleX="72260">
        <dgm:presLayoutVars>
          <dgm:bulletEnabled val="1"/>
        </dgm:presLayoutVars>
      </dgm:prSet>
      <dgm:spPr/>
    </dgm:pt>
  </dgm:ptLst>
  <dgm:cxnLst>
    <dgm:cxn modelId="{D54BF808-4D0D-4D56-AD09-17FFAE86679E}" type="presOf" srcId="{8BD31E2C-F466-43CB-834B-3F2402030FFA}" destId="{6FE7CEA7-CF5F-402E-95C3-249E0BDEDD03}" srcOrd="0" destOrd="0" presId="urn:microsoft.com/office/officeart/2005/8/layout/hProcess9"/>
    <dgm:cxn modelId="{4D6C990D-156A-4F3D-A4E4-5E5781B1F9BA}" type="presOf" srcId="{DF18AAFA-B66D-4281-85BB-337FEA8D5AC8}" destId="{D29E8E84-2564-42C7-9D7C-BA2064E49F87}" srcOrd="0" destOrd="0" presId="urn:microsoft.com/office/officeart/2005/8/layout/hProcess9"/>
    <dgm:cxn modelId="{B8F05F49-959C-4E53-95F1-567FAA436FC9}" type="presOf" srcId="{18A0E77C-E426-4A1E-A6D8-C66FFEF3DA8E}" destId="{7134964B-8E2B-4F3C-9127-978AC73D4245}" srcOrd="0" destOrd="0" presId="urn:microsoft.com/office/officeart/2005/8/layout/hProcess9"/>
    <dgm:cxn modelId="{78783D71-838A-4530-8754-402C93B5F5A7}" type="presOf" srcId="{FB72BE4E-62CF-4A4C-BEB5-EAE4E0296192}" destId="{5F6E5F90-044A-4CCB-B83C-96D75A59339E}" srcOrd="0" destOrd="0" presId="urn:microsoft.com/office/officeart/2005/8/layout/hProcess9"/>
    <dgm:cxn modelId="{E0C8BC7C-7200-491B-9F40-FD1DF74366E3}" srcId="{DF18AAFA-B66D-4281-85BB-337FEA8D5AC8}" destId="{8BD31E2C-F466-43CB-834B-3F2402030FFA}" srcOrd="2" destOrd="0" parTransId="{17E98731-846A-4511-9298-BDDF778ABFB1}" sibTransId="{6F7D8A79-A612-4850-B6F3-A5E05CD84CC4}"/>
    <dgm:cxn modelId="{4EDC738A-3A76-4473-8B91-51640C788752}" srcId="{DF18AAFA-B66D-4281-85BB-337FEA8D5AC8}" destId="{FB72BE4E-62CF-4A4C-BEB5-EAE4E0296192}" srcOrd="1" destOrd="0" parTransId="{79DC2AB1-94F1-4F66-B940-379E8AC409EE}" sibTransId="{6716A95E-6652-4907-828E-5976214D376B}"/>
    <dgm:cxn modelId="{6FBACD97-B70B-4578-95D8-710AE70D0020}" srcId="{DF18AAFA-B66D-4281-85BB-337FEA8D5AC8}" destId="{18A0E77C-E426-4A1E-A6D8-C66FFEF3DA8E}" srcOrd="0" destOrd="0" parTransId="{09B0B690-C76D-49D4-BB91-F91231DBC459}" sibTransId="{76D7A12F-19C6-4B58-A88D-4394F73C6590}"/>
    <dgm:cxn modelId="{07C5C558-746C-4C5A-B8E9-EDCA3DCF365D}" type="presParOf" srcId="{D29E8E84-2564-42C7-9D7C-BA2064E49F87}" destId="{45572D4D-E435-4EE3-AC83-806B74CF81CE}" srcOrd="0" destOrd="0" presId="urn:microsoft.com/office/officeart/2005/8/layout/hProcess9"/>
    <dgm:cxn modelId="{EE333366-7F88-4D88-B62E-5337660DF4A1}" type="presParOf" srcId="{D29E8E84-2564-42C7-9D7C-BA2064E49F87}" destId="{DA9D28BD-5A42-4C97-AAA7-CCA737BF3F1A}" srcOrd="1" destOrd="0" presId="urn:microsoft.com/office/officeart/2005/8/layout/hProcess9"/>
    <dgm:cxn modelId="{AC08FA9D-D92B-489F-B3C3-9541E2DCA356}" type="presParOf" srcId="{DA9D28BD-5A42-4C97-AAA7-CCA737BF3F1A}" destId="{7134964B-8E2B-4F3C-9127-978AC73D4245}" srcOrd="0" destOrd="0" presId="urn:microsoft.com/office/officeart/2005/8/layout/hProcess9"/>
    <dgm:cxn modelId="{C991EF37-23F0-4303-A61D-E940E98FB9E2}" type="presParOf" srcId="{DA9D28BD-5A42-4C97-AAA7-CCA737BF3F1A}" destId="{B9AFD9F6-D9A5-423A-BDB4-E758DD654FFB}" srcOrd="1" destOrd="0" presId="urn:microsoft.com/office/officeart/2005/8/layout/hProcess9"/>
    <dgm:cxn modelId="{7E83BFBD-0AAC-44E1-B4E5-3F4F98319623}" type="presParOf" srcId="{DA9D28BD-5A42-4C97-AAA7-CCA737BF3F1A}" destId="{5F6E5F90-044A-4CCB-B83C-96D75A59339E}" srcOrd="2" destOrd="0" presId="urn:microsoft.com/office/officeart/2005/8/layout/hProcess9"/>
    <dgm:cxn modelId="{9D8CB1DD-AE77-4D91-BC1D-3F2B8B5CD165}" type="presParOf" srcId="{DA9D28BD-5A42-4C97-AAA7-CCA737BF3F1A}" destId="{AFEBB567-6EA3-4812-A74D-ECDB7B9CA4F2}" srcOrd="3" destOrd="0" presId="urn:microsoft.com/office/officeart/2005/8/layout/hProcess9"/>
    <dgm:cxn modelId="{7989273F-FFAF-443A-A6F3-05E187153689}" type="presParOf" srcId="{DA9D28BD-5A42-4C97-AAA7-CCA737BF3F1A}" destId="{6FE7CEA7-CF5F-402E-95C3-249E0BDEDD0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165A74-D814-470C-ABBB-23AAE9857BC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DFD95A-F71B-42E3-AACB-3FE0F764DDE8}">
      <dgm:prSet phldrT="[Text]" custT="1"/>
      <dgm:spPr>
        <a:solidFill>
          <a:srgbClr val="18527F"/>
        </a:solidFill>
      </dgm:spPr>
      <dgm:t>
        <a:bodyPr/>
        <a:lstStyle/>
        <a:p>
          <a:r>
            <a:rPr lang="es-CL" sz="1800" b="1" dirty="0"/>
            <a:t>PASO 1: </a:t>
          </a:r>
        </a:p>
        <a:p>
          <a:r>
            <a:rPr lang="es-CL" sz="1800" b="1" dirty="0"/>
            <a:t>Definición del problema</a:t>
          </a:r>
        </a:p>
      </dgm:t>
    </dgm:pt>
    <dgm:pt modelId="{43C9F39C-BDCC-4346-AB0A-7BF2F9C20866}" type="parTrans" cxnId="{10AE54B3-83EB-45E0-B723-DB20B02C706B}">
      <dgm:prSet/>
      <dgm:spPr/>
      <dgm:t>
        <a:bodyPr/>
        <a:lstStyle/>
        <a:p>
          <a:endParaRPr lang="en-US" sz="1800" b="1"/>
        </a:p>
      </dgm:t>
    </dgm:pt>
    <dgm:pt modelId="{3F4B17A9-A4A5-4D7B-A58E-10250A740D76}" type="sibTrans" cxnId="{10AE54B3-83EB-45E0-B723-DB20B02C706B}">
      <dgm:prSet/>
      <dgm:spPr/>
      <dgm:t>
        <a:bodyPr/>
        <a:lstStyle/>
        <a:p>
          <a:endParaRPr lang="en-US" sz="1800" b="1"/>
        </a:p>
      </dgm:t>
    </dgm:pt>
    <dgm:pt modelId="{A8228193-1748-4CCC-A044-6C191704E951}">
      <dgm:prSet phldrT="[Text]" custT="1"/>
      <dgm:spPr>
        <a:solidFill>
          <a:srgbClr val="18527F"/>
        </a:solidFill>
      </dgm:spPr>
      <dgm:t>
        <a:bodyPr/>
        <a:lstStyle/>
        <a:p>
          <a:r>
            <a:rPr lang="es-CL" sz="1800" b="1" dirty="0"/>
            <a:t>PASO 5: Monitoreo y Evaluación </a:t>
          </a:r>
        </a:p>
      </dgm:t>
    </dgm:pt>
    <dgm:pt modelId="{1478088E-A4D0-448C-95C8-5E853880EB5D}" type="parTrans" cxnId="{F2F85E18-D392-4EA3-AB0E-5535DD73CAD6}">
      <dgm:prSet/>
      <dgm:spPr/>
      <dgm:t>
        <a:bodyPr/>
        <a:lstStyle/>
        <a:p>
          <a:endParaRPr lang="en-US" sz="1800" b="1"/>
        </a:p>
      </dgm:t>
    </dgm:pt>
    <dgm:pt modelId="{12728AC2-0A32-4A2D-8568-4A826D73CD90}" type="sibTrans" cxnId="{F2F85E18-D392-4EA3-AB0E-5535DD73CAD6}">
      <dgm:prSet/>
      <dgm:spPr/>
      <dgm:t>
        <a:bodyPr/>
        <a:lstStyle/>
        <a:p>
          <a:endParaRPr lang="en-US" sz="1800" b="1"/>
        </a:p>
      </dgm:t>
    </dgm:pt>
    <dgm:pt modelId="{1EF51968-904F-4316-90AA-3B050277F7B5}">
      <dgm:prSet phldrT="[Text]" custT="1"/>
      <dgm:spPr>
        <a:solidFill>
          <a:srgbClr val="18527F"/>
        </a:solidFill>
      </dgm:spPr>
      <dgm:t>
        <a:bodyPr/>
        <a:lstStyle/>
        <a:p>
          <a:r>
            <a:rPr lang="es-CL" sz="1800" b="1" dirty="0"/>
            <a:t>PASO 2: Construcción de la teoría de cambio</a:t>
          </a:r>
        </a:p>
      </dgm:t>
    </dgm:pt>
    <dgm:pt modelId="{5F4BA80D-F4CB-4125-A169-B44E0F97FEDE}" type="parTrans" cxnId="{8A9B182F-F778-4225-940A-68D21FFEDC2B}">
      <dgm:prSet/>
      <dgm:spPr/>
      <dgm:t>
        <a:bodyPr/>
        <a:lstStyle/>
        <a:p>
          <a:endParaRPr lang="es-ES" sz="1800" b="1"/>
        </a:p>
      </dgm:t>
    </dgm:pt>
    <dgm:pt modelId="{5F881156-DD7F-4117-9A7A-5DEFC5410E3A}" type="sibTrans" cxnId="{8A9B182F-F778-4225-940A-68D21FFEDC2B}">
      <dgm:prSet/>
      <dgm:spPr/>
      <dgm:t>
        <a:bodyPr/>
        <a:lstStyle/>
        <a:p>
          <a:endParaRPr lang="es-ES" sz="1800" b="1"/>
        </a:p>
      </dgm:t>
    </dgm:pt>
    <dgm:pt modelId="{D86C35F6-7607-47A0-80B2-4741155098B5}">
      <dgm:prSet phldrT="[Text]" custT="1"/>
      <dgm:spPr>
        <a:solidFill>
          <a:srgbClr val="18527F"/>
        </a:solidFill>
      </dgm:spPr>
      <dgm:t>
        <a:bodyPr/>
        <a:lstStyle/>
        <a:p>
          <a:r>
            <a:rPr lang="es-CL" sz="1800" b="1" dirty="0"/>
            <a:t>PASO 3: </a:t>
          </a:r>
        </a:p>
        <a:p>
          <a:r>
            <a:rPr lang="es-CL" sz="1800" b="1" dirty="0"/>
            <a:t>Definir intervenciones</a:t>
          </a:r>
        </a:p>
      </dgm:t>
    </dgm:pt>
    <dgm:pt modelId="{C6BAF7D0-0A5F-4FF3-84B3-DB09B55916AF}" type="parTrans" cxnId="{64142B75-D744-4F01-80B5-9F9A1354DBF6}">
      <dgm:prSet/>
      <dgm:spPr/>
      <dgm:t>
        <a:bodyPr/>
        <a:lstStyle/>
        <a:p>
          <a:endParaRPr lang="es-ES" sz="1800" b="1"/>
        </a:p>
      </dgm:t>
    </dgm:pt>
    <dgm:pt modelId="{999D2F85-38B9-40A4-B568-F79684802233}" type="sibTrans" cxnId="{64142B75-D744-4F01-80B5-9F9A1354DBF6}">
      <dgm:prSet/>
      <dgm:spPr/>
      <dgm:t>
        <a:bodyPr/>
        <a:lstStyle/>
        <a:p>
          <a:endParaRPr lang="es-ES" sz="1800" b="1"/>
        </a:p>
      </dgm:t>
    </dgm:pt>
    <dgm:pt modelId="{6A5CB484-1A80-4C14-95FF-10AF4E7668DE}">
      <dgm:prSet phldrT="[Text]" custT="1"/>
      <dgm:spPr>
        <a:solidFill>
          <a:srgbClr val="18527F"/>
        </a:solidFill>
      </dgm:spPr>
      <dgm:t>
        <a:bodyPr/>
        <a:lstStyle/>
        <a:p>
          <a:r>
            <a:rPr lang="en-US" sz="1800" b="1" dirty="0"/>
            <a:t>PASO 4: </a:t>
          </a:r>
          <a:r>
            <a:rPr lang="es-MX" sz="1800" b="1" noProof="0" dirty="0"/>
            <a:t>Implementación de las intervenciones</a:t>
          </a:r>
        </a:p>
      </dgm:t>
    </dgm:pt>
    <dgm:pt modelId="{399381DB-267B-4901-843E-76E9BD73F2F2}" type="parTrans" cxnId="{5B8A3D35-35DD-438E-AAED-D9D5125F379F}">
      <dgm:prSet/>
      <dgm:spPr/>
      <dgm:t>
        <a:bodyPr/>
        <a:lstStyle/>
        <a:p>
          <a:endParaRPr lang="es-ES" sz="1800" b="1"/>
        </a:p>
      </dgm:t>
    </dgm:pt>
    <dgm:pt modelId="{2C6C93D2-8A13-4C62-B6A6-1FC8AF8B39EC}" type="sibTrans" cxnId="{5B8A3D35-35DD-438E-AAED-D9D5125F379F}">
      <dgm:prSet/>
      <dgm:spPr/>
      <dgm:t>
        <a:bodyPr/>
        <a:lstStyle/>
        <a:p>
          <a:endParaRPr lang="es-ES" sz="1800" b="1"/>
        </a:p>
      </dgm:t>
    </dgm:pt>
    <dgm:pt modelId="{1A78726A-9865-4E2E-B375-4AE2314ACB92}" type="pres">
      <dgm:prSet presAssocID="{3A165A74-D814-470C-ABBB-23AAE9857BC9}" presName="CompostProcess" presStyleCnt="0">
        <dgm:presLayoutVars>
          <dgm:dir/>
          <dgm:resizeHandles val="exact"/>
        </dgm:presLayoutVars>
      </dgm:prSet>
      <dgm:spPr/>
    </dgm:pt>
    <dgm:pt modelId="{03E26957-2C64-46D0-BB77-8B5033286918}" type="pres">
      <dgm:prSet presAssocID="{3A165A74-D814-470C-ABBB-23AAE9857BC9}" presName="arrow" presStyleLbl="bgShp" presStyleIdx="0" presStyleCnt="1" custFlipVert="1" custScaleX="117647" custScaleY="8586" custLinFactNeighborX="-8482" custLinFactNeighborY="31399"/>
      <dgm:spPr>
        <a:solidFill>
          <a:srgbClr val="F27A80"/>
        </a:solidFill>
      </dgm:spPr>
    </dgm:pt>
    <dgm:pt modelId="{1DFCE80F-A19B-4EF7-B820-09ECE44BD5C2}" type="pres">
      <dgm:prSet presAssocID="{3A165A74-D814-470C-ABBB-23AAE9857BC9}" presName="linearProcess" presStyleCnt="0"/>
      <dgm:spPr/>
    </dgm:pt>
    <dgm:pt modelId="{80F416D1-034F-495B-BE5B-56C053B5357D}" type="pres">
      <dgm:prSet presAssocID="{A1DFD95A-F71B-42E3-AACB-3FE0F764DDE8}" presName="textNode" presStyleLbl="node1" presStyleIdx="0" presStyleCnt="5" custLinFactNeighborX="50643" custLinFactNeighborY="1182">
        <dgm:presLayoutVars>
          <dgm:bulletEnabled val="1"/>
        </dgm:presLayoutVars>
      </dgm:prSet>
      <dgm:spPr/>
    </dgm:pt>
    <dgm:pt modelId="{60E37598-7FF2-4BE2-BA46-3039805ECF43}" type="pres">
      <dgm:prSet presAssocID="{3F4B17A9-A4A5-4D7B-A58E-10250A740D76}" presName="sibTrans" presStyleCnt="0"/>
      <dgm:spPr/>
    </dgm:pt>
    <dgm:pt modelId="{F03CABDD-73B3-4F1E-82AA-6B47275DBDA3}" type="pres">
      <dgm:prSet presAssocID="{1EF51968-904F-4316-90AA-3B050277F7B5}" presName="textNode" presStyleLbl="node1" presStyleIdx="1" presStyleCnt="5" custLinFactNeighborX="19002" custLinFactNeighborY="201">
        <dgm:presLayoutVars>
          <dgm:bulletEnabled val="1"/>
        </dgm:presLayoutVars>
      </dgm:prSet>
      <dgm:spPr/>
    </dgm:pt>
    <dgm:pt modelId="{D32ABBFF-C257-444D-83CA-CEE922E7FA7A}" type="pres">
      <dgm:prSet presAssocID="{5F881156-DD7F-4117-9A7A-5DEFC5410E3A}" presName="sibTrans" presStyleCnt="0"/>
      <dgm:spPr/>
    </dgm:pt>
    <dgm:pt modelId="{E662A0C7-D938-471E-B24A-2EE0658A163F}" type="pres">
      <dgm:prSet presAssocID="{D86C35F6-7607-47A0-80B2-4741155098B5}" presName="textNode" presStyleLbl="node1" presStyleIdx="2" presStyleCnt="5" custScaleX="110163" custLinFactNeighborX="-19002" custLinFactNeighborY="1182">
        <dgm:presLayoutVars>
          <dgm:bulletEnabled val="1"/>
        </dgm:presLayoutVars>
      </dgm:prSet>
      <dgm:spPr/>
    </dgm:pt>
    <dgm:pt modelId="{707A495C-D09C-44CE-8C32-E5A734F51CD4}" type="pres">
      <dgm:prSet presAssocID="{999D2F85-38B9-40A4-B568-F79684802233}" presName="sibTrans" presStyleCnt="0"/>
      <dgm:spPr/>
    </dgm:pt>
    <dgm:pt modelId="{BD8BBE5B-BFB7-48DF-B0AC-AC0F3A4AEC6D}" type="pres">
      <dgm:prSet presAssocID="{6A5CB484-1A80-4C14-95FF-10AF4E7668DE}" presName="textNode" presStyleLbl="node1" presStyleIdx="3" presStyleCnt="5" custScaleX="111222" custLinFactNeighborX="-41805" custLinFactNeighborY="1648">
        <dgm:presLayoutVars>
          <dgm:bulletEnabled val="1"/>
        </dgm:presLayoutVars>
      </dgm:prSet>
      <dgm:spPr/>
    </dgm:pt>
    <dgm:pt modelId="{214C1DA9-F705-465F-BACA-BE0E80C8FCD6}" type="pres">
      <dgm:prSet presAssocID="{2C6C93D2-8A13-4C62-B6A6-1FC8AF8B39EC}" presName="sibTrans" presStyleCnt="0"/>
      <dgm:spPr/>
    </dgm:pt>
    <dgm:pt modelId="{B49E9C97-731F-4C96-8DE5-372E82A043C2}" type="pres">
      <dgm:prSet presAssocID="{A8228193-1748-4CCC-A044-6C191704E951}" presName="textNode" presStyleLbl="node1" presStyleIdx="4" presStyleCnt="5" custLinFactNeighborX="-56888" custLinFactNeighborY="1182">
        <dgm:presLayoutVars>
          <dgm:bulletEnabled val="1"/>
        </dgm:presLayoutVars>
      </dgm:prSet>
      <dgm:spPr/>
    </dgm:pt>
  </dgm:ptLst>
  <dgm:cxnLst>
    <dgm:cxn modelId="{F2F85E18-D392-4EA3-AB0E-5535DD73CAD6}" srcId="{3A165A74-D814-470C-ABBB-23AAE9857BC9}" destId="{A8228193-1748-4CCC-A044-6C191704E951}" srcOrd="4" destOrd="0" parTransId="{1478088E-A4D0-448C-95C8-5E853880EB5D}" sibTransId="{12728AC2-0A32-4A2D-8568-4A826D73CD90}"/>
    <dgm:cxn modelId="{2DC5DC28-91CC-4E8F-852E-80BF65A39A30}" type="presOf" srcId="{6A5CB484-1A80-4C14-95FF-10AF4E7668DE}" destId="{BD8BBE5B-BFB7-48DF-B0AC-AC0F3A4AEC6D}" srcOrd="0" destOrd="0" presId="urn:microsoft.com/office/officeart/2005/8/layout/hProcess9"/>
    <dgm:cxn modelId="{8A9B182F-F778-4225-940A-68D21FFEDC2B}" srcId="{3A165A74-D814-470C-ABBB-23AAE9857BC9}" destId="{1EF51968-904F-4316-90AA-3B050277F7B5}" srcOrd="1" destOrd="0" parTransId="{5F4BA80D-F4CB-4125-A169-B44E0F97FEDE}" sibTransId="{5F881156-DD7F-4117-9A7A-5DEFC5410E3A}"/>
    <dgm:cxn modelId="{5B8A3D35-35DD-438E-AAED-D9D5125F379F}" srcId="{3A165A74-D814-470C-ABBB-23AAE9857BC9}" destId="{6A5CB484-1A80-4C14-95FF-10AF4E7668DE}" srcOrd="3" destOrd="0" parTransId="{399381DB-267B-4901-843E-76E9BD73F2F2}" sibTransId="{2C6C93D2-8A13-4C62-B6A6-1FC8AF8B39EC}"/>
    <dgm:cxn modelId="{DB060541-1838-414A-BF74-29771F812723}" type="presOf" srcId="{A1DFD95A-F71B-42E3-AACB-3FE0F764DDE8}" destId="{80F416D1-034F-495B-BE5B-56C053B5357D}" srcOrd="0" destOrd="0" presId="urn:microsoft.com/office/officeart/2005/8/layout/hProcess9"/>
    <dgm:cxn modelId="{8CD7E663-1161-4A2B-927B-A1E7D5038F0F}" type="presOf" srcId="{3A165A74-D814-470C-ABBB-23AAE9857BC9}" destId="{1A78726A-9865-4E2E-B375-4AE2314ACB92}" srcOrd="0" destOrd="0" presId="urn:microsoft.com/office/officeart/2005/8/layout/hProcess9"/>
    <dgm:cxn modelId="{3AF3966C-4F6B-4D73-9508-F9079111DE2D}" type="presOf" srcId="{1EF51968-904F-4316-90AA-3B050277F7B5}" destId="{F03CABDD-73B3-4F1E-82AA-6B47275DBDA3}" srcOrd="0" destOrd="0" presId="urn:microsoft.com/office/officeart/2005/8/layout/hProcess9"/>
    <dgm:cxn modelId="{64142B75-D744-4F01-80B5-9F9A1354DBF6}" srcId="{3A165A74-D814-470C-ABBB-23AAE9857BC9}" destId="{D86C35F6-7607-47A0-80B2-4741155098B5}" srcOrd="2" destOrd="0" parTransId="{C6BAF7D0-0A5F-4FF3-84B3-DB09B55916AF}" sibTransId="{999D2F85-38B9-40A4-B568-F79684802233}"/>
    <dgm:cxn modelId="{9F292592-3498-42EC-ABAF-DBF66E6F2AB6}" type="presOf" srcId="{A8228193-1748-4CCC-A044-6C191704E951}" destId="{B49E9C97-731F-4C96-8DE5-372E82A043C2}" srcOrd="0" destOrd="0" presId="urn:microsoft.com/office/officeart/2005/8/layout/hProcess9"/>
    <dgm:cxn modelId="{CAAB3FB3-73BE-4BC1-A3F2-9ED623198F85}" type="presOf" srcId="{D86C35F6-7607-47A0-80B2-4741155098B5}" destId="{E662A0C7-D938-471E-B24A-2EE0658A163F}" srcOrd="0" destOrd="0" presId="urn:microsoft.com/office/officeart/2005/8/layout/hProcess9"/>
    <dgm:cxn modelId="{10AE54B3-83EB-45E0-B723-DB20B02C706B}" srcId="{3A165A74-D814-470C-ABBB-23AAE9857BC9}" destId="{A1DFD95A-F71B-42E3-AACB-3FE0F764DDE8}" srcOrd="0" destOrd="0" parTransId="{43C9F39C-BDCC-4346-AB0A-7BF2F9C20866}" sibTransId="{3F4B17A9-A4A5-4D7B-A58E-10250A740D76}"/>
    <dgm:cxn modelId="{CB081A87-92B3-4A5A-8821-843E1FA7128E}" type="presParOf" srcId="{1A78726A-9865-4E2E-B375-4AE2314ACB92}" destId="{03E26957-2C64-46D0-BB77-8B5033286918}" srcOrd="0" destOrd="0" presId="urn:microsoft.com/office/officeart/2005/8/layout/hProcess9"/>
    <dgm:cxn modelId="{F37B86D3-F854-46E8-8EFD-73BECD69E53B}" type="presParOf" srcId="{1A78726A-9865-4E2E-B375-4AE2314ACB92}" destId="{1DFCE80F-A19B-4EF7-B820-09ECE44BD5C2}" srcOrd="1" destOrd="0" presId="urn:microsoft.com/office/officeart/2005/8/layout/hProcess9"/>
    <dgm:cxn modelId="{D01174BD-B452-4D1E-A770-29CE7A8C5774}" type="presParOf" srcId="{1DFCE80F-A19B-4EF7-B820-09ECE44BD5C2}" destId="{80F416D1-034F-495B-BE5B-56C053B5357D}" srcOrd="0" destOrd="0" presId="urn:microsoft.com/office/officeart/2005/8/layout/hProcess9"/>
    <dgm:cxn modelId="{AB4BD8E5-0FB0-4DC3-AD7C-4F86043BBA93}" type="presParOf" srcId="{1DFCE80F-A19B-4EF7-B820-09ECE44BD5C2}" destId="{60E37598-7FF2-4BE2-BA46-3039805ECF43}" srcOrd="1" destOrd="0" presId="urn:microsoft.com/office/officeart/2005/8/layout/hProcess9"/>
    <dgm:cxn modelId="{0889C814-8C20-4F89-B05E-083730DF2032}" type="presParOf" srcId="{1DFCE80F-A19B-4EF7-B820-09ECE44BD5C2}" destId="{F03CABDD-73B3-4F1E-82AA-6B47275DBDA3}" srcOrd="2" destOrd="0" presId="urn:microsoft.com/office/officeart/2005/8/layout/hProcess9"/>
    <dgm:cxn modelId="{BD5CC50D-507C-4AF2-9415-ACE6A63C2BAB}" type="presParOf" srcId="{1DFCE80F-A19B-4EF7-B820-09ECE44BD5C2}" destId="{D32ABBFF-C257-444D-83CA-CEE922E7FA7A}" srcOrd="3" destOrd="0" presId="urn:microsoft.com/office/officeart/2005/8/layout/hProcess9"/>
    <dgm:cxn modelId="{8C5B75BB-7A19-4B01-A507-759D6EBD4627}" type="presParOf" srcId="{1DFCE80F-A19B-4EF7-B820-09ECE44BD5C2}" destId="{E662A0C7-D938-471E-B24A-2EE0658A163F}" srcOrd="4" destOrd="0" presId="urn:microsoft.com/office/officeart/2005/8/layout/hProcess9"/>
    <dgm:cxn modelId="{A999A6C2-6D2F-4915-BDF2-6B2B503669D7}" type="presParOf" srcId="{1DFCE80F-A19B-4EF7-B820-09ECE44BD5C2}" destId="{707A495C-D09C-44CE-8C32-E5A734F51CD4}" srcOrd="5" destOrd="0" presId="urn:microsoft.com/office/officeart/2005/8/layout/hProcess9"/>
    <dgm:cxn modelId="{EC62C469-735C-40D4-B9F3-61C02B595244}" type="presParOf" srcId="{1DFCE80F-A19B-4EF7-B820-09ECE44BD5C2}" destId="{BD8BBE5B-BFB7-48DF-B0AC-AC0F3A4AEC6D}" srcOrd="6" destOrd="0" presId="urn:microsoft.com/office/officeart/2005/8/layout/hProcess9"/>
    <dgm:cxn modelId="{57A2D9E3-029C-4395-9F78-43ECB49DCA39}" type="presParOf" srcId="{1DFCE80F-A19B-4EF7-B820-09ECE44BD5C2}" destId="{214C1DA9-F705-465F-BACA-BE0E80C8FCD6}" srcOrd="7" destOrd="0" presId="urn:microsoft.com/office/officeart/2005/8/layout/hProcess9"/>
    <dgm:cxn modelId="{86CB6F6A-4BF0-4669-903D-3337BFFAF20E}" type="presParOf" srcId="{1DFCE80F-A19B-4EF7-B820-09ECE44BD5C2}" destId="{B49E9C97-731F-4C96-8DE5-372E82A043C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3A7B0-F66F-4F6D-A67A-1207E0D84C7A}">
      <dsp:nvSpPr>
        <dsp:cNvPr id="0" name=""/>
        <dsp:cNvSpPr/>
      </dsp:nvSpPr>
      <dsp:spPr>
        <a:xfrm rot="10800000">
          <a:off x="0" y="0"/>
          <a:ext cx="4032265" cy="798289"/>
        </a:xfrm>
        <a:prstGeom prst="trapezoid">
          <a:avLst>
            <a:gd name="adj" fmla="val 54162"/>
          </a:avLst>
        </a:prstGeom>
        <a:solidFill>
          <a:srgbClr val="1948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solidFill>
                <a:schemeClr val="bg1"/>
              </a:solidFill>
              <a:latin typeface="+mj-lt"/>
            </a:rPr>
            <a:t>Objetivos del Desarrollo Sostenible</a:t>
          </a:r>
        </a:p>
      </dsp:txBody>
      <dsp:txXfrm rot="-10800000">
        <a:off x="705646" y="0"/>
        <a:ext cx="2620972" cy="798289"/>
      </dsp:txXfrm>
    </dsp:sp>
    <dsp:sp modelId="{8FAB4CE9-BE8C-4A4B-8CCE-0E027D292333}">
      <dsp:nvSpPr>
        <dsp:cNvPr id="0" name=""/>
        <dsp:cNvSpPr/>
      </dsp:nvSpPr>
      <dsp:spPr>
        <a:xfrm rot="10800000">
          <a:off x="432372" y="798289"/>
          <a:ext cx="3167520" cy="916663"/>
        </a:xfrm>
        <a:prstGeom prst="trapezoid">
          <a:avLst>
            <a:gd name="adj" fmla="val 54162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solidFill>
                <a:schemeClr val="bg1"/>
              </a:solidFill>
              <a:latin typeface="+mj-lt"/>
            </a:rPr>
            <a:t>Planeación estatal</a:t>
          </a:r>
        </a:p>
      </dsp:txBody>
      <dsp:txXfrm rot="-10800000">
        <a:off x="986688" y="798289"/>
        <a:ext cx="2058888" cy="916663"/>
      </dsp:txXfrm>
    </dsp:sp>
    <dsp:sp modelId="{BDD07AFD-3AD3-4EA4-A469-C24034A19D9A}">
      <dsp:nvSpPr>
        <dsp:cNvPr id="0" name=""/>
        <dsp:cNvSpPr/>
      </dsp:nvSpPr>
      <dsp:spPr>
        <a:xfrm rot="10800000">
          <a:off x="928859" y="1714952"/>
          <a:ext cx="2174547" cy="817022"/>
        </a:xfrm>
        <a:prstGeom prst="trapezoid">
          <a:avLst>
            <a:gd name="adj" fmla="val 54162"/>
          </a:avLst>
        </a:prstGeom>
        <a:solidFill>
          <a:srgbClr val="0998D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kern="1200" dirty="0">
              <a:solidFill>
                <a:schemeClr val="bg1"/>
              </a:solidFill>
              <a:latin typeface="+mj-lt"/>
            </a:rPr>
            <a:t>Estructura Programática</a:t>
          </a:r>
        </a:p>
      </dsp:txBody>
      <dsp:txXfrm rot="-10800000">
        <a:off x="1309404" y="1714952"/>
        <a:ext cx="1413456" cy="817022"/>
      </dsp:txXfrm>
    </dsp:sp>
    <dsp:sp modelId="{0C20E228-A29D-4F19-AFB8-E583823371BB}">
      <dsp:nvSpPr>
        <dsp:cNvPr id="0" name=""/>
        <dsp:cNvSpPr/>
      </dsp:nvSpPr>
      <dsp:spPr>
        <a:xfrm rot="10800000">
          <a:off x="1371377" y="2531975"/>
          <a:ext cx="1289510" cy="1190411"/>
        </a:xfrm>
        <a:prstGeom prst="trapezoid">
          <a:avLst>
            <a:gd name="adj" fmla="val 54162"/>
          </a:avLst>
        </a:prstGeom>
        <a:solidFill>
          <a:srgbClr val="26BDE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0" rIns="17780" bIns="1778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b="0" kern="1200" dirty="0">
            <a:solidFill>
              <a:schemeClr val="bg1"/>
            </a:solidFill>
            <a:latin typeface="+mj-lt"/>
          </a:endParaRPr>
        </a:p>
      </dsp:txBody>
      <dsp:txXfrm rot="-10800000">
        <a:off x="1371377" y="2531975"/>
        <a:ext cx="1289510" cy="1190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72D4D-E435-4EE3-AC83-806B74CF81CE}">
      <dsp:nvSpPr>
        <dsp:cNvPr id="0" name=""/>
        <dsp:cNvSpPr/>
      </dsp:nvSpPr>
      <dsp:spPr>
        <a:xfrm>
          <a:off x="358862" y="0"/>
          <a:ext cx="4067111" cy="2856113"/>
        </a:xfrm>
        <a:prstGeom prst="rightArrow">
          <a:avLst/>
        </a:prstGeom>
        <a:solidFill>
          <a:schemeClr val="accent1">
            <a:lumMod val="50000"/>
            <a:alpha val="32941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4964B-8E2B-4F3C-9127-978AC73D4245}">
      <dsp:nvSpPr>
        <dsp:cNvPr id="0" name=""/>
        <dsp:cNvSpPr/>
      </dsp:nvSpPr>
      <dsp:spPr>
        <a:xfrm>
          <a:off x="755" y="856833"/>
          <a:ext cx="1486599" cy="114244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68B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50" b="1" kern="1200" dirty="0">
              <a:solidFill>
                <a:srgbClr val="0070C0"/>
              </a:solidFill>
              <a:latin typeface="+mj-lt"/>
            </a:rPr>
            <a:t>Análisis de coincidencia Metas ODS </a:t>
          </a:r>
          <a:r>
            <a:rPr lang="es-MX" sz="1250" b="1" kern="1200" dirty="0">
              <a:solidFill>
                <a:srgbClr val="0070C0"/>
              </a:solidFill>
              <a:latin typeface="+mj-lt"/>
              <a:sym typeface="Wingdings" panose="05000000000000000000" pitchFamily="2" charset="2"/>
            </a:rPr>
            <a:t></a:t>
          </a:r>
          <a:r>
            <a:rPr lang="es-MX" sz="1250" b="1" kern="1200" dirty="0">
              <a:solidFill>
                <a:srgbClr val="0070C0"/>
              </a:solidFill>
              <a:latin typeface="+mj-lt"/>
            </a:rPr>
            <a:t> Planeación Nacional</a:t>
          </a:r>
        </a:p>
      </dsp:txBody>
      <dsp:txXfrm>
        <a:off x="56525" y="912603"/>
        <a:ext cx="1375059" cy="1030905"/>
      </dsp:txXfrm>
    </dsp:sp>
    <dsp:sp modelId="{5F6E5F90-044A-4CCB-B83C-96D75A59339E}">
      <dsp:nvSpPr>
        <dsp:cNvPr id="0" name=""/>
        <dsp:cNvSpPr/>
      </dsp:nvSpPr>
      <dsp:spPr>
        <a:xfrm>
          <a:off x="1691784" y="856833"/>
          <a:ext cx="1371746" cy="114244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68B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>
              <a:solidFill>
                <a:srgbClr val="0070C0"/>
              </a:solidFill>
              <a:latin typeface="+mj-lt"/>
            </a:rPr>
            <a:t>Se integra con estructura programática</a:t>
          </a:r>
        </a:p>
      </dsp:txBody>
      <dsp:txXfrm>
        <a:off x="1747554" y="912603"/>
        <a:ext cx="1260206" cy="1030905"/>
      </dsp:txXfrm>
    </dsp:sp>
    <dsp:sp modelId="{6FE7CEA7-CF5F-402E-95C3-249E0BDEDD03}">
      <dsp:nvSpPr>
        <dsp:cNvPr id="0" name=""/>
        <dsp:cNvSpPr/>
      </dsp:nvSpPr>
      <dsp:spPr>
        <a:xfrm>
          <a:off x="3267961" y="856833"/>
          <a:ext cx="1516119" cy="114244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68B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>
              <a:solidFill>
                <a:srgbClr val="0070C0"/>
              </a:solidFill>
              <a:latin typeface="+mj-lt"/>
            </a:rPr>
            <a:t>Se agrega capa de presupuesto</a:t>
          </a:r>
        </a:p>
      </dsp:txBody>
      <dsp:txXfrm>
        <a:off x="3323731" y="912603"/>
        <a:ext cx="1404579" cy="1030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26957-2C64-46D0-BB77-8B5033286918}">
      <dsp:nvSpPr>
        <dsp:cNvPr id="0" name=""/>
        <dsp:cNvSpPr/>
      </dsp:nvSpPr>
      <dsp:spPr>
        <a:xfrm flipV="1">
          <a:off x="0" y="2498496"/>
          <a:ext cx="9994895" cy="278215"/>
        </a:xfrm>
        <a:prstGeom prst="rightArrow">
          <a:avLst/>
        </a:prstGeom>
        <a:solidFill>
          <a:srgbClr val="F27A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F416D1-034F-495B-BE5B-56C053B5357D}">
      <dsp:nvSpPr>
        <dsp:cNvPr id="0" name=""/>
        <dsp:cNvSpPr/>
      </dsp:nvSpPr>
      <dsp:spPr>
        <a:xfrm>
          <a:off x="147205" y="987422"/>
          <a:ext cx="1698352" cy="1296136"/>
        </a:xfrm>
        <a:prstGeom prst="roundRect">
          <a:avLst/>
        </a:prstGeom>
        <a:solidFill>
          <a:srgbClr val="1852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PASO 1: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Definición del problema</a:t>
          </a:r>
        </a:p>
      </dsp:txBody>
      <dsp:txXfrm>
        <a:off x="210477" y="1050694"/>
        <a:ext cx="1571808" cy="1169592"/>
      </dsp:txXfrm>
    </dsp:sp>
    <dsp:sp modelId="{F03CABDD-73B3-4F1E-82AA-6B47275DBDA3}">
      <dsp:nvSpPr>
        <dsp:cNvPr id="0" name=""/>
        <dsp:cNvSpPr/>
      </dsp:nvSpPr>
      <dsp:spPr>
        <a:xfrm>
          <a:off x="2039053" y="974707"/>
          <a:ext cx="1698352" cy="1296136"/>
        </a:xfrm>
        <a:prstGeom prst="roundRect">
          <a:avLst/>
        </a:prstGeom>
        <a:solidFill>
          <a:srgbClr val="1852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PASO 2: Construcción de la teoría de cambio</a:t>
          </a:r>
        </a:p>
      </dsp:txBody>
      <dsp:txXfrm>
        <a:off x="2102325" y="1037979"/>
        <a:ext cx="1571808" cy="1169592"/>
      </dsp:txXfrm>
    </dsp:sp>
    <dsp:sp modelId="{E662A0C7-D938-471E-B24A-2EE0658A163F}">
      <dsp:nvSpPr>
        <dsp:cNvPr id="0" name=""/>
        <dsp:cNvSpPr/>
      </dsp:nvSpPr>
      <dsp:spPr>
        <a:xfrm>
          <a:off x="3912890" y="987422"/>
          <a:ext cx="1870955" cy="1296136"/>
        </a:xfrm>
        <a:prstGeom prst="roundRect">
          <a:avLst/>
        </a:prstGeom>
        <a:solidFill>
          <a:srgbClr val="1852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PASO 3: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Definir intervenciones</a:t>
          </a:r>
        </a:p>
      </dsp:txBody>
      <dsp:txXfrm>
        <a:off x="3976162" y="1050694"/>
        <a:ext cx="1744411" cy="1169592"/>
      </dsp:txXfrm>
    </dsp:sp>
    <dsp:sp modelId="{BD8BBE5B-BFB7-48DF-B0AC-AC0F3A4AEC6D}">
      <dsp:nvSpPr>
        <dsp:cNvPr id="0" name=""/>
        <dsp:cNvSpPr/>
      </dsp:nvSpPr>
      <dsp:spPr>
        <a:xfrm>
          <a:off x="6002359" y="993462"/>
          <a:ext cx="1888941" cy="1296136"/>
        </a:xfrm>
        <a:prstGeom prst="roundRect">
          <a:avLst/>
        </a:prstGeom>
        <a:solidFill>
          <a:srgbClr val="1852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PASO 4: </a:t>
          </a:r>
          <a:r>
            <a:rPr lang="es-MX" sz="1800" b="1" kern="1200" noProof="0" dirty="0"/>
            <a:t>Implementación de las intervenciones</a:t>
          </a:r>
        </a:p>
      </dsp:txBody>
      <dsp:txXfrm>
        <a:off x="6065631" y="1056734"/>
        <a:ext cx="1762397" cy="1169592"/>
      </dsp:txXfrm>
    </dsp:sp>
    <dsp:sp modelId="{B49E9C97-731F-4C96-8DE5-372E82A043C2}">
      <dsp:nvSpPr>
        <dsp:cNvPr id="0" name=""/>
        <dsp:cNvSpPr/>
      </dsp:nvSpPr>
      <dsp:spPr>
        <a:xfrm>
          <a:off x="8131665" y="987422"/>
          <a:ext cx="1698352" cy="1296136"/>
        </a:xfrm>
        <a:prstGeom prst="roundRect">
          <a:avLst/>
        </a:prstGeom>
        <a:solidFill>
          <a:srgbClr val="18527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PASO 5: Monitoreo y Evaluación </a:t>
          </a:r>
        </a:p>
      </dsp:txBody>
      <dsp:txXfrm>
        <a:off x="8194937" y="1050694"/>
        <a:ext cx="1571808" cy="1169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03014E8-3D2A-464C-A412-E46808F793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A5D345-8592-4DA4-916E-A92B1AC8B7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8659-21F2-4502-B1AC-F436D4F20A30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3EE8F1-459F-448D-A944-78D657DEA6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B2D6F-0B08-4295-8F6F-D43E257BBA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47A05-8148-40C5-BA8C-F3D1019D5B1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873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2EED1-F3E6-4597-A896-9D2939D8F4D0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60ED2-6A27-4A4A-B968-0CC4E851A06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831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sp>
        <p:nvSpPr>
          <p:cNvPr id="7" name="Rectángulo 6"/>
          <p:cNvSpPr/>
          <p:nvPr userDrawn="1"/>
        </p:nvSpPr>
        <p:spPr>
          <a:xfrm>
            <a:off x="0" y="465364"/>
            <a:ext cx="10058400" cy="5755822"/>
          </a:xfrm>
          <a:prstGeom prst="rect">
            <a:avLst/>
          </a:prstGeom>
          <a:solidFill>
            <a:srgbClr val="0369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6A12E89F-0F20-4193-9C97-524F2B41AD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500" y="4296069"/>
            <a:ext cx="818900" cy="19234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839901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Título de la presentación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878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Fecha  / Lugar / Presentador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694"/>
            <a:ext cx="10058400" cy="15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8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69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123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54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6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07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572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224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920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579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21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/>
          <a:lstStyle>
            <a:lvl1pPr>
              <a:defRPr b="1" spc="-150">
                <a:solidFill>
                  <a:srgbClr val="0369B3"/>
                </a:solidFill>
                <a:latin typeface="+mj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266702" y="1588859"/>
            <a:ext cx="11087098" cy="352880"/>
          </a:xfrm>
        </p:spPr>
        <p:txBody>
          <a:bodyPr/>
          <a:lstStyle>
            <a:lvl1pPr marL="0" indent="0">
              <a:buNone/>
              <a:defRPr sz="1600" b="1" spc="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 spc="300"/>
            </a:lvl2pPr>
          </a:lstStyle>
          <a:p>
            <a:pPr lvl="0"/>
            <a:r>
              <a:rPr lang="es-ES" dirty="0"/>
              <a:t>Haga clic para modificar el título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7757"/>
            <a:ext cx="12058650" cy="230866"/>
          </a:xfrm>
          <a:prstGeom prst="rect">
            <a:avLst/>
          </a:prstGeom>
        </p:spPr>
      </p:pic>
      <p:pic>
        <p:nvPicPr>
          <p:cNvPr id="9" name="Imagen 1">
            <a:extLst>
              <a:ext uri="{FF2B5EF4-FFF2-40B4-BE49-F238E27FC236}">
                <a16:creationId xmlns:a16="http://schemas.microsoft.com/office/drawing/2014/main" id="{6A12E89F-0F20-4193-9C97-524F2B41AD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245" y="254749"/>
            <a:ext cx="463585" cy="1088884"/>
          </a:xfrm>
          <a:prstGeom prst="rect">
            <a:avLst/>
          </a:prstGeom>
        </p:spPr>
      </p:pic>
      <p:sp>
        <p:nvSpPr>
          <p:cNvPr id="12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266702" y="2212521"/>
            <a:ext cx="11087098" cy="3910693"/>
          </a:xfrm>
        </p:spPr>
        <p:txBody>
          <a:bodyPr/>
          <a:lstStyle>
            <a:lvl1pPr marL="0" indent="0">
              <a:buNone/>
              <a:defRPr lang="es-ES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>
                <a:latin typeface="+mj-lt"/>
              </a:defRPr>
            </a:lvl2pPr>
          </a:lstStyle>
          <a:p>
            <a:pPr lvl="0"/>
            <a:r>
              <a:rPr lang="es-ES" dirty="0"/>
              <a:t>Haga clic para modificar el texto</a:t>
            </a:r>
          </a:p>
        </p:txBody>
      </p:sp>
    </p:spTree>
    <p:extLst>
      <p:ext uri="{BB962C8B-B14F-4D97-AF65-F5344CB8AC3E}">
        <p14:creationId xmlns:p14="http://schemas.microsoft.com/office/powerpoint/2010/main" val="3494555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669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534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55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sp>
        <p:nvSpPr>
          <p:cNvPr id="7" name="Freeform 16"/>
          <p:cNvSpPr>
            <a:spLocks/>
          </p:cNvSpPr>
          <p:nvPr userDrawn="1"/>
        </p:nvSpPr>
        <p:spPr bwMode="auto">
          <a:xfrm>
            <a:off x="4308041" y="4048401"/>
            <a:ext cx="324805" cy="255363"/>
          </a:xfrm>
          <a:custGeom>
            <a:avLst/>
            <a:gdLst>
              <a:gd name="T0" fmla="*/ 368 w 368"/>
              <a:gd name="T1" fmla="*/ 36 h 299"/>
              <a:gd name="T2" fmla="*/ 324 w 368"/>
              <a:gd name="T3" fmla="*/ 48 h 299"/>
              <a:gd name="T4" fmla="*/ 358 w 368"/>
              <a:gd name="T5" fmla="*/ 6 h 299"/>
              <a:gd name="T6" fmla="*/ 310 w 368"/>
              <a:gd name="T7" fmla="*/ 24 h 299"/>
              <a:gd name="T8" fmla="*/ 255 w 368"/>
              <a:gd name="T9" fmla="*/ 0 h 299"/>
              <a:gd name="T10" fmla="*/ 179 w 368"/>
              <a:gd name="T11" fmla="*/ 76 h 299"/>
              <a:gd name="T12" fmla="*/ 181 w 368"/>
              <a:gd name="T13" fmla="*/ 93 h 299"/>
              <a:gd name="T14" fmla="*/ 25 w 368"/>
              <a:gd name="T15" fmla="*/ 14 h 299"/>
              <a:gd name="T16" fmla="*/ 15 w 368"/>
              <a:gd name="T17" fmla="*/ 52 h 299"/>
              <a:gd name="T18" fmla="*/ 49 w 368"/>
              <a:gd name="T19" fmla="*/ 115 h 299"/>
              <a:gd name="T20" fmla="*/ 15 w 368"/>
              <a:gd name="T21" fmla="*/ 106 h 299"/>
              <a:gd name="T22" fmla="*/ 14 w 368"/>
              <a:gd name="T23" fmla="*/ 106 h 299"/>
              <a:gd name="T24" fmla="*/ 75 w 368"/>
              <a:gd name="T25" fmla="*/ 181 h 299"/>
              <a:gd name="T26" fmla="*/ 55 w 368"/>
              <a:gd name="T27" fmla="*/ 183 h 299"/>
              <a:gd name="T28" fmla="*/ 41 w 368"/>
              <a:gd name="T29" fmla="*/ 182 h 299"/>
              <a:gd name="T30" fmla="*/ 111 w 368"/>
              <a:gd name="T31" fmla="*/ 234 h 299"/>
              <a:gd name="T32" fmla="*/ 18 w 368"/>
              <a:gd name="T33" fmla="*/ 267 h 299"/>
              <a:gd name="T34" fmla="*/ 0 w 368"/>
              <a:gd name="T35" fmla="*/ 265 h 299"/>
              <a:gd name="T36" fmla="*/ 115 w 368"/>
              <a:gd name="T37" fmla="*/ 299 h 299"/>
              <a:gd name="T38" fmla="*/ 330 w 368"/>
              <a:gd name="T39" fmla="*/ 85 h 299"/>
              <a:gd name="T40" fmla="*/ 330 w 368"/>
              <a:gd name="T41" fmla="*/ 75 h 299"/>
              <a:gd name="T42" fmla="*/ 368 w 368"/>
              <a:gd name="T43" fmla="*/ 36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8" h="299">
                <a:moveTo>
                  <a:pt x="368" y="36"/>
                </a:moveTo>
                <a:cubicBezTo>
                  <a:pt x="354" y="42"/>
                  <a:pt x="340" y="46"/>
                  <a:pt x="324" y="48"/>
                </a:cubicBezTo>
                <a:cubicBezTo>
                  <a:pt x="340" y="38"/>
                  <a:pt x="352" y="24"/>
                  <a:pt x="358" y="6"/>
                </a:cubicBezTo>
                <a:cubicBezTo>
                  <a:pt x="343" y="15"/>
                  <a:pt x="327" y="21"/>
                  <a:pt x="310" y="24"/>
                </a:cubicBezTo>
                <a:cubicBezTo>
                  <a:pt x="296" y="10"/>
                  <a:pt x="276" y="0"/>
                  <a:pt x="255" y="0"/>
                </a:cubicBezTo>
                <a:cubicBezTo>
                  <a:pt x="213" y="0"/>
                  <a:pt x="179" y="34"/>
                  <a:pt x="179" y="76"/>
                </a:cubicBezTo>
                <a:cubicBezTo>
                  <a:pt x="179" y="82"/>
                  <a:pt x="180" y="88"/>
                  <a:pt x="181" y="93"/>
                </a:cubicBezTo>
                <a:cubicBezTo>
                  <a:pt x="118" y="90"/>
                  <a:pt x="63" y="60"/>
                  <a:pt x="25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78"/>
                  <a:pt x="28" y="101"/>
                  <a:pt x="49" y="115"/>
                </a:cubicBezTo>
                <a:cubicBezTo>
                  <a:pt x="36" y="115"/>
                  <a:pt x="25" y="111"/>
                  <a:pt x="15" y="106"/>
                </a:cubicBezTo>
                <a:cubicBezTo>
                  <a:pt x="14" y="106"/>
                  <a:pt x="14" y="106"/>
                  <a:pt x="14" y="106"/>
                </a:cubicBezTo>
                <a:cubicBezTo>
                  <a:pt x="14" y="143"/>
                  <a:pt x="41" y="174"/>
                  <a:pt x="75" y="181"/>
                </a:cubicBezTo>
                <a:cubicBezTo>
                  <a:pt x="69" y="182"/>
                  <a:pt x="62" y="183"/>
                  <a:pt x="55" y="183"/>
                </a:cubicBezTo>
                <a:cubicBezTo>
                  <a:pt x="50" y="183"/>
                  <a:pt x="46" y="183"/>
                  <a:pt x="41" y="182"/>
                </a:cubicBezTo>
                <a:cubicBezTo>
                  <a:pt x="51" y="212"/>
                  <a:pt x="78" y="234"/>
                  <a:pt x="111" y="234"/>
                </a:cubicBezTo>
                <a:cubicBezTo>
                  <a:pt x="86" y="254"/>
                  <a:pt x="53" y="267"/>
                  <a:pt x="18" y="267"/>
                </a:cubicBezTo>
                <a:cubicBezTo>
                  <a:pt x="12" y="267"/>
                  <a:pt x="6" y="266"/>
                  <a:pt x="0" y="265"/>
                </a:cubicBezTo>
                <a:cubicBezTo>
                  <a:pt x="33" y="287"/>
                  <a:pt x="73" y="299"/>
                  <a:pt x="115" y="299"/>
                </a:cubicBezTo>
                <a:cubicBezTo>
                  <a:pt x="254" y="299"/>
                  <a:pt x="330" y="184"/>
                  <a:pt x="330" y="85"/>
                </a:cubicBezTo>
                <a:cubicBezTo>
                  <a:pt x="330" y="81"/>
                  <a:pt x="330" y="78"/>
                  <a:pt x="330" y="75"/>
                </a:cubicBezTo>
                <a:cubicBezTo>
                  <a:pt x="345" y="64"/>
                  <a:pt x="358" y="51"/>
                  <a:pt x="368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Freeform 22"/>
          <p:cNvSpPr>
            <a:spLocks/>
          </p:cNvSpPr>
          <p:nvPr userDrawn="1"/>
        </p:nvSpPr>
        <p:spPr bwMode="auto">
          <a:xfrm>
            <a:off x="6564426" y="4026934"/>
            <a:ext cx="157550" cy="325481"/>
          </a:xfrm>
          <a:custGeom>
            <a:avLst/>
            <a:gdLst>
              <a:gd name="T0" fmla="*/ 200 w 200"/>
              <a:gd name="T1" fmla="*/ 62 h 360"/>
              <a:gd name="T2" fmla="*/ 143 w 200"/>
              <a:gd name="T3" fmla="*/ 62 h 360"/>
              <a:gd name="T4" fmla="*/ 128 w 200"/>
              <a:gd name="T5" fmla="*/ 83 h 360"/>
              <a:gd name="T6" fmla="*/ 128 w 200"/>
              <a:gd name="T7" fmla="*/ 125 h 360"/>
              <a:gd name="T8" fmla="*/ 200 w 200"/>
              <a:gd name="T9" fmla="*/ 125 h 360"/>
              <a:gd name="T10" fmla="*/ 200 w 200"/>
              <a:gd name="T11" fmla="*/ 183 h 360"/>
              <a:gd name="T12" fmla="*/ 128 w 200"/>
              <a:gd name="T13" fmla="*/ 183 h 360"/>
              <a:gd name="T14" fmla="*/ 128 w 200"/>
              <a:gd name="T15" fmla="*/ 360 h 360"/>
              <a:gd name="T16" fmla="*/ 61 w 200"/>
              <a:gd name="T17" fmla="*/ 360 h 360"/>
              <a:gd name="T18" fmla="*/ 61 w 200"/>
              <a:gd name="T19" fmla="*/ 183 h 360"/>
              <a:gd name="T20" fmla="*/ 0 w 200"/>
              <a:gd name="T21" fmla="*/ 183 h 360"/>
              <a:gd name="T22" fmla="*/ 0 w 200"/>
              <a:gd name="T23" fmla="*/ 125 h 360"/>
              <a:gd name="T24" fmla="*/ 61 w 200"/>
              <a:gd name="T25" fmla="*/ 125 h 360"/>
              <a:gd name="T26" fmla="*/ 61 w 200"/>
              <a:gd name="T27" fmla="*/ 90 h 360"/>
              <a:gd name="T28" fmla="*/ 143 w 200"/>
              <a:gd name="T29" fmla="*/ 0 h 360"/>
              <a:gd name="T30" fmla="*/ 200 w 200"/>
              <a:gd name="T31" fmla="*/ 0 h 360"/>
              <a:gd name="T32" fmla="*/ 200 w 200"/>
              <a:gd name="T33" fmla="*/ 6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0" h="360">
                <a:moveTo>
                  <a:pt x="200" y="62"/>
                </a:moveTo>
                <a:cubicBezTo>
                  <a:pt x="143" y="62"/>
                  <a:pt x="143" y="62"/>
                  <a:pt x="143" y="62"/>
                </a:cubicBezTo>
                <a:cubicBezTo>
                  <a:pt x="136" y="62"/>
                  <a:pt x="128" y="71"/>
                  <a:pt x="128" y="83"/>
                </a:cubicBezTo>
                <a:cubicBezTo>
                  <a:pt x="128" y="125"/>
                  <a:pt x="128" y="125"/>
                  <a:pt x="128" y="125"/>
                </a:cubicBezTo>
                <a:cubicBezTo>
                  <a:pt x="200" y="125"/>
                  <a:pt x="200" y="125"/>
                  <a:pt x="200" y="125"/>
                </a:cubicBezTo>
                <a:cubicBezTo>
                  <a:pt x="200" y="183"/>
                  <a:pt x="200" y="183"/>
                  <a:pt x="200" y="183"/>
                </a:cubicBezTo>
                <a:cubicBezTo>
                  <a:pt x="128" y="183"/>
                  <a:pt x="128" y="183"/>
                  <a:pt x="128" y="183"/>
                </a:cubicBezTo>
                <a:cubicBezTo>
                  <a:pt x="128" y="360"/>
                  <a:pt x="128" y="360"/>
                  <a:pt x="128" y="360"/>
                </a:cubicBezTo>
                <a:cubicBezTo>
                  <a:pt x="61" y="360"/>
                  <a:pt x="61" y="360"/>
                  <a:pt x="61" y="360"/>
                </a:cubicBezTo>
                <a:cubicBezTo>
                  <a:pt x="61" y="183"/>
                  <a:pt x="61" y="183"/>
                  <a:pt x="61" y="183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125"/>
                  <a:pt x="0" y="125"/>
                  <a:pt x="0" y="125"/>
                </a:cubicBezTo>
                <a:cubicBezTo>
                  <a:pt x="61" y="125"/>
                  <a:pt x="61" y="125"/>
                  <a:pt x="61" y="125"/>
                </a:cubicBezTo>
                <a:cubicBezTo>
                  <a:pt x="61" y="90"/>
                  <a:pt x="61" y="90"/>
                  <a:pt x="61" y="90"/>
                </a:cubicBezTo>
                <a:cubicBezTo>
                  <a:pt x="61" y="40"/>
                  <a:pt x="95" y="0"/>
                  <a:pt x="143" y="0"/>
                </a:cubicBezTo>
                <a:cubicBezTo>
                  <a:pt x="200" y="0"/>
                  <a:pt x="200" y="0"/>
                  <a:pt x="200" y="0"/>
                </a:cubicBezTo>
                <a:lnTo>
                  <a:pt x="200" y="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4659390" y="4048401"/>
            <a:ext cx="1612099" cy="324162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600" dirty="0">
                <a:solidFill>
                  <a:schemeClr val="accent1"/>
                </a:solidFill>
              </a:rPr>
              <a:t>@</a:t>
            </a:r>
            <a:r>
              <a:rPr lang="es-MX" sz="1600" dirty="0" err="1">
                <a:solidFill>
                  <a:schemeClr val="accent1"/>
                </a:solidFill>
              </a:rPr>
              <a:t>PNUD_Mexico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 userDrawn="1"/>
        </p:nvSpPr>
        <p:spPr bwMode="auto">
          <a:xfrm>
            <a:off x="6763045" y="4039869"/>
            <a:ext cx="1391743" cy="332694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s-MX" sz="1600" dirty="0" err="1">
                <a:solidFill>
                  <a:schemeClr val="accent1"/>
                </a:solidFill>
              </a:rPr>
              <a:t>PNUDMexico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1" name="TextBox 30"/>
          <p:cNvSpPr txBox="1"/>
          <p:nvPr userDrawn="1"/>
        </p:nvSpPr>
        <p:spPr>
          <a:xfrm>
            <a:off x="5155971" y="2699770"/>
            <a:ext cx="40917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600" dirty="0"/>
              <a:t>Todo sobre nosotros en:</a:t>
            </a:r>
            <a:endParaRPr lang="id-ID" sz="1600" dirty="0"/>
          </a:p>
          <a:p>
            <a:pPr>
              <a:defRPr/>
            </a:pPr>
            <a:r>
              <a:rPr lang="es-PE" sz="1600" u="sng" dirty="0">
                <a:solidFill>
                  <a:schemeClr val="accent5"/>
                </a:solidFill>
                <a:latin typeface="Agency FB" panose="020B0503020202020204" pitchFamily="34" charset="0"/>
              </a:rPr>
              <a:t>www.mx.undp.org</a:t>
            </a:r>
            <a:endParaRPr lang="id-ID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5599" y="2136638"/>
            <a:ext cx="547776" cy="128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2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"/>
            <a:ext cx="12195420" cy="6856078"/>
          </a:xfrm>
          <a:prstGeom prst="rect">
            <a:avLst/>
          </a:prstGeom>
        </p:spPr>
      </p:pic>
      <p:sp>
        <p:nvSpPr>
          <p:cNvPr id="15" name="Título 1"/>
          <p:cNvSpPr>
            <a:spLocks noGrp="1"/>
          </p:cNvSpPr>
          <p:nvPr>
            <p:ph type="ctrTitle" hasCustomPrompt="1"/>
          </p:nvPr>
        </p:nvSpPr>
        <p:spPr>
          <a:xfrm>
            <a:off x="1625097" y="3555941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Título de la presentación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860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6702" y="1257299"/>
            <a:ext cx="10515600" cy="10305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 b="0" baseline="0"/>
            </a:lvl1pPr>
          </a:lstStyle>
          <a:p>
            <a:r>
              <a:rPr lang="es-ES" dirty="0"/>
              <a:t>Para agregar, seguir los siguientes pasos para cada uno de los colores:</a:t>
            </a:r>
            <a:br>
              <a:rPr lang="es-ES" dirty="0"/>
            </a:br>
            <a:r>
              <a:rPr lang="es-ES" dirty="0"/>
              <a:t>- Seleccionar el recuadro de color</a:t>
            </a:r>
            <a:br>
              <a:rPr lang="es-ES" dirty="0"/>
            </a:br>
            <a:r>
              <a:rPr lang="es-ES" dirty="0"/>
              <a:t>- </a:t>
            </a:r>
            <a:r>
              <a:rPr lang="es-ES" dirty="0" err="1"/>
              <a:t>Click</a:t>
            </a:r>
            <a:r>
              <a:rPr lang="es-ES" dirty="0"/>
              <a:t> en la opción más colores</a:t>
            </a:r>
            <a:br>
              <a:rPr lang="es-ES" dirty="0"/>
            </a:br>
            <a:r>
              <a:rPr lang="es-ES" dirty="0"/>
              <a:t>- </a:t>
            </a:r>
            <a:r>
              <a:rPr lang="es-ES" dirty="0" err="1"/>
              <a:t>Click</a:t>
            </a:r>
            <a:r>
              <a:rPr lang="es-ES" dirty="0"/>
              <a:t> en personalizado</a:t>
            </a:r>
            <a:br>
              <a:rPr lang="es-ES" dirty="0"/>
            </a:br>
            <a:r>
              <a:rPr lang="es-ES" dirty="0"/>
              <a:t>- Agregar los siguientes códigos por orden.  </a:t>
            </a:r>
            <a:endParaRPr lang="es-MX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93249" y="3297012"/>
            <a:ext cx="3437169" cy="1839687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 userDrawn="1"/>
        </p:nvSpPr>
        <p:spPr>
          <a:xfrm>
            <a:off x="266702" y="245743"/>
            <a:ext cx="11005458" cy="946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spc="-150">
                <a:solidFill>
                  <a:srgbClr val="036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Colores del proyecto</a:t>
            </a:r>
            <a:endParaRPr lang="es-MX" dirty="0"/>
          </a:p>
        </p:txBody>
      </p:sp>
      <p:sp>
        <p:nvSpPr>
          <p:cNvPr id="10" name="Título 1"/>
          <p:cNvSpPr txBox="1">
            <a:spLocks/>
          </p:cNvSpPr>
          <p:nvPr userDrawn="1"/>
        </p:nvSpPr>
        <p:spPr>
          <a:xfrm>
            <a:off x="2484666" y="2498271"/>
            <a:ext cx="790549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23</a:t>
            </a:r>
          </a:p>
          <a:p>
            <a:r>
              <a:rPr lang="es-ES" sz="1100" dirty="0"/>
              <a:t>Verde: 80</a:t>
            </a:r>
          </a:p>
          <a:p>
            <a:r>
              <a:rPr lang="es-ES" sz="1100" dirty="0"/>
              <a:t>Azul:</a:t>
            </a:r>
            <a:r>
              <a:rPr lang="es-ES" sz="1100" baseline="0" dirty="0"/>
              <a:t> </a:t>
            </a:r>
            <a:r>
              <a:rPr lang="es-ES" sz="1100" dirty="0"/>
              <a:t>123</a:t>
            </a:r>
            <a:endParaRPr lang="es-MX" sz="1100" dirty="0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2484666" y="3078605"/>
            <a:ext cx="10259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242</a:t>
            </a:r>
          </a:p>
          <a:p>
            <a:r>
              <a:rPr lang="es-ES" sz="1100" dirty="0"/>
              <a:t>Verde: 122</a:t>
            </a:r>
          </a:p>
          <a:p>
            <a:r>
              <a:rPr lang="es-ES" sz="1100" dirty="0"/>
              <a:t>Azul: 128</a:t>
            </a:r>
            <a:endParaRPr lang="es-MX" sz="1100" dirty="0"/>
          </a:p>
        </p:txBody>
      </p:sp>
      <p:sp>
        <p:nvSpPr>
          <p:cNvPr id="12" name="Título 1"/>
          <p:cNvSpPr txBox="1">
            <a:spLocks/>
          </p:cNvSpPr>
          <p:nvPr userDrawn="1"/>
        </p:nvSpPr>
        <p:spPr>
          <a:xfrm>
            <a:off x="2484666" y="3667252"/>
            <a:ext cx="952498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252</a:t>
            </a:r>
          </a:p>
          <a:p>
            <a:r>
              <a:rPr lang="es-ES" sz="1100" dirty="0"/>
              <a:t>Verde: 191</a:t>
            </a:r>
          </a:p>
          <a:p>
            <a:r>
              <a:rPr lang="es-ES" sz="1100" dirty="0"/>
              <a:t>Azul: 18</a:t>
            </a:r>
            <a:endParaRPr lang="es-MX" sz="1100" dirty="0"/>
          </a:p>
        </p:txBody>
      </p:sp>
      <p:sp>
        <p:nvSpPr>
          <p:cNvPr id="13" name="Título 1"/>
          <p:cNvSpPr txBox="1">
            <a:spLocks/>
          </p:cNvSpPr>
          <p:nvPr userDrawn="1"/>
        </p:nvSpPr>
        <p:spPr>
          <a:xfrm>
            <a:off x="2484666" y="4235524"/>
            <a:ext cx="952498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74</a:t>
            </a:r>
          </a:p>
          <a:p>
            <a:r>
              <a:rPr lang="es-ES" sz="1100" dirty="0"/>
              <a:t>Verde: 193</a:t>
            </a:r>
          </a:p>
          <a:p>
            <a:r>
              <a:rPr lang="es-ES" sz="1100" dirty="0"/>
              <a:t>Azul: 196</a:t>
            </a:r>
            <a:endParaRPr lang="es-MX" sz="1100" dirty="0"/>
          </a:p>
        </p:txBody>
      </p:sp>
      <p:sp>
        <p:nvSpPr>
          <p:cNvPr id="14" name="Título 1"/>
          <p:cNvSpPr txBox="1">
            <a:spLocks/>
          </p:cNvSpPr>
          <p:nvPr userDrawn="1"/>
        </p:nvSpPr>
        <p:spPr>
          <a:xfrm>
            <a:off x="2484666" y="4820501"/>
            <a:ext cx="13688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195</a:t>
            </a:r>
          </a:p>
          <a:p>
            <a:r>
              <a:rPr lang="es-ES" sz="1100" dirty="0"/>
              <a:t>Verde: 162</a:t>
            </a:r>
          </a:p>
          <a:p>
            <a:r>
              <a:rPr lang="es-ES" sz="1100" dirty="0"/>
              <a:t>Azul: 204</a:t>
            </a:r>
            <a:endParaRPr lang="es-MX" sz="1100" dirty="0"/>
          </a:p>
        </p:txBody>
      </p:sp>
      <p:sp>
        <p:nvSpPr>
          <p:cNvPr id="15" name="Título 1"/>
          <p:cNvSpPr txBox="1">
            <a:spLocks/>
          </p:cNvSpPr>
          <p:nvPr userDrawn="1"/>
        </p:nvSpPr>
        <p:spPr>
          <a:xfrm>
            <a:off x="2484666" y="5389626"/>
            <a:ext cx="13688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165</a:t>
            </a:r>
          </a:p>
          <a:p>
            <a:r>
              <a:rPr lang="es-ES" sz="1100" dirty="0"/>
              <a:t>Verde: 165</a:t>
            </a:r>
          </a:p>
          <a:p>
            <a:r>
              <a:rPr lang="es-ES" sz="1100" dirty="0"/>
              <a:t>Azul: 164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22165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91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35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75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4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55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995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18" Type="http://schemas.openxmlformats.org/officeDocument/2006/relationships/image" Target="../media/image2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17" Type="http://schemas.openxmlformats.org/officeDocument/2006/relationships/image" Target="../media/image26.sv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19" Type="http://schemas.openxmlformats.org/officeDocument/2006/relationships/image" Target="../media/image28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diagramData" Target="../diagrams/data1.xml"/><Relationship Id="rId16" Type="http://schemas.openxmlformats.org/officeDocument/2006/relationships/image" Target="../media/image26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21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25.png"/><Relationship Id="rId10" Type="http://schemas.openxmlformats.org/officeDocument/2006/relationships/image" Target="../media/image20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diagramLayout" Target="../diagrams/layout2.xml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12" Type="http://schemas.openxmlformats.org/officeDocument/2006/relationships/diagramData" Target="../diagrams/data2.xml"/><Relationship Id="rId2" Type="http://schemas.openxmlformats.org/officeDocument/2006/relationships/image" Target="../media/image17.png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0.svg"/><Relationship Id="rId15" Type="http://schemas.openxmlformats.org/officeDocument/2006/relationships/diagramColors" Target="../diagrams/colors2.xml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svg"/><Relationship Id="rId1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344059"/>
            <a:ext cx="9144000" cy="220031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5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La Agenda 2030 a nivel subnacional</a:t>
            </a:r>
            <a:br>
              <a:rPr lang="es-MX" sz="54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MX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Estrategias para su alineación, implementación y aceleración </a:t>
            </a:r>
            <a:endParaRPr lang="es-MX" spc="3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023"/>
            <a:ext cx="10058400" cy="16239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6A03525-02F1-49D1-B8F1-161F0093C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60885" y="1375038"/>
            <a:ext cx="1214859" cy="12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62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68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702" y="327631"/>
            <a:ext cx="11005458" cy="946244"/>
          </a:xfrm>
        </p:spPr>
        <p:txBody>
          <a:bodyPr>
            <a:normAutofit fontScale="90000"/>
          </a:bodyPr>
          <a:lstStyle/>
          <a:p>
            <a:r>
              <a:rPr lang="es-ES" dirty="0"/>
              <a:t>Mecanismos de acompañamiento del PNUD en el ámbito subnacional</a:t>
            </a:r>
            <a:endParaRPr lang="es-MX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BB1997D-F109-4384-8D82-CE1555BCC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8298" y="2066776"/>
            <a:ext cx="624646" cy="68349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385A0626-F138-48A0-9025-EB9A835708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2522" y="5361952"/>
            <a:ext cx="676198" cy="767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F53CE748-3662-41D6-8DF2-13ACBC7DC1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06577" y="3195668"/>
            <a:ext cx="828089" cy="602246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B7B56042-E620-4370-922D-107A2F857D69}"/>
              </a:ext>
            </a:extLst>
          </p:cNvPr>
          <p:cNvGrpSpPr/>
          <p:nvPr/>
        </p:nvGrpSpPr>
        <p:grpSpPr>
          <a:xfrm>
            <a:off x="1212834" y="4152128"/>
            <a:ext cx="815575" cy="815575"/>
            <a:chOff x="7553268" y="3877000"/>
            <a:chExt cx="1358307" cy="1358307"/>
          </a:xfrm>
        </p:grpSpPr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2145211F-05EF-42A3-A68B-5FD5C9D9B5D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553268" y="3877000"/>
              <a:ext cx="1358307" cy="1358307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AAF0CF01-844C-45A1-B041-740676108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145109" y="4420898"/>
              <a:ext cx="175932" cy="279065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816A59B3-1D81-4813-8486-CDD6D78A0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505507" y="4369188"/>
              <a:ext cx="183833" cy="171155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700B8DB2-BAA8-415A-BA8E-06923F03C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044488" y="4870797"/>
              <a:ext cx="175841" cy="130463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C8DE6B7-CE5D-4FFF-AE0B-1200F681B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888432" y="4187818"/>
              <a:ext cx="130796" cy="176290"/>
            </a:xfrm>
            <a:prstGeom prst="rect">
              <a:avLst/>
            </a:prstGeom>
          </p:spPr>
        </p:pic>
      </p:grpSp>
      <p:sp>
        <p:nvSpPr>
          <p:cNvPr id="28" name="TextBox 8">
            <a:extLst>
              <a:ext uri="{FF2B5EF4-FFF2-40B4-BE49-F238E27FC236}">
                <a16:creationId xmlns:a16="http://schemas.microsoft.com/office/drawing/2014/main" id="{F8DEA975-9001-473D-B2B3-A09F4B56658A}"/>
              </a:ext>
            </a:extLst>
          </p:cNvPr>
          <p:cNvSpPr/>
          <p:nvPr/>
        </p:nvSpPr>
        <p:spPr>
          <a:xfrm>
            <a:off x="2609011" y="2177690"/>
            <a:ext cx="3486989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b="1">
                <a:solidFill>
                  <a:srgbClr val="767171"/>
                </a:solidFill>
              </a:defRPr>
            </a:pPr>
            <a:r>
              <a:rPr lang="es-MX" sz="2400" b="1" cap="small" spc="3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Sensibilización / capacitación</a:t>
            </a:r>
          </a:p>
        </p:txBody>
      </p:sp>
      <p:sp>
        <p:nvSpPr>
          <p:cNvPr id="29" name="TextBox 8">
            <a:extLst>
              <a:ext uri="{FF2B5EF4-FFF2-40B4-BE49-F238E27FC236}">
                <a16:creationId xmlns:a16="http://schemas.microsoft.com/office/drawing/2014/main" id="{FF486E89-7683-4D22-81C4-BF6DBC08C0B5}"/>
              </a:ext>
            </a:extLst>
          </p:cNvPr>
          <p:cNvSpPr/>
          <p:nvPr/>
        </p:nvSpPr>
        <p:spPr>
          <a:xfrm>
            <a:off x="2609011" y="3313814"/>
            <a:ext cx="3245869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b="1">
                <a:solidFill>
                  <a:srgbClr val="767171"/>
                </a:solidFill>
              </a:defRPr>
            </a:pPr>
            <a:r>
              <a:rPr lang="es-MX" sz="2400" b="1" cap="small" spc="3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Institucionalización </a:t>
            </a:r>
          </a:p>
        </p:txBody>
      </p:sp>
      <p:sp>
        <p:nvSpPr>
          <p:cNvPr id="30" name="TextBox 8">
            <a:extLst>
              <a:ext uri="{FF2B5EF4-FFF2-40B4-BE49-F238E27FC236}">
                <a16:creationId xmlns:a16="http://schemas.microsoft.com/office/drawing/2014/main" id="{1C4B58FF-3B06-4781-9FD6-8A54C0748F01}"/>
              </a:ext>
            </a:extLst>
          </p:cNvPr>
          <p:cNvSpPr/>
          <p:nvPr/>
        </p:nvSpPr>
        <p:spPr>
          <a:xfrm>
            <a:off x="2609011" y="4232705"/>
            <a:ext cx="3245864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b="1">
                <a:solidFill>
                  <a:srgbClr val="767171"/>
                </a:solidFill>
              </a:defRPr>
            </a:pPr>
            <a:r>
              <a:rPr lang="es-ES" sz="2400" cap="small" spc="3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Alineación de planes y presupuestos</a:t>
            </a:r>
          </a:p>
        </p:txBody>
      </p:sp>
      <p:sp>
        <p:nvSpPr>
          <p:cNvPr id="31" name="TextBox 8">
            <a:extLst>
              <a:ext uri="{FF2B5EF4-FFF2-40B4-BE49-F238E27FC236}">
                <a16:creationId xmlns:a16="http://schemas.microsoft.com/office/drawing/2014/main" id="{9A9FF9EC-4787-46BE-8EBC-64CDBE61B751}"/>
              </a:ext>
            </a:extLst>
          </p:cNvPr>
          <p:cNvSpPr/>
          <p:nvPr/>
        </p:nvSpPr>
        <p:spPr>
          <a:xfrm>
            <a:off x="2609011" y="5514732"/>
            <a:ext cx="207745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>
              <a:defRPr b="1">
                <a:solidFill>
                  <a:srgbClr val="767171"/>
                </a:solidFill>
              </a:defRPr>
            </a:pPr>
            <a:r>
              <a:rPr lang="es-MX" sz="2400" b="1" cap="small" spc="3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Aceleración 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2CE456FE-B289-46F9-87BB-C20DF34A162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016412" y="3184274"/>
            <a:ext cx="1245554" cy="1298682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D85436-C7D8-49D8-BF2D-2CD84885A13D}"/>
              </a:ext>
            </a:extLst>
          </p:cNvPr>
          <p:cNvCxnSpPr/>
          <p:nvPr/>
        </p:nvCxnSpPr>
        <p:spPr>
          <a:xfrm>
            <a:off x="6837528" y="1815152"/>
            <a:ext cx="0" cy="4314025"/>
          </a:xfrm>
          <a:prstGeom prst="line">
            <a:avLst/>
          </a:prstGeom>
          <a:ln w="25400">
            <a:solidFill>
              <a:srgbClr val="F9BD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324F85-5540-4D78-9376-706F04F6D20E}"/>
              </a:ext>
            </a:extLst>
          </p:cNvPr>
          <p:cNvCxnSpPr/>
          <p:nvPr/>
        </p:nvCxnSpPr>
        <p:spPr>
          <a:xfrm>
            <a:off x="6837528" y="3903925"/>
            <a:ext cx="1569493" cy="0"/>
          </a:xfrm>
          <a:prstGeom prst="straightConnector1">
            <a:avLst/>
          </a:prstGeom>
          <a:ln w="25400">
            <a:solidFill>
              <a:srgbClr val="F9BD16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8">
            <a:extLst>
              <a:ext uri="{FF2B5EF4-FFF2-40B4-BE49-F238E27FC236}">
                <a16:creationId xmlns:a16="http://schemas.microsoft.com/office/drawing/2014/main" id="{E3334490-DF4F-4ACB-A6BA-4DF9D8C732E2}"/>
              </a:ext>
            </a:extLst>
          </p:cNvPr>
          <p:cNvSpPr/>
          <p:nvPr/>
        </p:nvSpPr>
        <p:spPr>
          <a:xfrm>
            <a:off x="8636577" y="4748838"/>
            <a:ext cx="2122882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algn="ctr">
              <a:defRPr b="1">
                <a:solidFill>
                  <a:srgbClr val="767171"/>
                </a:solidFill>
              </a:defRPr>
            </a:pPr>
            <a:r>
              <a:rPr lang="es-MX" sz="2400" b="1" cap="small" spc="3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Monitoreo y Evaluación </a:t>
            </a:r>
          </a:p>
        </p:txBody>
      </p:sp>
    </p:spTree>
    <p:extLst>
      <p:ext uri="{BB962C8B-B14F-4D97-AF65-F5344CB8AC3E}">
        <p14:creationId xmlns:p14="http://schemas.microsoft.com/office/powerpoint/2010/main" val="7908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1584E-3C2E-4322-8EC4-781007960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>
            <a:normAutofit/>
          </a:bodyPr>
          <a:lstStyle/>
          <a:p>
            <a:r>
              <a:rPr lang="es-MX" dirty="0"/>
              <a:t>Sensibilización / capacitación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72BC0-03E5-4B28-9034-436B14CE1AB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07474" y="1692323"/>
            <a:ext cx="7970294" cy="463560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ES" sz="2000" dirty="0"/>
              <a:t>La correcta </a:t>
            </a:r>
            <a:r>
              <a:rPr lang="es-ES" sz="2000" b="1" dirty="0">
                <a:solidFill>
                  <a:srgbClr val="0369B3"/>
                </a:solidFill>
              </a:rPr>
              <a:t>apropiación de la Agenda 2030 </a:t>
            </a:r>
            <a:r>
              <a:rPr lang="es-ES" sz="2000" dirty="0"/>
              <a:t>en los diferentes sectores y niveles de gobierno requiere de personas informadas sobre el tema y con conocimientos para la implementación de acciones encaminadas al cumplimiento de los ODS.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ES" sz="2000" dirty="0"/>
              <a:t>El PNUD realiza </a:t>
            </a:r>
            <a:r>
              <a:rPr lang="es-ES" sz="2000" b="1" dirty="0">
                <a:solidFill>
                  <a:srgbClr val="0369B3"/>
                </a:solidFill>
              </a:rPr>
              <a:t>presentaciones</a:t>
            </a:r>
            <a:r>
              <a:rPr lang="es-ES" sz="2000" dirty="0"/>
              <a:t> a autoridades locales para difundir y sensibilizarlos sobre la importancia de la Agenda. Asimismo, ofrece </a:t>
            </a:r>
            <a:r>
              <a:rPr lang="es-ES" sz="2000" b="1" dirty="0">
                <a:solidFill>
                  <a:srgbClr val="0369B3"/>
                </a:solidFill>
              </a:rPr>
              <a:t>capacitaciones a la medida </a:t>
            </a:r>
            <a:r>
              <a:rPr lang="es-ES" sz="2000" dirty="0"/>
              <a:t>para funcionarios y servidores públicos y representantes de la sociedad civil y el sector privado sobre: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ES" sz="2000" dirty="0"/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Agenda 2030, los 17 ODS y sus principios rectores.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relevancia de la Agenda para el ámbito estatal y municipal.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aplicación de la Agenda al ciclo de políticas públicas.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Estrategias para la alineación y aceleración de la Agenda en sus marcos de acción.</a:t>
            </a:r>
          </a:p>
          <a:p>
            <a:pPr algn="just"/>
            <a:endParaRPr lang="es-MX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FD8B9BB-E81F-47A1-A1CC-BEBC3581F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149" y="2421768"/>
            <a:ext cx="2347416" cy="234741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2F2F77DF-FD99-4441-9E73-2A629739F5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56764" y="416920"/>
            <a:ext cx="624646" cy="68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1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FA27-9F9A-4ACB-8CE3-B4B4EC1F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Institucionalización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37114-5592-4A55-93C4-8EB586792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2" y="1138479"/>
            <a:ext cx="11087098" cy="352880"/>
          </a:xfrm>
        </p:spPr>
        <p:txBody>
          <a:bodyPr>
            <a:normAutofit lnSpcReduction="10000"/>
          </a:bodyPr>
          <a:lstStyle/>
          <a:p>
            <a:r>
              <a:rPr lang="es-ES" sz="2000" dirty="0"/>
              <a:t>Consejos Estatales para la Agenda 2030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EA0E9-BE06-4448-B3AE-AA33B454C7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1291" y="1615173"/>
            <a:ext cx="8590695" cy="476149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s-ES" sz="1800" dirty="0"/>
              <a:t>La </a:t>
            </a:r>
            <a:r>
              <a:rPr lang="es-ES" sz="1800" b="1" dirty="0">
                <a:solidFill>
                  <a:srgbClr val="0369B3"/>
                </a:solidFill>
              </a:rPr>
              <a:t>operacionalización </a:t>
            </a:r>
            <a:r>
              <a:rPr lang="es-ES" sz="1800" dirty="0"/>
              <a:t>de los Consejos Estatales y municipales es clave para impulsar la implementación de la Agenda, facilitar la toma de decisiones y dar sostenibilidad a sus acciones.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endParaRPr lang="es-ES" sz="1800" dirty="0"/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s-ES" sz="1800" dirty="0"/>
              <a:t>El PNUD ha desarrollado una serie recomendaciones para la </a:t>
            </a:r>
            <a:r>
              <a:rPr lang="es-ES" sz="1800" b="1" dirty="0">
                <a:solidFill>
                  <a:srgbClr val="0369B3"/>
                </a:solidFill>
              </a:rPr>
              <a:t>redacción de los lineamientos </a:t>
            </a:r>
            <a:r>
              <a:rPr lang="es-ES" sz="1800" dirty="0"/>
              <a:t>que rigen a los Consejos locales, con el fin de que éstos cumplan con las atribuciones que se les confiere e impulsen la participación ciudadana y la vinculación con otros ámbitos de gobierno.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endParaRPr lang="es-ES" sz="1800" dirty="0"/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es-ES" sz="1800" dirty="0"/>
              <a:t>De igual forma, la propuesta del PNUD incluye </a:t>
            </a:r>
            <a:r>
              <a:rPr lang="es-ES" sz="1800" b="1" dirty="0">
                <a:solidFill>
                  <a:srgbClr val="0369B3"/>
                </a:solidFill>
              </a:rPr>
              <a:t>acompañar a los Consejos </a:t>
            </a:r>
            <a:r>
              <a:rPr lang="es-ES" sz="1800" dirty="0"/>
              <a:t>en la definición y operacionalización de:</a:t>
            </a:r>
          </a:p>
          <a:p>
            <a:pPr marL="742950" lvl="1" indent="-285750" algn="just">
              <a:lnSpc>
                <a:spcPct val="13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Mecanismos de coordinación de sus integrantes y comisiones.</a:t>
            </a:r>
          </a:p>
          <a:p>
            <a:pPr marL="742950" lvl="1" indent="-285750" algn="just">
              <a:lnSpc>
                <a:spcPct val="13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Estrategias de seguimiento, monitoreo y rendición de cuentas.</a:t>
            </a:r>
          </a:p>
          <a:p>
            <a:pPr marL="742950" lvl="1" indent="-285750" algn="just">
              <a:lnSpc>
                <a:spcPct val="13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Directrices para convocar a invitados al Consejo y sus comisiones.</a:t>
            </a:r>
          </a:p>
          <a:p>
            <a:pPr>
              <a:lnSpc>
                <a:spcPct val="130000"/>
              </a:lnSpc>
            </a:pPr>
            <a:endParaRPr lang="es-MX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E2327B-DDE0-4D83-8E3C-C9C045FDAE49}"/>
              </a:ext>
            </a:extLst>
          </p:cNvPr>
          <p:cNvSpPr txBox="1"/>
          <p:nvPr/>
        </p:nvSpPr>
        <p:spPr>
          <a:xfrm>
            <a:off x="9758147" y="2658545"/>
            <a:ext cx="1989730" cy="2618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b="1" dirty="0">
                <a:solidFill>
                  <a:srgbClr val="0369B3"/>
                </a:solidFill>
                <a:latin typeface="+mj-lt"/>
              </a:rPr>
              <a:t>Principios rectores</a:t>
            </a:r>
          </a:p>
          <a:p>
            <a:pPr algn="ctr">
              <a:lnSpc>
                <a:spcPct val="120000"/>
              </a:lnSpc>
            </a:pPr>
            <a:endParaRPr lang="es-ES" sz="1000" dirty="0">
              <a:latin typeface="+mj-lt"/>
            </a:endParaRPr>
          </a:p>
          <a:p>
            <a:pPr algn="ctr">
              <a:lnSpc>
                <a:spcPct val="120000"/>
              </a:lnSpc>
            </a:pPr>
            <a:r>
              <a:rPr lang="es-ES" dirty="0">
                <a:latin typeface="+mj-lt"/>
              </a:rPr>
              <a:t>Permanencia</a:t>
            </a:r>
          </a:p>
          <a:p>
            <a:pPr algn="ctr">
              <a:lnSpc>
                <a:spcPct val="120000"/>
              </a:lnSpc>
            </a:pPr>
            <a:r>
              <a:rPr lang="es-ES" dirty="0" err="1">
                <a:latin typeface="+mj-lt"/>
              </a:rPr>
              <a:t>Co-creación</a:t>
            </a:r>
            <a:endParaRPr lang="es-ES" dirty="0">
              <a:latin typeface="+mj-lt"/>
            </a:endParaRPr>
          </a:p>
          <a:p>
            <a:pPr algn="ctr">
              <a:lnSpc>
                <a:spcPct val="120000"/>
              </a:lnSpc>
            </a:pPr>
            <a:r>
              <a:rPr lang="es-ES" dirty="0">
                <a:latin typeface="+mj-lt"/>
              </a:rPr>
              <a:t>Corresponsabilidad</a:t>
            </a:r>
          </a:p>
          <a:p>
            <a:pPr algn="ctr">
              <a:lnSpc>
                <a:spcPct val="120000"/>
              </a:lnSpc>
            </a:pPr>
            <a:r>
              <a:rPr lang="es-ES" dirty="0">
                <a:latin typeface="+mj-lt"/>
              </a:rPr>
              <a:t>Apropiación</a:t>
            </a:r>
          </a:p>
          <a:p>
            <a:pPr algn="ctr">
              <a:lnSpc>
                <a:spcPct val="120000"/>
              </a:lnSpc>
            </a:pPr>
            <a:r>
              <a:rPr lang="es-ES" dirty="0">
                <a:latin typeface="+mj-lt"/>
              </a:rPr>
              <a:t>Diversidad y horizontalidad</a:t>
            </a:r>
            <a:endParaRPr lang="es-MX" dirty="0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A81B97-6E99-46AB-8E37-81AE63980D80}"/>
              </a:ext>
            </a:extLst>
          </p:cNvPr>
          <p:cNvSpPr/>
          <p:nvPr/>
        </p:nvSpPr>
        <p:spPr>
          <a:xfrm>
            <a:off x="9662610" y="2511189"/>
            <a:ext cx="2210937" cy="2934269"/>
          </a:xfrm>
          <a:prstGeom prst="rect">
            <a:avLst/>
          </a:prstGeom>
          <a:noFill/>
          <a:ln w="22225">
            <a:solidFill>
              <a:srgbClr val="F27A8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979830B-3D25-458C-9150-A2B4DCD53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6656" y="499766"/>
            <a:ext cx="828089" cy="60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4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E768-BFCA-4129-99E5-E4AF01356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Alineación de políticas</a:t>
            </a:r>
          </a:p>
        </p:txBody>
      </p:sp>
      <p:graphicFrame>
        <p:nvGraphicFramePr>
          <p:cNvPr id="5" name="Diagrama 28">
            <a:extLst>
              <a:ext uri="{FF2B5EF4-FFF2-40B4-BE49-F238E27FC236}">
                <a16:creationId xmlns:a16="http://schemas.microsoft.com/office/drawing/2014/main" id="{E60B6F6D-5256-4D94-975D-47F81710E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8238783"/>
              </p:ext>
            </p:extLst>
          </p:nvPr>
        </p:nvGraphicFramePr>
        <p:xfrm>
          <a:off x="566125" y="2049664"/>
          <a:ext cx="4032266" cy="372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echa: curvada hacia arriba 14">
            <a:extLst>
              <a:ext uri="{FF2B5EF4-FFF2-40B4-BE49-F238E27FC236}">
                <a16:creationId xmlns:a16="http://schemas.microsoft.com/office/drawing/2014/main" id="{F110BBD6-776D-441E-881F-23A06FD28B46}"/>
              </a:ext>
            </a:extLst>
          </p:cNvPr>
          <p:cNvSpPr/>
          <p:nvPr/>
        </p:nvSpPr>
        <p:spPr>
          <a:xfrm rot="3311114">
            <a:off x="105381" y="2743171"/>
            <a:ext cx="921490" cy="627934"/>
          </a:xfrm>
          <a:prstGeom prst="curvedUpArrow">
            <a:avLst/>
          </a:prstGeom>
          <a:solidFill>
            <a:srgbClr val="C3A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Flecha: curvada hacia arriba 15">
            <a:extLst>
              <a:ext uri="{FF2B5EF4-FFF2-40B4-BE49-F238E27FC236}">
                <a16:creationId xmlns:a16="http://schemas.microsoft.com/office/drawing/2014/main" id="{7BCC467B-4AEF-47F4-9287-74715AE92947}"/>
              </a:ext>
            </a:extLst>
          </p:cNvPr>
          <p:cNvSpPr/>
          <p:nvPr/>
        </p:nvSpPr>
        <p:spPr>
          <a:xfrm rot="3311114">
            <a:off x="651380" y="3699004"/>
            <a:ext cx="871126" cy="589196"/>
          </a:xfrm>
          <a:prstGeom prst="curvedUpArrow">
            <a:avLst/>
          </a:prstGeom>
          <a:solidFill>
            <a:srgbClr val="C3A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Flecha: curvada hacia arriba 16">
            <a:extLst>
              <a:ext uri="{FF2B5EF4-FFF2-40B4-BE49-F238E27FC236}">
                <a16:creationId xmlns:a16="http://schemas.microsoft.com/office/drawing/2014/main" id="{51A389AD-D637-4728-877F-CB4207D33E64}"/>
              </a:ext>
            </a:extLst>
          </p:cNvPr>
          <p:cNvSpPr/>
          <p:nvPr/>
        </p:nvSpPr>
        <p:spPr>
          <a:xfrm rot="3311114">
            <a:off x="1155988" y="4573889"/>
            <a:ext cx="903556" cy="571037"/>
          </a:xfrm>
          <a:prstGeom prst="curvedUpArrow">
            <a:avLst/>
          </a:prstGeom>
          <a:solidFill>
            <a:srgbClr val="C3A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2BBB0C5-871D-47C6-A793-4AC9C9C8D52B}"/>
              </a:ext>
            </a:extLst>
          </p:cNvPr>
          <p:cNvSpPr txBox="1">
            <a:spLocks/>
          </p:cNvSpPr>
          <p:nvPr/>
        </p:nvSpPr>
        <p:spPr>
          <a:xfrm>
            <a:off x="4982968" y="1592796"/>
            <a:ext cx="6955089" cy="47730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s-ES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0369B3"/>
                </a:solidFill>
              </a:rPr>
              <a:t>Evaluación Rápida Integrada (RIA) </a:t>
            </a:r>
            <a:r>
              <a:rPr lang="es-ES" sz="2000" dirty="0"/>
              <a:t>es una herramienta diseñada por el PNUD para identificar el nivel en el que las estrategias de los gobiernos locales responden a la Agenda 2030. De esta manera, la RIA diagnostica: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0369B3"/>
                </a:solidFill>
              </a:rPr>
              <a:t>alineación</a:t>
            </a:r>
            <a:r>
              <a:rPr lang="es-ES" sz="2000" dirty="0"/>
              <a:t> de las políticas subnacionales con los ODS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El </a:t>
            </a:r>
            <a:r>
              <a:rPr lang="es-ES" sz="2000" b="1" dirty="0">
                <a:solidFill>
                  <a:srgbClr val="0369B3"/>
                </a:solidFill>
              </a:rPr>
              <a:t>balance</a:t>
            </a:r>
            <a:r>
              <a:rPr lang="es-ES" sz="2000" dirty="0"/>
              <a:t> entre las tres dimensiones del Desarrollo Sostenible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Las </a:t>
            </a:r>
            <a:r>
              <a:rPr lang="es-ES" sz="2000" b="1" dirty="0">
                <a:solidFill>
                  <a:srgbClr val="0369B3"/>
                </a:solidFill>
              </a:rPr>
              <a:t>interrelaciones</a:t>
            </a:r>
            <a:r>
              <a:rPr lang="es-ES" sz="2000" dirty="0"/>
              <a:t> entre las distintas metas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0369B3"/>
                </a:solidFill>
              </a:rPr>
              <a:t>capacidad</a:t>
            </a:r>
            <a:r>
              <a:rPr lang="es-ES" sz="2000" dirty="0"/>
              <a:t> para monitorear los avances en el logro de los ODS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2000" dirty="0"/>
              <a:t>Esta herramienta incluye la realización de: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Un </a:t>
            </a:r>
            <a:r>
              <a:rPr lang="es-ES" sz="2000" b="1" dirty="0">
                <a:solidFill>
                  <a:srgbClr val="0369B3"/>
                </a:solidFill>
              </a:rPr>
              <a:t>mapeo de la vinculación </a:t>
            </a:r>
            <a:r>
              <a:rPr lang="es-ES" sz="2000" dirty="0"/>
              <a:t>entre los ODS (objetivos y metas) y las prioridades subnacionales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Una </a:t>
            </a:r>
            <a:r>
              <a:rPr lang="es-ES" sz="2000" b="1" dirty="0">
                <a:solidFill>
                  <a:srgbClr val="0369B3"/>
                </a:solidFill>
              </a:rPr>
              <a:t>identificación de las interconexiones</a:t>
            </a:r>
            <a:r>
              <a:rPr lang="es-ES" sz="2000" dirty="0"/>
              <a:t>, </a:t>
            </a:r>
            <a:r>
              <a:rPr lang="es-ES" sz="2000" dirty="0" err="1"/>
              <a:t>trade-offs</a:t>
            </a:r>
            <a:r>
              <a:rPr lang="es-ES" sz="2000" dirty="0"/>
              <a:t> y sinergias entre objetivos prioritarios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Una </a:t>
            </a:r>
            <a:r>
              <a:rPr lang="es-ES" sz="2000" b="1" dirty="0">
                <a:solidFill>
                  <a:srgbClr val="0369B3"/>
                </a:solidFill>
              </a:rPr>
              <a:t>identificación de los sistemas de monitoreo </a:t>
            </a:r>
            <a:r>
              <a:rPr lang="es-ES" sz="2000" dirty="0"/>
              <a:t>y de indicadores en los planes</a:t>
            </a:r>
          </a:p>
          <a:p>
            <a:pPr algn="just">
              <a:lnSpc>
                <a:spcPct val="120000"/>
              </a:lnSpc>
            </a:pPr>
            <a:endParaRPr lang="es-E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DF6802-1A2D-4EA7-A08D-B5ED963FAF53}"/>
              </a:ext>
            </a:extLst>
          </p:cNvPr>
          <p:cNvSpPr txBox="1"/>
          <p:nvPr/>
        </p:nvSpPr>
        <p:spPr>
          <a:xfrm>
            <a:off x="2888344" y="5651834"/>
            <a:ext cx="1312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  <a:latin typeface="+mj-lt"/>
              </a:rPr>
              <a:t>Presupuesto</a:t>
            </a:r>
            <a:endParaRPr lang="es-MX" b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8D363104-6723-4A9C-A8BD-BB4D1C13965F}"/>
              </a:ext>
            </a:extLst>
          </p:cNvPr>
          <p:cNvCxnSpPr>
            <a:cxnSpLocks/>
          </p:cNvCxnSpPr>
          <p:nvPr/>
        </p:nvCxnSpPr>
        <p:spPr>
          <a:xfrm>
            <a:off x="2649407" y="5049672"/>
            <a:ext cx="894982" cy="593482"/>
          </a:xfrm>
          <a:prstGeom prst="bentConnector3">
            <a:avLst>
              <a:gd name="adj1" fmla="val 99625"/>
            </a:avLst>
          </a:prstGeom>
          <a:ln w="1905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18133A9-8954-4099-B35B-291952185EE4}"/>
              </a:ext>
            </a:extLst>
          </p:cNvPr>
          <p:cNvGrpSpPr/>
          <p:nvPr/>
        </p:nvGrpSpPr>
        <p:grpSpPr>
          <a:xfrm>
            <a:off x="10148287" y="376412"/>
            <a:ext cx="815575" cy="815575"/>
            <a:chOff x="7553268" y="3877000"/>
            <a:chExt cx="1358307" cy="135830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5D0B78DE-2DAB-448E-94D4-5706672EB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553268" y="3877000"/>
              <a:ext cx="1358307" cy="1358307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0E694C56-7235-4ADC-BC3A-778822FF4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145109" y="4420898"/>
              <a:ext cx="175932" cy="279065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588FFB93-018B-49A9-BC71-534882790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505507" y="4369188"/>
              <a:ext cx="183833" cy="171155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FA94D563-F9E1-4A56-ABBD-4890D8924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044488" y="4870797"/>
              <a:ext cx="175841" cy="130463"/>
            </a:xfrm>
            <a:prstGeom prst="rect">
              <a:avLst/>
            </a:prstGeom>
          </p:spPr>
        </p:pic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CE08A0E7-BCCA-4588-B20F-117228A8B5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888432" y="4187818"/>
              <a:ext cx="130796" cy="1762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2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B73DB-7ED6-4C70-A930-F78A6E55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Alineación presupuestal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ABAB766-3ADE-4D2F-BA98-BDD5AD45AB2C}"/>
              </a:ext>
            </a:extLst>
          </p:cNvPr>
          <p:cNvSpPr txBox="1">
            <a:spLocks/>
          </p:cNvSpPr>
          <p:nvPr/>
        </p:nvSpPr>
        <p:spPr>
          <a:xfrm>
            <a:off x="394926" y="1480501"/>
            <a:ext cx="6414491" cy="4975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s-ES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2000" dirty="0"/>
              <a:t>El PNUD ofrece una </a:t>
            </a:r>
            <a:r>
              <a:rPr lang="es-ES" sz="2000" b="1" dirty="0">
                <a:solidFill>
                  <a:srgbClr val="0070C0"/>
                </a:solidFill>
              </a:rPr>
              <a:t>metodología</a:t>
            </a:r>
            <a:r>
              <a:rPr lang="es-ES" sz="2000" dirty="0"/>
              <a:t> para identificar las coincidencias entre </a:t>
            </a:r>
            <a:r>
              <a:rPr lang="es-ES" sz="2000" b="1" dirty="0">
                <a:solidFill>
                  <a:srgbClr val="0070C0"/>
                </a:solidFill>
              </a:rPr>
              <a:t>asignaciones presupuestales y los ODS</a:t>
            </a:r>
            <a:r>
              <a:rPr lang="es-ES" sz="2000" dirty="0"/>
              <a:t>, desde un enfoque de </a:t>
            </a:r>
            <a:r>
              <a:rPr lang="es-ES" sz="2000" b="1" dirty="0">
                <a:solidFill>
                  <a:srgbClr val="0070C0"/>
                </a:solidFill>
              </a:rPr>
              <a:t>gestión orientada a resultados</a:t>
            </a:r>
            <a:r>
              <a:rPr lang="es-ES" sz="2000" dirty="0"/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2000" dirty="0"/>
              <a:t>El objetivo es identificar políticas y programas ligados a cada meta, así como temas insuficientemente atendidos. Al mismo tiempo, fomenta la elaboración de presupuestos basados en el cumplimiento de los ODS.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2000" dirty="0"/>
              <a:t>Como parte de este ejercicio, se realiza: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Un análisis de las coincidencias entre las metas de los ODS y la planeación nacional, contando con la validación de las dependencias y entidades de la Administración Pública Estatal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Una cuantificación de los recursos públicos que contribuyen a cada ODS</a:t>
            </a:r>
            <a:endParaRPr lang="es-E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23A30D5-8FAB-42EF-88B8-B5210FB3014E}"/>
              </a:ext>
            </a:extLst>
          </p:cNvPr>
          <p:cNvGrpSpPr/>
          <p:nvPr/>
        </p:nvGrpSpPr>
        <p:grpSpPr>
          <a:xfrm>
            <a:off x="10148287" y="376412"/>
            <a:ext cx="815575" cy="815575"/>
            <a:chOff x="7553268" y="3877000"/>
            <a:chExt cx="1358307" cy="1358307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74153AAC-7781-44F9-9C74-717B1F6FA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53268" y="3877000"/>
              <a:ext cx="1358307" cy="1358307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E2DAE348-0EDE-42A4-B00C-D117508CF4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45109" y="4420898"/>
              <a:ext cx="175932" cy="279065"/>
            </a:xfrm>
            <a:prstGeom prst="rect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1AD54492-2BC8-4D20-BB80-90A0120B0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505507" y="4369188"/>
              <a:ext cx="183833" cy="171155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9E5D066C-E1C9-4C86-8A3E-F3FFF04DF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044488" y="4870797"/>
              <a:ext cx="175841" cy="130463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322E0C44-A272-4D5C-92BA-21525B985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888432" y="4187818"/>
              <a:ext cx="130796" cy="176290"/>
            </a:xfrm>
            <a:prstGeom prst="rect">
              <a:avLst/>
            </a:prstGeom>
          </p:spPr>
        </p:pic>
      </p:grp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1CF77122-7E75-406E-BA09-326CDC760B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407655"/>
              </p:ext>
            </p:extLst>
          </p:nvPr>
        </p:nvGraphicFramePr>
        <p:xfrm>
          <a:off x="7230699" y="3115783"/>
          <a:ext cx="4784837" cy="2856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Flecha arriba 18">
            <a:extLst>
              <a:ext uri="{FF2B5EF4-FFF2-40B4-BE49-F238E27FC236}">
                <a16:creationId xmlns:a16="http://schemas.microsoft.com/office/drawing/2014/main" id="{40C33BF1-B236-43E5-8D47-E90D4D086DF2}"/>
              </a:ext>
            </a:extLst>
          </p:cNvPr>
          <p:cNvSpPr/>
          <p:nvPr/>
        </p:nvSpPr>
        <p:spPr>
          <a:xfrm>
            <a:off x="7801240" y="5480243"/>
            <a:ext cx="406413" cy="611503"/>
          </a:xfrm>
          <a:prstGeom prst="upArrow">
            <a:avLst/>
          </a:prstGeom>
          <a:solidFill>
            <a:srgbClr val="F9BD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D5164"/>
              </a:solidFill>
            </a:endParaRPr>
          </a:p>
        </p:txBody>
      </p:sp>
      <p:sp>
        <p:nvSpPr>
          <p:cNvPr id="15" name="Flecha arriba 19">
            <a:extLst>
              <a:ext uri="{FF2B5EF4-FFF2-40B4-BE49-F238E27FC236}">
                <a16:creationId xmlns:a16="http://schemas.microsoft.com/office/drawing/2014/main" id="{75C6AB06-DFFC-48A5-AC5E-F10DEF714204}"/>
              </a:ext>
            </a:extLst>
          </p:cNvPr>
          <p:cNvSpPr/>
          <p:nvPr/>
        </p:nvSpPr>
        <p:spPr>
          <a:xfrm>
            <a:off x="9403691" y="5480242"/>
            <a:ext cx="406413" cy="611503"/>
          </a:xfrm>
          <a:prstGeom prst="upArrow">
            <a:avLst/>
          </a:prstGeom>
          <a:solidFill>
            <a:srgbClr val="F9BD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D5164"/>
              </a:solidFill>
            </a:endParaRPr>
          </a:p>
        </p:txBody>
      </p:sp>
      <p:sp>
        <p:nvSpPr>
          <p:cNvPr id="16" name="CuadroTexto 18">
            <a:extLst>
              <a:ext uri="{FF2B5EF4-FFF2-40B4-BE49-F238E27FC236}">
                <a16:creationId xmlns:a16="http://schemas.microsoft.com/office/drawing/2014/main" id="{4D997C59-D963-4953-A7D1-0B7AC37F0813}"/>
              </a:ext>
            </a:extLst>
          </p:cNvPr>
          <p:cNvSpPr txBox="1"/>
          <p:nvPr/>
        </p:nvSpPr>
        <p:spPr>
          <a:xfrm>
            <a:off x="7409998" y="6152381"/>
            <a:ext cx="1169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+mj-lt"/>
              </a:rPr>
              <a:t>validación</a:t>
            </a:r>
          </a:p>
        </p:txBody>
      </p:sp>
      <p:sp>
        <p:nvSpPr>
          <p:cNvPr id="17" name="CuadroTexto 19">
            <a:extLst>
              <a:ext uri="{FF2B5EF4-FFF2-40B4-BE49-F238E27FC236}">
                <a16:creationId xmlns:a16="http://schemas.microsoft.com/office/drawing/2014/main" id="{635AFB4D-A77A-4D99-B372-9F2F5043BB34}"/>
              </a:ext>
            </a:extLst>
          </p:cNvPr>
          <p:cNvSpPr txBox="1"/>
          <p:nvPr/>
        </p:nvSpPr>
        <p:spPr>
          <a:xfrm>
            <a:off x="9022159" y="6148511"/>
            <a:ext cx="1169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+mj-lt"/>
              </a:rPr>
              <a:t>validación</a:t>
            </a:r>
          </a:p>
        </p:txBody>
      </p:sp>
      <p:sp>
        <p:nvSpPr>
          <p:cNvPr id="18" name="Abrir llave 20">
            <a:extLst>
              <a:ext uri="{FF2B5EF4-FFF2-40B4-BE49-F238E27FC236}">
                <a16:creationId xmlns:a16="http://schemas.microsoft.com/office/drawing/2014/main" id="{5DA0C576-0536-439D-9B9D-AD6ED0DFBD2B}"/>
              </a:ext>
            </a:extLst>
          </p:cNvPr>
          <p:cNvSpPr/>
          <p:nvPr/>
        </p:nvSpPr>
        <p:spPr>
          <a:xfrm rot="5400000">
            <a:off x="8622028" y="2947455"/>
            <a:ext cx="203214" cy="1421196"/>
          </a:xfrm>
          <a:prstGeom prst="leftBrace">
            <a:avLst>
              <a:gd name="adj1" fmla="val 28813"/>
              <a:gd name="adj2" fmla="val 50000"/>
            </a:avLst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CuadroTexto 21">
            <a:extLst>
              <a:ext uri="{FF2B5EF4-FFF2-40B4-BE49-F238E27FC236}">
                <a16:creationId xmlns:a16="http://schemas.microsoft.com/office/drawing/2014/main" id="{3EEA670E-B2DA-4FB8-AA11-0FC7377F59D6}"/>
              </a:ext>
            </a:extLst>
          </p:cNvPr>
          <p:cNvSpPr txBox="1"/>
          <p:nvPr/>
        </p:nvSpPr>
        <p:spPr>
          <a:xfrm>
            <a:off x="7801240" y="2469943"/>
            <a:ext cx="1886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+mj-lt"/>
              </a:rPr>
              <a:t>Vinculación de ODS con programas presupuestarios</a:t>
            </a:r>
          </a:p>
        </p:txBody>
      </p:sp>
      <p:sp>
        <p:nvSpPr>
          <p:cNvPr id="20" name="Abrir llave 22">
            <a:extLst>
              <a:ext uri="{FF2B5EF4-FFF2-40B4-BE49-F238E27FC236}">
                <a16:creationId xmlns:a16="http://schemas.microsoft.com/office/drawing/2014/main" id="{1A6BEF48-DF86-4F26-9E4B-A06608668DB8}"/>
              </a:ext>
            </a:extLst>
          </p:cNvPr>
          <p:cNvSpPr/>
          <p:nvPr/>
        </p:nvSpPr>
        <p:spPr>
          <a:xfrm rot="5400000">
            <a:off x="10618438" y="2805366"/>
            <a:ext cx="203214" cy="1705374"/>
          </a:xfrm>
          <a:prstGeom prst="leftBrace">
            <a:avLst>
              <a:gd name="adj1" fmla="val 28813"/>
              <a:gd name="adj2" fmla="val 50000"/>
            </a:avLst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CuadroTexto 23">
            <a:extLst>
              <a:ext uri="{FF2B5EF4-FFF2-40B4-BE49-F238E27FC236}">
                <a16:creationId xmlns:a16="http://schemas.microsoft.com/office/drawing/2014/main" id="{4AB640C4-1C28-4A93-B1EC-6AA0158C9998}"/>
              </a:ext>
            </a:extLst>
          </p:cNvPr>
          <p:cNvSpPr txBox="1"/>
          <p:nvPr/>
        </p:nvSpPr>
        <p:spPr>
          <a:xfrm>
            <a:off x="9867358" y="2469942"/>
            <a:ext cx="1886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+mj-lt"/>
              </a:rPr>
              <a:t>Cuantificación de recursos públicos que contribuyen</a:t>
            </a: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1C22B43D-FD61-48AC-9F80-1EC754DD253E}"/>
              </a:ext>
            </a:extLst>
          </p:cNvPr>
          <p:cNvSpPr txBox="1">
            <a:spLocks/>
          </p:cNvSpPr>
          <p:nvPr/>
        </p:nvSpPr>
        <p:spPr>
          <a:xfrm>
            <a:off x="7976029" y="1865748"/>
            <a:ext cx="3782658" cy="403075"/>
          </a:xfrm>
          <a:prstGeom prst="round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200" b="1" dirty="0">
                <a:solidFill>
                  <a:srgbClr val="0070C0"/>
                </a:solidFill>
              </a:rPr>
              <a:t>¿Cómo alinearlos?</a:t>
            </a:r>
          </a:p>
        </p:txBody>
      </p:sp>
    </p:spTree>
    <p:extLst>
      <p:ext uri="{BB962C8B-B14F-4D97-AF65-F5344CB8AC3E}">
        <p14:creationId xmlns:p14="http://schemas.microsoft.com/office/powerpoint/2010/main" val="392270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1584E-3C2E-4322-8EC4-781007960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>
            <a:normAutofit/>
          </a:bodyPr>
          <a:lstStyle/>
          <a:p>
            <a:r>
              <a:rPr lang="es-MX" dirty="0"/>
              <a:t>Aceleración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72BC0-03E5-4B28-9034-436B14CE1AB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702" y="1271587"/>
            <a:ext cx="10802352" cy="3043739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Para la </a:t>
            </a:r>
            <a:r>
              <a:rPr lang="es-ES" sz="2000" b="1" dirty="0">
                <a:solidFill>
                  <a:srgbClr val="0070C0"/>
                </a:solidFill>
              </a:rPr>
              <a:t>aceleración el logro de los ODS y la Agenda 2030</a:t>
            </a:r>
            <a:r>
              <a:rPr lang="es-ES" sz="2000" dirty="0"/>
              <a:t>, el PNUD ha desarrollado una </a:t>
            </a:r>
            <a:r>
              <a:rPr lang="es-ES" sz="2000" b="1" dirty="0">
                <a:solidFill>
                  <a:srgbClr val="0070C0"/>
                </a:solidFill>
              </a:rPr>
              <a:t>metodología de combos </a:t>
            </a:r>
            <a:r>
              <a:rPr lang="es-ES" sz="2000" dirty="0"/>
              <a:t>que tiene como objetivo la identificación de prioridades locales para realizar acciones concretas que apoyen la actual agenda de desarrollo.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Esta metodología propone diseñar </a:t>
            </a:r>
            <a:r>
              <a:rPr lang="es-ES" sz="2000" b="1" dirty="0">
                <a:solidFill>
                  <a:srgbClr val="0070C0"/>
                </a:solidFill>
              </a:rPr>
              <a:t>intervenciones integrales </a:t>
            </a:r>
            <a:r>
              <a:rPr lang="es-ES" sz="2000" dirty="0"/>
              <a:t>que reconozcan sinergias e interconexiones entre las distintas metas y objetivos de la Agenda 2030, evitando así el enfoque “brecha por brecha”.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068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Lo anterior permite que los estados y municipios </a:t>
            </a:r>
            <a:r>
              <a:rPr lang="es-ES" sz="2000" b="1" dirty="0">
                <a:solidFill>
                  <a:srgbClr val="0070C0"/>
                </a:solidFill>
              </a:rPr>
              <a:t>generen efectos multiplicadores</a:t>
            </a:r>
            <a:r>
              <a:rPr lang="es-ES" sz="2000" dirty="0"/>
              <a:t>.</a:t>
            </a:r>
          </a:p>
          <a:p>
            <a:pPr algn="just"/>
            <a:endParaRPr lang="es-MX" dirty="0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1D5A3E22-6C62-4DFE-94C1-8835347E5BD2}"/>
              </a:ext>
            </a:extLst>
          </p:cNvPr>
          <p:cNvGrpSpPr/>
          <p:nvPr/>
        </p:nvGrpSpPr>
        <p:grpSpPr>
          <a:xfrm>
            <a:off x="297920" y="4605086"/>
            <a:ext cx="1675318" cy="1265487"/>
            <a:chOff x="3329" y="1440179"/>
            <a:chExt cx="2163496" cy="1920240"/>
          </a:xfrm>
          <a:solidFill>
            <a:srgbClr val="F9BD16"/>
          </a:solidFill>
          <a:effectLst/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ounded Rectangle 10">
              <a:extLst>
                <a:ext uri="{FF2B5EF4-FFF2-40B4-BE49-F238E27FC236}">
                  <a16:creationId xmlns:a16="http://schemas.microsoft.com/office/drawing/2014/main" id="{8A79E547-6754-402D-B844-EA511EB1592A}"/>
                </a:ext>
              </a:extLst>
            </p:cNvPr>
            <p:cNvSpPr/>
            <p:nvPr/>
          </p:nvSpPr>
          <p:spPr>
            <a:xfrm>
              <a:off x="3329" y="1440179"/>
              <a:ext cx="2163496" cy="1920240"/>
            </a:xfrm>
            <a:prstGeom prst="roundRect">
              <a:avLst/>
            </a:prstGeom>
            <a:grpFill/>
            <a:ln>
              <a:solidFill>
                <a:srgbClr val="FF7C8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D15BEE26-F99F-4C9C-98E3-71141998F4DD}"/>
                </a:ext>
              </a:extLst>
            </p:cNvPr>
            <p:cNvSpPr/>
            <p:nvPr/>
          </p:nvSpPr>
          <p:spPr>
            <a:xfrm>
              <a:off x="97067" y="1533917"/>
              <a:ext cx="1924821" cy="1720270"/>
            </a:xfrm>
            <a:prstGeom prst="rect">
              <a:avLst/>
            </a:prstGeom>
            <a:grpFill/>
            <a:ln>
              <a:solidFill>
                <a:srgbClr val="FF7C8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b="1" kern="1200" dirty="0">
                  <a:latin typeface="+mj-lt"/>
                </a:rPr>
                <a:t>PASO 0: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b="1" kern="1200" dirty="0">
                  <a:latin typeface="+mj-lt"/>
                </a:rPr>
                <a:t>Adoptar un enfoque de combos </a:t>
              </a:r>
            </a:p>
          </p:txBody>
        </p:sp>
      </p:grpSp>
      <p:graphicFrame>
        <p:nvGraphicFramePr>
          <p:cNvPr id="10" name="Diagram 1">
            <a:extLst>
              <a:ext uri="{FF2B5EF4-FFF2-40B4-BE49-F238E27FC236}">
                <a16:creationId xmlns:a16="http://schemas.microsoft.com/office/drawing/2014/main" id="{75A528C7-9629-40C8-A9F5-062CAD822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8760540"/>
              </p:ext>
            </p:extLst>
          </p:nvPr>
        </p:nvGraphicFramePr>
        <p:xfrm>
          <a:off x="1973238" y="3613543"/>
          <a:ext cx="9994900" cy="324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Graphic 10">
            <a:extLst>
              <a:ext uri="{FF2B5EF4-FFF2-40B4-BE49-F238E27FC236}">
                <a16:creationId xmlns:a16="http://schemas.microsoft.com/office/drawing/2014/main" id="{817050DC-C27D-4C05-AF4E-F11DA5C513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92856" y="335252"/>
            <a:ext cx="676198" cy="7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0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FA27-9F9A-4ACB-8CE3-B4B4EC1F1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Monitoreo y evaluación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EA0E9-BE06-4448-B3AE-AA33B454C7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78996" y="1379621"/>
            <a:ext cx="8630204" cy="504516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ES" sz="2000" dirty="0"/>
              <a:t>Un sistema de monitoreo y evaluación es fundamental para medir avances en la implementación de la Agenda 2030 y decidir sobre la necesidad de realizar ajustes.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ES" sz="2000" dirty="0"/>
              <a:t>El PNUD apoya a las autoridades locales a través de una </a:t>
            </a:r>
            <a:r>
              <a:rPr lang="es-ES" sz="2000" b="1" dirty="0">
                <a:solidFill>
                  <a:srgbClr val="0070C0"/>
                </a:solidFill>
              </a:rPr>
              <a:t>revisión de sus sistemas de M&amp;E y la emisión de recomendaciones</a:t>
            </a:r>
            <a:r>
              <a:rPr lang="es-ES" sz="2000" dirty="0"/>
              <a:t> para fortalecerlos. Esto incluye los siguientes pasos: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Analizar los sistemas de monitoreo existentes a nivel subnacional.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Analizar los datos necesarios para el monitoreo y la evaluación de la Agenda 2030.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s-ES" sz="2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s-ES" sz="2000" dirty="0"/>
              <a:t>Algunos de los aspectos clave son: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0070C0"/>
                </a:solidFill>
              </a:rPr>
              <a:t>participación ciudadana </a:t>
            </a:r>
            <a:r>
              <a:rPr lang="es-ES" sz="2000" dirty="0"/>
              <a:t>en los procesos de identificación de indicadores, seguimiento y evaluación.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Seguimiento y monitoreo continuo .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El uso de </a:t>
            </a:r>
            <a:r>
              <a:rPr lang="es-ES" sz="2000" b="1" dirty="0">
                <a:solidFill>
                  <a:srgbClr val="0070C0"/>
                </a:solidFill>
              </a:rPr>
              <a:t>indicadores desglosados </a:t>
            </a:r>
            <a:r>
              <a:rPr lang="es-ES" sz="2000" dirty="0"/>
              <a:t>por género, edad, ubicación, grupo vulnerable, etc.</a:t>
            </a:r>
          </a:p>
          <a:p>
            <a:pPr>
              <a:lnSpc>
                <a:spcPct val="110000"/>
              </a:lnSpc>
            </a:pPr>
            <a:endParaRPr lang="es-MX" sz="1400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9DD2B73-7B97-47A0-91C8-57D1EBADA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4842" y="2719053"/>
            <a:ext cx="2144820" cy="22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5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EA0E9-BE06-4448-B3AE-AA33B454C7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513221" y="1716505"/>
            <a:ext cx="8438146" cy="4451610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La </a:t>
            </a:r>
            <a:r>
              <a:rPr lang="es-ES" sz="2000" b="1" dirty="0">
                <a:solidFill>
                  <a:srgbClr val="0070C0"/>
                </a:solidFill>
              </a:rPr>
              <a:t>línea base</a:t>
            </a:r>
            <a:r>
              <a:rPr lang="es-ES" sz="2000" dirty="0"/>
              <a:t> constituye un dato de referencia fundamental para el seguimiento de una política pública. Establece el punto de partida de los indicadores de resultados e impacto de un proyecto o programa.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Dichos datos permiten la </a:t>
            </a:r>
            <a:r>
              <a:rPr lang="es-ES" sz="2000" b="1" dirty="0">
                <a:solidFill>
                  <a:srgbClr val="0070C0"/>
                </a:solidFill>
              </a:rPr>
              <a:t>medición</a:t>
            </a:r>
            <a:r>
              <a:rPr lang="es-ES" sz="2000" dirty="0"/>
              <a:t> del avance en el alcance de las metas de la Agenda 2030 a nivel subnacional, lo cual es clave para orientar la </a:t>
            </a:r>
            <a:r>
              <a:rPr lang="es-ES" sz="2000" b="1" dirty="0">
                <a:solidFill>
                  <a:srgbClr val="0070C0"/>
                </a:solidFill>
              </a:rPr>
              <a:t>toma de decisiones</a:t>
            </a:r>
            <a:r>
              <a:rPr lang="es-ES" sz="2000" dirty="0"/>
              <a:t>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El </a:t>
            </a:r>
            <a:r>
              <a:rPr lang="es-ES" sz="2000" b="1" dirty="0">
                <a:solidFill>
                  <a:srgbClr val="0070C0"/>
                </a:solidFill>
              </a:rPr>
              <a:t>PNUD</a:t>
            </a:r>
            <a:r>
              <a:rPr lang="es-ES" sz="2000" dirty="0"/>
              <a:t> cuenta con la capacidad técnica para </a:t>
            </a:r>
            <a:r>
              <a:rPr lang="es-ES" sz="2000" b="1" dirty="0">
                <a:solidFill>
                  <a:srgbClr val="0070C0"/>
                </a:solidFill>
              </a:rPr>
              <a:t>acompañar</a:t>
            </a:r>
            <a:r>
              <a:rPr lang="es-ES" sz="2000" dirty="0"/>
              <a:t> a las autoridades en la </a:t>
            </a:r>
            <a:r>
              <a:rPr lang="es-ES" sz="2000" b="1" dirty="0">
                <a:solidFill>
                  <a:srgbClr val="0070C0"/>
                </a:solidFill>
              </a:rPr>
              <a:t>definición de su línea base </a:t>
            </a:r>
            <a:r>
              <a:rPr lang="es-ES" sz="2000" dirty="0"/>
              <a:t>a partir de: 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Revisar la pertenencia de los indicadores establecidos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Analizar la disponibilidad de datos para medir avances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Levantar información para construir la línea base </a:t>
            </a:r>
          </a:p>
          <a:p>
            <a:pPr marL="800100" lvl="1" indent="-342900" algn="just">
              <a:lnSpc>
                <a:spcPct val="110000"/>
              </a:lnSpc>
              <a:spcBef>
                <a:spcPts val="0"/>
              </a:spcBef>
              <a:buClr>
                <a:srgbClr val="0369B3"/>
              </a:buClr>
              <a:buFont typeface="Arial" panose="020B0604020202020204" pitchFamily="34" charset="0"/>
              <a:buChar char="•"/>
            </a:pPr>
            <a:r>
              <a:rPr lang="es-ES" sz="2000" dirty="0"/>
              <a:t>Proponer un sistema para la medición de la línea base</a:t>
            </a:r>
          </a:p>
          <a:p>
            <a:pPr>
              <a:lnSpc>
                <a:spcPct val="110000"/>
              </a:lnSpc>
            </a:pPr>
            <a:endParaRPr lang="es-MX" sz="1400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9DD2B73-7B97-47A0-91C8-57D1EBADA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5198" y="392949"/>
            <a:ext cx="730906" cy="76208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C999F4D-7C40-4D9F-8D97-F853F6E1B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8332" y="2656222"/>
            <a:ext cx="2159706" cy="2108284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57AEA93-C469-4336-BA1F-4CFE18C03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>
            <a:normAutofit/>
          </a:bodyPr>
          <a:lstStyle/>
          <a:p>
            <a:r>
              <a:rPr lang="es-MX" dirty="0"/>
              <a:t>Monitoreo y evaluación</a:t>
            </a:r>
          </a:p>
        </p:txBody>
      </p:sp>
    </p:spTree>
    <p:extLst>
      <p:ext uri="{BB962C8B-B14F-4D97-AF65-F5344CB8AC3E}">
        <p14:creationId xmlns:p14="http://schemas.microsoft.com/office/powerpoint/2010/main" val="1588932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C133B389FC33488BD5937645F1CAA6" ma:contentTypeVersion="10" ma:contentTypeDescription="Crear nuevo documento." ma:contentTypeScope="" ma:versionID="136faeefa2c58f26fac331131eacb843">
  <xsd:schema xmlns:xsd="http://www.w3.org/2001/XMLSchema" xmlns:xs="http://www.w3.org/2001/XMLSchema" xmlns:p="http://schemas.microsoft.com/office/2006/metadata/properties" xmlns:ns2="627d4170-d84a-4ae9-9795-9b26b97eeb69" xmlns:ns3="9761d4fa-1198-400f-bcc2-2f908e89a365" targetNamespace="http://schemas.microsoft.com/office/2006/metadata/properties" ma:root="true" ma:fieldsID="cff0cd6df67c0e5f175013ec03718663" ns2:_="" ns3:_="">
    <xsd:import namespace="627d4170-d84a-4ae9-9795-9b26b97eeb69"/>
    <xsd:import namespace="9761d4fa-1198-400f-bcc2-2f908e89a3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d4170-d84a-4ae9-9795-9b26b97eeb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61d4fa-1198-400f-bcc2-2f908e89a3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A7BB7B-EA2F-4BBD-8803-665898ECD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d4170-d84a-4ae9-9795-9b26b97eeb69"/>
    <ds:schemaRef ds:uri="9761d4fa-1198-400f-bcc2-2f908e89a3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4053DD-0B9F-473A-B34F-E3718F7798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86D814-2EBE-4F93-9DF8-A3F1F472723B}">
  <ds:schemaRefs>
    <ds:schemaRef ds:uri="http://schemas.microsoft.com/office/2006/documentManagement/types"/>
    <ds:schemaRef ds:uri="http://purl.org/dc/terms/"/>
    <ds:schemaRef ds:uri="9761d4fa-1198-400f-bcc2-2f908e89a365"/>
    <ds:schemaRef ds:uri="http://www.w3.org/XML/1998/namespace"/>
    <ds:schemaRef ds:uri="http://purl.org/dc/dcmitype/"/>
    <ds:schemaRef ds:uri="627d4170-d84a-4ae9-9795-9b26b97eeb69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5987</TotalTime>
  <Words>974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Agency FB</vt:lpstr>
      <vt:lpstr>Arial</vt:lpstr>
      <vt:lpstr>Calibri</vt:lpstr>
      <vt:lpstr>Calibri Light</vt:lpstr>
      <vt:lpstr>Wingdings</vt:lpstr>
      <vt:lpstr>Tema de Office</vt:lpstr>
      <vt:lpstr>Diseño personalizado</vt:lpstr>
      <vt:lpstr>La Agenda 2030 a nivel subnacional Estrategias para su alineación, implementación y aceleración </vt:lpstr>
      <vt:lpstr>Mecanismos de acompañamiento del PNUD en el ámbito subnacional</vt:lpstr>
      <vt:lpstr>Sensibilización / capacitación</vt:lpstr>
      <vt:lpstr>Institucionalización</vt:lpstr>
      <vt:lpstr>Alineación de políticas</vt:lpstr>
      <vt:lpstr>Alineación presupuestal</vt:lpstr>
      <vt:lpstr>Aceleración</vt:lpstr>
      <vt:lpstr>Monitoreo y evaluación</vt:lpstr>
      <vt:lpstr>Monitoreo y evaluación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octavio.mch@outlook.com</dc:creator>
  <cp:lastModifiedBy>Octavio Mendoza</cp:lastModifiedBy>
  <cp:revision>35</cp:revision>
  <dcterms:created xsi:type="dcterms:W3CDTF">2018-11-06T16:21:34Z</dcterms:created>
  <dcterms:modified xsi:type="dcterms:W3CDTF">2019-05-24T18:47:20Z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0x01010051C133B389FC33488BD5937645F1CAA6</vt:lpwstr>
  </property>
  <property fmtid="{D5CDD505-2E9C-101B-9397-08002B2CF9AE}" pid="3" name="AuthorIds_UIVersion_5632">
    <vt:lpwstr>35</vt:lpwstr>
  </property>
</Properties>
</file>