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724" r:id="rId5"/>
    <p:sldId id="772" r:id="rId6"/>
    <p:sldId id="280" r:id="rId7"/>
    <p:sldId id="268" r:id="rId8"/>
    <p:sldId id="774" r:id="rId9"/>
    <p:sldId id="775" r:id="rId10"/>
    <p:sldId id="776" r:id="rId11"/>
    <p:sldId id="777" r:id="rId12"/>
    <p:sldId id="778" r:id="rId13"/>
    <p:sldId id="779" r:id="rId14"/>
    <p:sldId id="780" r:id="rId15"/>
    <p:sldId id="320" r:id="rId16"/>
    <p:sldId id="782" r:id="rId17"/>
    <p:sldId id="317" r:id="rId18"/>
    <p:sldId id="762"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5437008-F839-4840-AAC8-9CF280036D85}">
          <p14:sldIdLst/>
        </p14:section>
        <p14:section name="Default Section" id="{3BE28314-6642-4F66-AEBD-AB903B3CF3B3}">
          <p14:sldIdLst>
            <p14:sldId id="724"/>
            <p14:sldId id="772"/>
            <p14:sldId id="280"/>
            <p14:sldId id="268"/>
            <p14:sldId id="774"/>
            <p14:sldId id="775"/>
            <p14:sldId id="776"/>
            <p14:sldId id="777"/>
            <p14:sldId id="778"/>
            <p14:sldId id="779"/>
            <p14:sldId id="780"/>
            <p14:sldId id="320"/>
            <p14:sldId id="782"/>
            <p14:sldId id="317"/>
          </p14:sldIdLst>
        </p14:section>
        <p14:section name="Untitled Section" id="{E753B8BE-ACF3-4125-8462-E83AD1D555C6}">
          <p14:sldIdLst>
            <p14:sldId id="7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60A5"/>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323" autoAdjust="0"/>
  </p:normalViewPr>
  <p:slideViewPr>
    <p:cSldViewPr snapToGrid="0">
      <p:cViewPr varScale="1">
        <p:scale>
          <a:sx n="47" d="100"/>
          <a:sy n="47" d="100"/>
        </p:scale>
        <p:origin x="1536" y="42"/>
      </p:cViewPr>
      <p:guideLst/>
    </p:cSldViewPr>
  </p:slideViewPr>
  <p:notesTextViewPr>
    <p:cViewPr>
      <p:scale>
        <a:sx n="100" d="100"/>
        <a:sy n="100" d="100"/>
      </p:scale>
      <p:origin x="0" y="0"/>
    </p:cViewPr>
  </p:notesText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te Garcia" userId="32115efd-fc71-4625-a367-8d190896d345" providerId="ADAL" clId="{C2D32C39-A8D6-4376-8F03-5A945D326326}"/>
    <pc:docChg chg="modSld">
      <pc:chgData name="Maite Garcia" userId="32115efd-fc71-4625-a367-8d190896d345" providerId="ADAL" clId="{C2D32C39-A8D6-4376-8F03-5A945D326326}" dt="2019-10-04T18:09:03.864" v="6" actId="20577"/>
      <pc:docMkLst>
        <pc:docMk/>
      </pc:docMkLst>
      <pc:sldChg chg="modSp">
        <pc:chgData name="Maite Garcia" userId="32115efd-fc71-4625-a367-8d190896d345" providerId="ADAL" clId="{C2D32C39-A8D6-4376-8F03-5A945D326326}" dt="2019-10-04T18:09:03.864" v="6" actId="20577"/>
        <pc:sldMkLst>
          <pc:docMk/>
          <pc:sldMk cId="3086061973" sldId="724"/>
        </pc:sldMkLst>
        <pc:spChg chg="mod">
          <ac:chgData name="Maite Garcia" userId="32115efd-fc71-4625-a367-8d190896d345" providerId="ADAL" clId="{C2D32C39-A8D6-4376-8F03-5A945D326326}" dt="2019-10-04T18:09:03.864" v="6" actId="20577"/>
          <ac:spMkLst>
            <pc:docMk/>
            <pc:sldMk cId="3086061973" sldId="724"/>
            <ac:spMk id="3" creationId="{92399E26-B9F4-4E02-BAA4-9BBFDABB567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300" baseline="0">
                <a:solidFill>
                  <a:srgbClr val="1D60A5"/>
                </a:solidFill>
                <a:latin typeface="+mn-lt"/>
                <a:ea typeface="+mn-ea"/>
                <a:cs typeface="+mn-cs"/>
              </a:defRPr>
            </a:pPr>
            <a:r>
              <a:rPr lang="es-MX" b="1" spc="300" dirty="0">
                <a:solidFill>
                  <a:srgbClr val="1D60A5"/>
                </a:solidFill>
              </a:rPr>
              <a:t>% Población en pobreza extrema (2016)</a:t>
            </a:r>
          </a:p>
        </c:rich>
      </c:tx>
      <c:layout>
        <c:manualLayout>
          <c:xMode val="edge"/>
          <c:yMode val="edge"/>
          <c:x val="0.17773326617257384"/>
          <c:y val="2.0820333432721737E-2"/>
        </c:manualLayout>
      </c:layout>
      <c:overlay val="0"/>
      <c:spPr>
        <a:noFill/>
        <a:ln>
          <a:noFill/>
        </a:ln>
        <a:effectLst/>
      </c:spPr>
      <c:txPr>
        <a:bodyPr rot="0" spcFirstLastPara="1" vertOverflow="ellipsis" vert="horz" wrap="square" anchor="ctr" anchorCtr="1"/>
        <a:lstStyle/>
        <a:p>
          <a:pPr>
            <a:defRPr sz="1400" b="1" i="0" u="none" strike="noStrike" kern="1200" spc="300" baseline="0">
              <a:solidFill>
                <a:srgbClr val="1D60A5"/>
              </a:solidFill>
              <a:latin typeface="+mn-lt"/>
              <a:ea typeface="+mn-ea"/>
              <a:cs typeface="+mn-cs"/>
            </a:defRPr>
          </a:pPr>
          <a:endParaRPr lang="es-MX"/>
        </a:p>
      </c:txPr>
    </c:title>
    <c:autoTitleDeleted val="0"/>
    <c:plotArea>
      <c:layout>
        <c:manualLayout>
          <c:layoutTarget val="inner"/>
          <c:xMode val="edge"/>
          <c:yMode val="edge"/>
          <c:x val="0.24785160858894417"/>
          <c:y val="0.14190589997101183"/>
          <c:w val="0.55462410240071702"/>
          <c:h val="0.73875738088638165"/>
        </c:manualLayout>
      </c:layout>
      <c:radarChart>
        <c:radarStyle val="marker"/>
        <c:varyColors val="0"/>
        <c:ser>
          <c:idx val="0"/>
          <c:order val="0"/>
          <c:tx>
            <c:strRef>
              <c:f>Hoja1!$G$8</c:f>
              <c:strCache>
                <c:ptCount val="1"/>
                <c:pt idx="0">
                  <c:v>Nacional</c:v>
                </c:pt>
              </c:strCache>
            </c:strRef>
          </c:tx>
          <c:spPr>
            <a:ln w="28575" cap="rnd">
              <a:solidFill>
                <a:schemeClr val="accent1"/>
              </a:solidFill>
              <a:round/>
            </a:ln>
            <a:effectLst/>
          </c:spPr>
          <c:marker>
            <c:symbol val="none"/>
          </c:marker>
          <c:cat>
            <c:strRef>
              <c:f>Hoja1!$F$9:$F$40</c:f>
              <c:strCache>
                <c:ptCount val="32"/>
                <c:pt idx="0">
                  <c:v>Aguascalientes</c:v>
                </c:pt>
                <c:pt idx="1">
                  <c:v>Baja California</c:v>
                </c:pt>
                <c:pt idx="2">
                  <c:v>Baja California Sur</c:v>
                </c:pt>
                <c:pt idx="3">
                  <c:v>Campeche</c:v>
                </c:pt>
                <c:pt idx="4">
                  <c:v>Coahuila</c:v>
                </c:pt>
                <c:pt idx="5">
                  <c:v>Colima</c:v>
                </c:pt>
                <c:pt idx="6">
                  <c:v>Chiapas</c:v>
                </c:pt>
                <c:pt idx="7">
                  <c:v>Chihuahua</c:v>
                </c:pt>
                <c:pt idx="8">
                  <c:v>Ciudad de México</c:v>
                </c:pt>
                <c:pt idx="9">
                  <c:v>Durango</c:v>
                </c:pt>
                <c:pt idx="10">
                  <c:v>Guanajuato</c:v>
                </c:pt>
                <c:pt idx="11">
                  <c:v>Guerrero</c:v>
                </c:pt>
                <c:pt idx="12">
                  <c:v>Hidalgo</c:v>
                </c:pt>
                <c:pt idx="13">
                  <c:v>Jalisco</c:v>
                </c:pt>
                <c:pt idx="14">
                  <c:v>México</c:v>
                </c:pt>
                <c:pt idx="15">
                  <c:v>Michoacán</c:v>
                </c:pt>
                <c:pt idx="16">
                  <c:v>Morelos</c:v>
                </c:pt>
                <c:pt idx="17">
                  <c:v>Nayarit</c:v>
                </c:pt>
                <c:pt idx="18">
                  <c:v>Nuevo León</c:v>
                </c:pt>
                <c:pt idx="19">
                  <c:v>Oaxaca</c:v>
                </c:pt>
                <c:pt idx="20">
                  <c:v>Puebla</c:v>
                </c:pt>
                <c:pt idx="21">
                  <c:v>Querétaro</c:v>
                </c:pt>
                <c:pt idx="22">
                  <c:v>Quintana Roo</c:v>
                </c:pt>
                <c:pt idx="23">
                  <c:v>San Luis Potosí</c:v>
                </c:pt>
                <c:pt idx="24">
                  <c:v>Sinaloa</c:v>
                </c:pt>
                <c:pt idx="25">
                  <c:v>Sonora</c:v>
                </c:pt>
                <c:pt idx="26">
                  <c:v>Tabasco</c:v>
                </c:pt>
                <c:pt idx="27">
                  <c:v>Tamaulipas</c:v>
                </c:pt>
                <c:pt idx="28">
                  <c:v>Tlaxcala</c:v>
                </c:pt>
                <c:pt idx="29">
                  <c:v>Veracruz</c:v>
                </c:pt>
                <c:pt idx="30">
                  <c:v>Yucatán</c:v>
                </c:pt>
                <c:pt idx="31">
                  <c:v>Zacatecas</c:v>
                </c:pt>
              </c:strCache>
            </c:strRef>
          </c:cat>
          <c:val>
            <c:numRef>
              <c:f>Hoja1!$G$9:$G$40</c:f>
              <c:numCache>
                <c:formatCode>General</c:formatCode>
                <c:ptCount val="32"/>
                <c:pt idx="0">
                  <c:v>7.6</c:v>
                </c:pt>
                <c:pt idx="1">
                  <c:v>7.6</c:v>
                </c:pt>
                <c:pt idx="2">
                  <c:v>7.6</c:v>
                </c:pt>
                <c:pt idx="3">
                  <c:v>7.6</c:v>
                </c:pt>
                <c:pt idx="4">
                  <c:v>7.6</c:v>
                </c:pt>
                <c:pt idx="5">
                  <c:v>7.6</c:v>
                </c:pt>
                <c:pt idx="6">
                  <c:v>7.6</c:v>
                </c:pt>
                <c:pt idx="7">
                  <c:v>7.6</c:v>
                </c:pt>
                <c:pt idx="8">
                  <c:v>7.6</c:v>
                </c:pt>
                <c:pt idx="9">
                  <c:v>7.6</c:v>
                </c:pt>
                <c:pt idx="10">
                  <c:v>7.6</c:v>
                </c:pt>
                <c:pt idx="11">
                  <c:v>7.6</c:v>
                </c:pt>
                <c:pt idx="12">
                  <c:v>7.6</c:v>
                </c:pt>
                <c:pt idx="13">
                  <c:v>7.6</c:v>
                </c:pt>
                <c:pt idx="14">
                  <c:v>7.6</c:v>
                </c:pt>
                <c:pt idx="15">
                  <c:v>7.6</c:v>
                </c:pt>
                <c:pt idx="16">
                  <c:v>7.6</c:v>
                </c:pt>
                <c:pt idx="17">
                  <c:v>7.6</c:v>
                </c:pt>
                <c:pt idx="18">
                  <c:v>7.6</c:v>
                </c:pt>
                <c:pt idx="19">
                  <c:v>7.6</c:v>
                </c:pt>
                <c:pt idx="20">
                  <c:v>7.6</c:v>
                </c:pt>
                <c:pt idx="21">
                  <c:v>7.6</c:v>
                </c:pt>
                <c:pt idx="22">
                  <c:v>7.6</c:v>
                </c:pt>
                <c:pt idx="23">
                  <c:v>7.6</c:v>
                </c:pt>
                <c:pt idx="24">
                  <c:v>7.6</c:v>
                </c:pt>
                <c:pt idx="25">
                  <c:v>7.6</c:v>
                </c:pt>
                <c:pt idx="26">
                  <c:v>7.6</c:v>
                </c:pt>
                <c:pt idx="27">
                  <c:v>7.6</c:v>
                </c:pt>
                <c:pt idx="28">
                  <c:v>7.6</c:v>
                </c:pt>
                <c:pt idx="29">
                  <c:v>7.6</c:v>
                </c:pt>
                <c:pt idx="30">
                  <c:v>7.6</c:v>
                </c:pt>
                <c:pt idx="31">
                  <c:v>7.6</c:v>
                </c:pt>
              </c:numCache>
            </c:numRef>
          </c:val>
          <c:extLst>
            <c:ext xmlns:c16="http://schemas.microsoft.com/office/drawing/2014/chart" uri="{C3380CC4-5D6E-409C-BE32-E72D297353CC}">
              <c16:uniqueId val="{00000000-9D5E-416E-B87E-5E5D8090A01D}"/>
            </c:ext>
          </c:extLst>
        </c:ser>
        <c:ser>
          <c:idx val="1"/>
          <c:order val="1"/>
          <c:tx>
            <c:strRef>
              <c:f>Hoja1!$H$8</c:f>
              <c:strCache>
                <c:ptCount val="1"/>
                <c:pt idx="0">
                  <c:v>Estatal</c:v>
                </c:pt>
              </c:strCache>
            </c:strRef>
          </c:tx>
          <c:spPr>
            <a:ln w="28575" cap="rnd">
              <a:solidFill>
                <a:schemeClr val="accent2"/>
              </a:solidFill>
              <a:round/>
            </a:ln>
            <a:effectLst/>
          </c:spPr>
          <c:marker>
            <c:symbol val="none"/>
          </c:marker>
          <c:cat>
            <c:strRef>
              <c:f>Hoja1!$F$9:$F$40</c:f>
              <c:strCache>
                <c:ptCount val="32"/>
                <c:pt idx="0">
                  <c:v>Aguascalientes</c:v>
                </c:pt>
                <c:pt idx="1">
                  <c:v>Baja California</c:v>
                </c:pt>
                <c:pt idx="2">
                  <c:v>Baja California Sur</c:v>
                </c:pt>
                <c:pt idx="3">
                  <c:v>Campeche</c:v>
                </c:pt>
                <c:pt idx="4">
                  <c:v>Coahuila</c:v>
                </c:pt>
                <c:pt idx="5">
                  <c:v>Colima</c:v>
                </c:pt>
                <c:pt idx="6">
                  <c:v>Chiapas</c:v>
                </c:pt>
                <c:pt idx="7">
                  <c:v>Chihuahua</c:v>
                </c:pt>
                <c:pt idx="8">
                  <c:v>Ciudad de México</c:v>
                </c:pt>
                <c:pt idx="9">
                  <c:v>Durango</c:v>
                </c:pt>
                <c:pt idx="10">
                  <c:v>Guanajuato</c:v>
                </c:pt>
                <c:pt idx="11">
                  <c:v>Guerrero</c:v>
                </c:pt>
                <c:pt idx="12">
                  <c:v>Hidalgo</c:v>
                </c:pt>
                <c:pt idx="13">
                  <c:v>Jalisco</c:v>
                </c:pt>
                <c:pt idx="14">
                  <c:v>México</c:v>
                </c:pt>
                <c:pt idx="15">
                  <c:v>Michoacán</c:v>
                </c:pt>
                <c:pt idx="16">
                  <c:v>Morelos</c:v>
                </c:pt>
                <c:pt idx="17">
                  <c:v>Nayarit</c:v>
                </c:pt>
                <c:pt idx="18">
                  <c:v>Nuevo León</c:v>
                </c:pt>
                <c:pt idx="19">
                  <c:v>Oaxaca</c:v>
                </c:pt>
                <c:pt idx="20">
                  <c:v>Puebla</c:v>
                </c:pt>
                <c:pt idx="21">
                  <c:v>Querétaro</c:v>
                </c:pt>
                <c:pt idx="22">
                  <c:v>Quintana Roo</c:v>
                </c:pt>
                <c:pt idx="23">
                  <c:v>San Luis Potosí</c:v>
                </c:pt>
                <c:pt idx="24">
                  <c:v>Sinaloa</c:v>
                </c:pt>
                <c:pt idx="25">
                  <c:v>Sonora</c:v>
                </c:pt>
                <c:pt idx="26">
                  <c:v>Tabasco</c:v>
                </c:pt>
                <c:pt idx="27">
                  <c:v>Tamaulipas</c:v>
                </c:pt>
                <c:pt idx="28">
                  <c:v>Tlaxcala</c:v>
                </c:pt>
                <c:pt idx="29">
                  <c:v>Veracruz</c:v>
                </c:pt>
                <c:pt idx="30">
                  <c:v>Yucatán</c:v>
                </c:pt>
                <c:pt idx="31">
                  <c:v>Zacatecas</c:v>
                </c:pt>
              </c:strCache>
            </c:strRef>
          </c:cat>
          <c:val>
            <c:numRef>
              <c:f>Hoja1!$H$9:$H$40</c:f>
              <c:numCache>
                <c:formatCode>0.0</c:formatCode>
                <c:ptCount val="32"/>
                <c:pt idx="0">
                  <c:v>2.2999999999999998</c:v>
                </c:pt>
                <c:pt idx="1">
                  <c:v>1.1000000000000001</c:v>
                </c:pt>
                <c:pt idx="2">
                  <c:v>1.6</c:v>
                </c:pt>
                <c:pt idx="3">
                  <c:v>6.7</c:v>
                </c:pt>
                <c:pt idx="4">
                  <c:v>1.7</c:v>
                </c:pt>
                <c:pt idx="5">
                  <c:v>2.6</c:v>
                </c:pt>
                <c:pt idx="6">
                  <c:v>28.1</c:v>
                </c:pt>
                <c:pt idx="7">
                  <c:v>3.2</c:v>
                </c:pt>
                <c:pt idx="8">
                  <c:v>1.8</c:v>
                </c:pt>
                <c:pt idx="9">
                  <c:v>2.8</c:v>
                </c:pt>
                <c:pt idx="10">
                  <c:v>4.4000000000000004</c:v>
                </c:pt>
                <c:pt idx="11">
                  <c:v>23</c:v>
                </c:pt>
                <c:pt idx="12">
                  <c:v>8</c:v>
                </c:pt>
                <c:pt idx="13">
                  <c:v>1.8</c:v>
                </c:pt>
                <c:pt idx="14">
                  <c:v>6.1</c:v>
                </c:pt>
                <c:pt idx="15">
                  <c:v>9.4</c:v>
                </c:pt>
                <c:pt idx="16">
                  <c:v>5.9</c:v>
                </c:pt>
                <c:pt idx="17">
                  <c:v>7.9</c:v>
                </c:pt>
                <c:pt idx="18">
                  <c:v>0.6</c:v>
                </c:pt>
                <c:pt idx="19">
                  <c:v>26.9</c:v>
                </c:pt>
                <c:pt idx="20">
                  <c:v>9</c:v>
                </c:pt>
                <c:pt idx="21">
                  <c:v>2.9</c:v>
                </c:pt>
                <c:pt idx="22">
                  <c:v>4.2</c:v>
                </c:pt>
                <c:pt idx="23">
                  <c:v>7.7</c:v>
                </c:pt>
                <c:pt idx="24">
                  <c:v>2.9</c:v>
                </c:pt>
                <c:pt idx="25">
                  <c:v>2.5</c:v>
                </c:pt>
                <c:pt idx="26">
                  <c:v>11.8</c:v>
                </c:pt>
                <c:pt idx="27">
                  <c:v>2.9</c:v>
                </c:pt>
                <c:pt idx="28">
                  <c:v>5.7</c:v>
                </c:pt>
                <c:pt idx="29">
                  <c:v>16.399999999999999</c:v>
                </c:pt>
                <c:pt idx="30">
                  <c:v>6.1</c:v>
                </c:pt>
                <c:pt idx="31">
                  <c:v>3.5</c:v>
                </c:pt>
              </c:numCache>
            </c:numRef>
          </c:val>
          <c:extLst>
            <c:ext xmlns:c16="http://schemas.microsoft.com/office/drawing/2014/chart" uri="{C3380CC4-5D6E-409C-BE32-E72D297353CC}">
              <c16:uniqueId val="{00000001-9D5E-416E-B87E-5E5D8090A01D}"/>
            </c:ext>
          </c:extLst>
        </c:ser>
        <c:dLbls>
          <c:showLegendKey val="0"/>
          <c:showVal val="0"/>
          <c:showCatName val="0"/>
          <c:showSerName val="0"/>
          <c:showPercent val="0"/>
          <c:showBubbleSize val="0"/>
        </c:dLbls>
        <c:axId val="701219823"/>
        <c:axId val="701218991"/>
      </c:radarChart>
      <c:catAx>
        <c:axId val="70121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MX"/>
          </a:p>
        </c:txPr>
        <c:crossAx val="701218991"/>
        <c:crosses val="autoZero"/>
        <c:auto val="1"/>
        <c:lblAlgn val="ctr"/>
        <c:lblOffset val="100"/>
        <c:noMultiLvlLbl val="0"/>
      </c:catAx>
      <c:valAx>
        <c:axId val="701218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701219823"/>
        <c:crosses val="autoZero"/>
        <c:crossBetween val="between"/>
      </c:valAx>
      <c:spPr>
        <a:noFill/>
        <a:ln>
          <a:noFill/>
        </a:ln>
        <a:effectLst/>
      </c:spPr>
    </c:plotArea>
    <c:legend>
      <c:legendPos val="r"/>
      <c:layout>
        <c:manualLayout>
          <c:xMode val="edge"/>
          <c:yMode val="edge"/>
          <c:x val="0.76824607607443218"/>
          <c:y val="0.88111835519365878"/>
          <c:w val="0.19002251219264554"/>
          <c:h val="7.9955887230390349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B098C3-F21B-447B-A0E1-8FD8C89F54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a:extLst>
              <a:ext uri="{FF2B5EF4-FFF2-40B4-BE49-F238E27FC236}">
                <a16:creationId xmlns:a16="http://schemas.microsoft.com/office/drawing/2014/main" id="{8A5B76DD-5F6A-4894-A5FD-2B9D9442C2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368DF1-8FA5-4361-A4EC-1D521F83F08F}" type="datetimeFigureOut">
              <a:rPr lang="es-MX" smtClean="0"/>
              <a:t>04/10/2019</a:t>
            </a:fld>
            <a:endParaRPr lang="es-MX"/>
          </a:p>
        </p:txBody>
      </p:sp>
      <p:sp>
        <p:nvSpPr>
          <p:cNvPr id="4" name="Footer Placeholder 3">
            <a:extLst>
              <a:ext uri="{FF2B5EF4-FFF2-40B4-BE49-F238E27FC236}">
                <a16:creationId xmlns:a16="http://schemas.microsoft.com/office/drawing/2014/main" id="{1BE61F90-4340-47AD-80C6-48EFA6DD38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a:extLst>
              <a:ext uri="{FF2B5EF4-FFF2-40B4-BE49-F238E27FC236}">
                <a16:creationId xmlns:a16="http://schemas.microsoft.com/office/drawing/2014/main" id="{B0F31FDD-B83C-4C24-A7A5-C0A212F4AA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49A343-0088-422A-9DC5-996F64258E46}" type="slidenum">
              <a:rPr lang="es-MX" smtClean="0"/>
              <a:t>‹Nº›</a:t>
            </a:fld>
            <a:endParaRPr lang="es-MX"/>
          </a:p>
        </p:txBody>
      </p:sp>
    </p:spTree>
    <p:extLst>
      <p:ext uri="{BB962C8B-B14F-4D97-AF65-F5344CB8AC3E}">
        <p14:creationId xmlns:p14="http://schemas.microsoft.com/office/powerpoint/2010/main" val="368806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CF3DF-17E0-4414-8AF9-A130C478BB99}" type="datetimeFigureOut">
              <a:rPr lang="es-MX" smtClean="0"/>
              <a:t>04/10/2019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E80AD-6672-4F12-BED0-9058B7F4F0C3}" type="slidenum">
              <a:rPr lang="es-MX" smtClean="0"/>
              <a:t>‹Nº›</a:t>
            </a:fld>
            <a:endParaRPr lang="es-MX"/>
          </a:p>
        </p:txBody>
      </p:sp>
    </p:spTree>
    <p:extLst>
      <p:ext uri="{BB962C8B-B14F-4D97-AF65-F5344CB8AC3E}">
        <p14:creationId xmlns:p14="http://schemas.microsoft.com/office/powerpoint/2010/main" val="318597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50" b="0" dirty="0"/>
              <a:t>En nombre del Programa de las Naciones Unidas para el Desarrollo (PNUD), es una gran satisfacción poder participar en la segunda sesión de capacitación sobre la instrumentación de la Agenda 2030 a nivel subnacional. </a:t>
            </a:r>
            <a:endParaRPr lang="es-MX"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CBCA12-CDE2-4430-BDAD-6456A51A496F}"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9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sostenibilidad es otro de los conceptos clave que deben tenerse en cuenta en la formulación de las políticas públicas. Implica que las necesidades presentes no deben satisfacerse a costa de la satisfacción de las necesidades de futuras generaciones. Este concepto, si bien tiene un fuerte componente medioambiental, no es excluyente de las otras dos dimensiones. De hecho implica colocar al centro a las personas y reconocer, nuevamente, las interrelaciones entre las dimensiones social, económica y medioambiental. (Cómo las intervenciones en una de ellas puede comprometer el desarrollo en alguna esfera). </a:t>
            </a:r>
          </a:p>
          <a:p>
            <a:endParaRPr lang="es-ES" dirty="0"/>
          </a:p>
          <a:p>
            <a:r>
              <a:rPr lang="es-ES" dirty="0"/>
              <a:t>Integrar el enfoque de sostenibilidad obliga a los tomadores de decisiones a :</a:t>
            </a:r>
          </a:p>
          <a:p>
            <a:pPr marL="228600" indent="-228600">
              <a:buAutoNum type="arabicPeriod"/>
            </a:pPr>
            <a:r>
              <a:rPr lang="es-ES" dirty="0"/>
              <a:t>Gestionar conflictos, teniendo como soporte estrategias que balanceen las tres dimensiones. Ejemplos: derechos de propiedad en entornos rurales que puedan poner en riesgo el ecosistema. ¿Qué dimensión debe prevalecer, la social o la ambiental?</a:t>
            </a:r>
          </a:p>
          <a:p>
            <a:pPr marL="228600" indent="-228600">
              <a:buAutoNum type="arabicPeriod"/>
            </a:pPr>
            <a:r>
              <a:rPr lang="es-ES" dirty="0"/>
              <a:t>Desarrollar estrategias de innovación para reducir el riesgo de conflictos de suma cero. </a:t>
            </a:r>
          </a:p>
          <a:p>
            <a:pPr marL="0" indent="0">
              <a:buNone/>
            </a:pPr>
            <a:endParaRPr lang="es-ES" dirty="0"/>
          </a:p>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10</a:t>
            </a:fld>
            <a:endParaRPr lang="es-MX"/>
          </a:p>
        </p:txBody>
      </p:sp>
    </p:spTree>
    <p:extLst>
      <p:ext uri="{BB962C8B-B14F-4D97-AF65-F5344CB8AC3E}">
        <p14:creationId xmlns:p14="http://schemas.microsoft.com/office/powerpoint/2010/main" val="14348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11</a:t>
            </a:fld>
            <a:endParaRPr lang="es-MX"/>
          </a:p>
        </p:txBody>
      </p:sp>
    </p:spTree>
    <p:extLst>
      <p:ext uri="{BB962C8B-B14F-4D97-AF65-F5344CB8AC3E}">
        <p14:creationId xmlns:p14="http://schemas.microsoft.com/office/powerpoint/2010/main" val="402734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El reto de la contextualización</a:t>
            </a:r>
          </a:p>
          <a:p>
            <a:r>
              <a:rPr lang="es-MX" dirty="0"/>
              <a:t>Ejemplo </a:t>
            </a:r>
            <a:r>
              <a:rPr lang="es-MX" dirty="0" err="1"/>
              <a:t>ods</a:t>
            </a:r>
            <a:r>
              <a:rPr lang="es-MX" dirty="0"/>
              <a:t> 16</a:t>
            </a:r>
          </a:p>
          <a:p>
            <a:endParaRPr lang="es-MX" dirty="0"/>
          </a:p>
          <a:p>
            <a:r>
              <a:rPr lang="es-MX" dirty="0"/>
              <a:t>Qué significan los ODS y sus metas en un contexto nacional o local? Para localizar la definición de problemas necesitamos datos y evidencia.</a:t>
            </a:r>
          </a:p>
          <a:p>
            <a:r>
              <a:rPr lang="es-MX" dirty="0"/>
              <a:t>Por ejemplo, PNUD ha hecho un ejercicio de </a:t>
            </a:r>
            <a:r>
              <a:rPr lang="es-MX" dirty="0" err="1"/>
              <a:t>contextualizaciónde</a:t>
            </a:r>
            <a:r>
              <a:rPr lang="es-MX" dirty="0"/>
              <a:t> nacional de ODS 16, pero en muchos casos se enfrenta a problemas de falta de indicadores. Por ejemplo:</a:t>
            </a:r>
          </a:p>
          <a:p>
            <a:pPr marL="171450" indent="-171450">
              <a:buFontTx/>
              <a:buChar char="-"/>
            </a:pPr>
            <a:r>
              <a:rPr lang="es-MX" dirty="0"/>
              <a:t>Cómo medimos que el gobierno tenga una cultura de rendición de cuentas?</a:t>
            </a:r>
          </a:p>
          <a:p>
            <a:pPr marL="171450" indent="-171450">
              <a:buFontTx/>
              <a:buChar char="-"/>
            </a:pPr>
            <a:r>
              <a:rPr lang="es-MX" dirty="0"/>
              <a:t>Sí hay organizaciones que monitorean el número de periodistas asesinados, pero cómo monitoreamos qué tanto la libertad de expresión está coartada por el miedo?</a:t>
            </a:r>
          </a:p>
        </p:txBody>
      </p:sp>
      <p:sp>
        <p:nvSpPr>
          <p:cNvPr id="4" name="Slide Number Placeholder 3"/>
          <p:cNvSpPr>
            <a:spLocks noGrp="1"/>
          </p:cNvSpPr>
          <p:nvPr>
            <p:ph type="sldNum" sz="quarter" idx="5"/>
          </p:nvPr>
        </p:nvSpPr>
        <p:spPr/>
        <p:txBody>
          <a:bodyPr/>
          <a:lstStyle/>
          <a:p>
            <a:fld id="{84660ED2-6A27-4A4A-B968-0CC4E851A06D}" type="slidenum">
              <a:rPr lang="es-MX" smtClean="0"/>
              <a:t>12</a:t>
            </a:fld>
            <a:endParaRPr lang="es-MX"/>
          </a:p>
        </p:txBody>
      </p:sp>
    </p:spTree>
    <p:extLst>
      <p:ext uri="{BB962C8B-B14F-4D97-AF65-F5344CB8AC3E}">
        <p14:creationId xmlns:p14="http://schemas.microsoft.com/office/powerpoint/2010/main" val="142433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Transversalizar la Agenda 2030 implica integrar esta perspectiva en TODO el ciclo de políticas públicas. </a:t>
            </a:r>
          </a:p>
          <a:p>
            <a:r>
              <a:rPr lang="es-MX" dirty="0"/>
              <a:t>EJEMPLO: transporte público con perspectiva de género</a:t>
            </a:r>
          </a:p>
          <a:p>
            <a:endParaRPr lang="es-MX" dirty="0"/>
          </a:p>
          <a:p>
            <a:r>
              <a:rPr lang="es-MX" dirty="0"/>
              <a:t>El ¿</a:t>
            </a:r>
            <a:r>
              <a:rPr lang="es-MX" b="1" dirty="0"/>
              <a:t>Cómo</a:t>
            </a:r>
            <a:r>
              <a:rPr lang="es-MX" dirty="0"/>
              <a:t>? de la Agenda 2030 tiene un enfoque metodológico además de su enfoque teórico y los principios que integra. Administrar con enfoque de Agenda 2030 implica llevar esta agenda en todo el ciclo de la política pública</a:t>
            </a:r>
          </a:p>
          <a:p>
            <a:r>
              <a:rPr lang="es-MX" b="0" dirty="0"/>
              <a:t>Se presentan unos ejemplos concretos de la intervención con enfoque de Agenda 2030 en las diferentes etapas del ciclo:</a:t>
            </a:r>
          </a:p>
          <a:p>
            <a:endParaRPr lang="es-MX" b="1" dirty="0"/>
          </a:p>
          <a:p>
            <a:r>
              <a:rPr lang="es-MX" b="1" dirty="0"/>
              <a:t>DIAGNÓSTICO:</a:t>
            </a:r>
          </a:p>
          <a:p>
            <a:pPr marL="285721" indent="-285721" algn="just">
              <a:buClr>
                <a:srgbClr val="FF7C80"/>
              </a:buClr>
              <a:buSzPct val="120000"/>
              <a:buFont typeface="Wingdings" panose="05000000000000000000" pitchFamily="2" charset="2"/>
              <a:buChar char="ü"/>
            </a:pPr>
            <a:r>
              <a:rPr lang="es-MX" dirty="0"/>
              <a:t>Focalizar los diagnósticos en objetivos más relevantes según el territorio de intervención</a:t>
            </a:r>
          </a:p>
          <a:p>
            <a:pPr marL="285721" indent="-285721" algn="just">
              <a:buClr>
                <a:srgbClr val="FF7C80"/>
              </a:buClr>
              <a:buSzPct val="120000"/>
              <a:buFont typeface="Wingdings" panose="05000000000000000000" pitchFamily="2" charset="2"/>
              <a:buChar char="ü"/>
            </a:pPr>
            <a:r>
              <a:rPr lang="es-MX" dirty="0"/>
              <a:t>Identificar </a:t>
            </a:r>
            <a:r>
              <a:rPr lang="es-MX" u="sng" dirty="0"/>
              <a:t>aceleradores</a:t>
            </a:r>
            <a:r>
              <a:rPr lang="es-MX" dirty="0"/>
              <a:t> para terminar con los cuellos de botella</a:t>
            </a:r>
          </a:p>
          <a:p>
            <a:pPr marL="285721" indent="-285721" algn="just">
              <a:buClr>
                <a:srgbClr val="FF7C80"/>
              </a:buClr>
              <a:buSzPct val="120000"/>
              <a:buFont typeface="Wingdings" panose="05000000000000000000" pitchFamily="2" charset="2"/>
              <a:buChar char="ü"/>
            </a:pPr>
            <a:r>
              <a:rPr lang="es-MX" dirty="0"/>
              <a:t>Asociar una </a:t>
            </a:r>
            <a:r>
              <a:rPr lang="es-MX" u="sng" dirty="0"/>
              <a:t>perspectiva de género </a:t>
            </a:r>
            <a:r>
              <a:rPr lang="es-MX" dirty="0"/>
              <a:t>a cualquier proceso de diagnóstico</a:t>
            </a:r>
          </a:p>
          <a:p>
            <a:endParaRPr lang="es-MX" b="1" dirty="0"/>
          </a:p>
          <a:p>
            <a:r>
              <a:rPr lang="es-MX" b="1" dirty="0"/>
              <a:t>DISEÑO</a:t>
            </a:r>
          </a:p>
          <a:p>
            <a:pPr marL="285721" indent="-285721" algn="just">
              <a:buClr>
                <a:srgbClr val="33CCCC"/>
              </a:buClr>
              <a:buSzPct val="120000"/>
              <a:buFont typeface="Wingdings" panose="05000000000000000000" pitchFamily="2" charset="2"/>
              <a:buChar char="ü"/>
            </a:pPr>
            <a:r>
              <a:rPr lang="es-MX" dirty="0"/>
              <a:t>Diseñar </a:t>
            </a:r>
            <a:r>
              <a:rPr lang="es-MX" u="sng" dirty="0"/>
              <a:t>iniciativas</a:t>
            </a:r>
            <a:r>
              <a:rPr lang="es-MX" dirty="0"/>
              <a:t> que no pongan en riesgo la protección del medio ambiente a largo plazo</a:t>
            </a:r>
          </a:p>
          <a:p>
            <a:pPr marL="285721" indent="-285721" algn="just">
              <a:buClr>
                <a:srgbClr val="33CCCC"/>
              </a:buClr>
              <a:buSzPct val="120000"/>
              <a:buFont typeface="Wingdings" panose="05000000000000000000" pitchFamily="2" charset="2"/>
              <a:buChar char="ü"/>
            </a:pPr>
            <a:r>
              <a:rPr lang="es-MX" dirty="0"/>
              <a:t>Diseñar </a:t>
            </a:r>
            <a:r>
              <a:rPr lang="es-MX" u="sng" dirty="0"/>
              <a:t>políticas</a:t>
            </a:r>
            <a:r>
              <a:rPr lang="es-MX" dirty="0"/>
              <a:t> </a:t>
            </a:r>
            <a:r>
              <a:rPr lang="es-MX" u="sng" dirty="0"/>
              <a:t>públicas</a:t>
            </a:r>
            <a:r>
              <a:rPr lang="es-MX" dirty="0"/>
              <a:t> con una perspectiva de desarrollo incluyente que priorice a los grupos de mayor vulnerabilidad. </a:t>
            </a:r>
          </a:p>
          <a:p>
            <a:endParaRPr lang="es-MX" b="1" dirty="0"/>
          </a:p>
          <a:p>
            <a:r>
              <a:rPr lang="es-MX" b="1" dirty="0"/>
              <a:t>IMPLEMENTACION</a:t>
            </a:r>
          </a:p>
          <a:p>
            <a:pPr marL="285721" indent="-285721" algn="just">
              <a:buClr>
                <a:srgbClr val="FFC000"/>
              </a:buClr>
              <a:buSzPct val="120000"/>
              <a:buFont typeface="Wingdings" panose="05000000000000000000" pitchFamily="2" charset="2"/>
              <a:buChar char="ü"/>
            </a:pPr>
            <a:r>
              <a:rPr lang="es-MX" dirty="0"/>
              <a:t>Apoyarse en la </a:t>
            </a:r>
            <a:r>
              <a:rPr lang="es-MX" dirty="0" err="1"/>
              <a:t>expertise</a:t>
            </a:r>
            <a:r>
              <a:rPr lang="es-MX" dirty="0"/>
              <a:t>, los recursos y el reconocimiento de algunos actores de la sociedad civil y del sector privado para Alianzas Publico-Privado (PPP)</a:t>
            </a:r>
          </a:p>
          <a:p>
            <a:pPr marL="285721" indent="-285721" algn="just">
              <a:buClr>
                <a:srgbClr val="FFC000"/>
              </a:buClr>
              <a:buSzPct val="120000"/>
              <a:buFont typeface="Wingdings" panose="05000000000000000000" pitchFamily="2" charset="2"/>
              <a:buChar char="ü"/>
            </a:pPr>
            <a:r>
              <a:rPr lang="es-MX" dirty="0"/>
              <a:t>Asegurar que el derecho a la seguridad social sea efectivo mediante servicios que llegan a las poblaciones más marginadas</a:t>
            </a:r>
          </a:p>
          <a:p>
            <a:pPr algn="just">
              <a:buClr>
                <a:srgbClr val="FFC000"/>
              </a:buClr>
              <a:buSzPct val="120000"/>
            </a:pPr>
            <a:endParaRPr lang="es-MX" b="1" dirty="0"/>
          </a:p>
          <a:p>
            <a:pPr algn="just">
              <a:buClr>
                <a:srgbClr val="FFC000"/>
              </a:buClr>
              <a:buSzPct val="120000"/>
            </a:pPr>
            <a:r>
              <a:rPr lang="es-MX" b="1" dirty="0"/>
              <a:t>MONITOREO</a:t>
            </a:r>
          </a:p>
          <a:p>
            <a:pPr marL="285721" indent="-285721" algn="just">
              <a:buClr>
                <a:srgbClr val="DCB9FF"/>
              </a:buClr>
              <a:buSzPct val="120000"/>
              <a:buFont typeface="Wingdings" panose="05000000000000000000" pitchFamily="2" charset="2"/>
              <a:buChar char="ü"/>
            </a:pPr>
            <a:r>
              <a:rPr lang="es-MX" dirty="0"/>
              <a:t>Conocer líneas bases para igualar niveles de vida</a:t>
            </a:r>
          </a:p>
          <a:p>
            <a:pPr marL="285721" indent="-285721" algn="just">
              <a:buClr>
                <a:srgbClr val="DCB9FF"/>
              </a:buClr>
              <a:buSzPct val="120000"/>
              <a:buFont typeface="Wingdings" panose="05000000000000000000" pitchFamily="2" charset="2"/>
              <a:buChar char="ü"/>
            </a:pPr>
            <a:r>
              <a:rPr lang="es-MX" u="sng" dirty="0"/>
              <a:t>Desagregación de datos </a:t>
            </a:r>
            <a:r>
              <a:rPr lang="es-MX" dirty="0"/>
              <a:t>e indicadores por ingreso, género, edad, etnicidad, estatus migratorio, discapacidad y localización geográfica.</a:t>
            </a:r>
          </a:p>
          <a:p>
            <a:pPr marL="285721" indent="-285721" algn="just">
              <a:buClr>
                <a:srgbClr val="DCB9FF"/>
              </a:buClr>
              <a:buSzPct val="120000"/>
              <a:buFont typeface="Wingdings" panose="05000000000000000000" pitchFamily="2" charset="2"/>
              <a:buChar char="ü"/>
            </a:pPr>
            <a:r>
              <a:rPr lang="es-MX" dirty="0"/>
              <a:t>Contar con </a:t>
            </a:r>
            <a:r>
              <a:rPr lang="es-MX" u="sng" dirty="0"/>
              <a:t>mecanismos de monitoreo </a:t>
            </a:r>
            <a:r>
              <a:rPr lang="es-MX" dirty="0"/>
              <a:t>abiertos, inclusivos, participativos y transparentes </a:t>
            </a:r>
          </a:p>
          <a:p>
            <a:pPr algn="just" defTabSz="914308">
              <a:buClr>
                <a:srgbClr val="DCB9FF"/>
              </a:buClr>
              <a:buSzPct val="120000"/>
              <a:defRPr/>
            </a:pPr>
            <a:endParaRPr lang="es-MX" dirty="0"/>
          </a:p>
          <a:p>
            <a:pPr algn="just">
              <a:buClr>
                <a:srgbClr val="FFC000"/>
              </a:buClr>
              <a:buSzPct val="120000"/>
            </a:pPr>
            <a:r>
              <a:rPr lang="es-MX" b="1" dirty="0"/>
              <a:t>EVALUACION</a:t>
            </a:r>
            <a:r>
              <a:rPr lang="es-MX" dirty="0"/>
              <a:t> </a:t>
            </a:r>
          </a:p>
          <a:p>
            <a:pPr marL="285721" indent="-285721" algn="just" defTabSz="914308">
              <a:buClr>
                <a:srgbClr val="DCB9FF"/>
              </a:buClr>
              <a:buSzPct val="120000"/>
              <a:buFont typeface="Wingdings" panose="05000000000000000000" pitchFamily="2" charset="2"/>
              <a:buChar char="ü"/>
              <a:defRPr/>
            </a:pPr>
            <a:r>
              <a:rPr lang="es-MX" dirty="0"/>
              <a:t>Generar evidencia sobre la correlación entre una política para el acceso efectivo a derechos por parte de grupos marginados y participación política </a:t>
            </a:r>
          </a:p>
          <a:p>
            <a:pPr algn="just" defTabSz="914308">
              <a:buClr>
                <a:srgbClr val="DCB9FF"/>
              </a:buClr>
              <a:buSzPct val="120000"/>
              <a:defRPr/>
            </a:pPr>
            <a:r>
              <a:rPr lang="es-MX" dirty="0"/>
              <a:t> </a:t>
            </a:r>
          </a:p>
          <a:p>
            <a:pPr algn="just">
              <a:buClr>
                <a:srgbClr val="FFC000"/>
              </a:buClr>
              <a:buSzPct val="120000"/>
            </a:pPr>
            <a:endParaRPr lang="es-MX" b="0" dirty="0"/>
          </a:p>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13</a:t>
            </a:fld>
            <a:endParaRPr lang="es-MX"/>
          </a:p>
        </p:txBody>
      </p:sp>
    </p:spTree>
    <p:extLst>
      <p:ext uri="{BB962C8B-B14F-4D97-AF65-F5344CB8AC3E}">
        <p14:creationId xmlns:p14="http://schemas.microsoft.com/office/powerpoint/2010/main" val="325888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8C058-EBEB-45E3-BFBC-E0E5839BE30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85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lphaLcPeriod"/>
            </a:pPr>
            <a:r>
              <a:rPr lang="es-ES" dirty="0"/>
              <a:t>La Agenda 2030 es la Agenda internacional de desarrollo vigente, aborda las causas fundamentales de la pobreza, así como aspectos no sólo de acceso, también de calidad</a:t>
            </a:r>
          </a:p>
          <a:p>
            <a:pPr marL="228600" indent="-228600">
              <a:buAutoNum type="alphaLcPeriod"/>
            </a:pPr>
            <a:r>
              <a:rPr lang="es-ES" dirty="0"/>
              <a:t>Ha sido adoptada por 193 países, entre ellos México, en el marco de la Cumbre para el Desarrollo Sostenible de las Naciones Unidas en 2015. </a:t>
            </a:r>
          </a:p>
          <a:p>
            <a:pPr marL="228600" indent="-228600">
              <a:buAutoNum type="alphaLcPeriod"/>
            </a:pPr>
            <a:r>
              <a:rPr lang="es-ES" dirty="0"/>
              <a:t>La Agenda está compuesta por 17 objetivos de desarrollo sostenible, que se desglosan en 169 metas y 232 indicadores</a:t>
            </a:r>
          </a:p>
          <a:p>
            <a:pPr marL="228600" indent="-228600">
              <a:buAutoNum type="alphaLcPeriod"/>
            </a:pPr>
            <a:endParaRPr lang="es-ES" dirty="0"/>
          </a:p>
          <a:p>
            <a:pPr marL="228600" indent="-228600">
              <a:buAutoNum type="alphaLcPeriod"/>
            </a:pPr>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8C058-EBEB-45E3-BFBC-E0E5839BE30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7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MX" dirty="0"/>
              <a:t>Los ODS se basan en los Objetivos de Desarrollo del Milenio (ODM), ocho objetivos contra la pobreza que el mundo se comprometió a alcanzar para 2015. Los ODM, adoptados en 2000, contemplan áreas como la reducción de la pobreza, el hambre, las enfermedades, la desigualdad de género y el acceso al agua y saneamiento. </a:t>
            </a:r>
          </a:p>
          <a:p>
            <a:pPr fontAlgn="base"/>
            <a:endParaRPr lang="es-MX" dirty="0"/>
          </a:p>
          <a:p>
            <a:pPr fontAlgn="base"/>
            <a:r>
              <a:rPr lang="es-MX" dirty="0"/>
              <a:t>Los ODM lograron enormes progresos, lo que muestra el valor de una agenda internacional común, apoyada por metas y objetivos. A pesar de este éxito,</a:t>
            </a:r>
            <a:r>
              <a:rPr lang="es-MX" baseline="0" dirty="0"/>
              <a:t> aún existen grandes retos de </a:t>
            </a:r>
            <a:r>
              <a:rPr lang="es-MX" dirty="0"/>
              <a:t>pobreza</a:t>
            </a:r>
            <a:r>
              <a:rPr lang="es-MX" baseline="0" dirty="0"/>
              <a:t> y desigualdad en el mundo. </a:t>
            </a:r>
            <a:endParaRPr lang="es-MX" dirty="0"/>
          </a:p>
          <a:p>
            <a:pPr fontAlgn="base"/>
            <a:endParaRPr lang="es-MX" dirty="0"/>
          </a:p>
          <a:p>
            <a:pPr marL="0" marR="0" lvl="0" indent="0" algn="l" defTabSz="914400" rtl="0" eaLnBrk="1" fontAlgn="base" latinLnBrk="0" hangingPunct="1">
              <a:lnSpc>
                <a:spcPct val="100000"/>
              </a:lnSpc>
              <a:spcBef>
                <a:spcPts val="0"/>
              </a:spcBef>
              <a:spcAft>
                <a:spcPts val="0"/>
              </a:spcAft>
              <a:buClrTx/>
              <a:buSzTx/>
              <a:buFontTx/>
              <a:buNone/>
              <a:tabLst/>
              <a:defRPr/>
            </a:pPr>
            <a:r>
              <a:rPr lang="es-MX" dirty="0"/>
              <a:t>Para formular los ODS, se tomaron las lecciones aprendidas de los objetivos del milenio. Los nuevos Objetivos de desarrollo sostenible y la Agenda 2030 van mucho más allá de los ODM, abordando las causas fundamentales de la pobreza, así como aspectos no</a:t>
            </a:r>
            <a:r>
              <a:rPr lang="es-MX" baseline="0" dirty="0"/>
              <a:t> sólo de acceso, también de calidad y áreas de desarrollo que antes no estaban tan visibilizadas</a:t>
            </a:r>
            <a:r>
              <a:rPr lang="es-MX" dirty="0"/>
              <a:t>. </a:t>
            </a:r>
          </a:p>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3</a:t>
            </a:fld>
            <a:endParaRPr lang="es-MX"/>
          </a:p>
        </p:txBody>
      </p:sp>
    </p:spTree>
    <p:extLst>
      <p:ext uri="{BB962C8B-B14F-4D97-AF65-F5344CB8AC3E}">
        <p14:creationId xmlns:p14="http://schemas.microsoft.com/office/powerpoint/2010/main" val="334816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Entender la estructura o composición de esta Agenda es indispensable para lograr una adecuada inclusión de su enfoque.</a:t>
            </a: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Se trata de un plan integral de acción estructurado en cuatro componentes principales </a:t>
            </a:r>
          </a:p>
          <a:p>
            <a:endParaRPr lang="es-ES" sz="1200" b="0" i="0" u="none" strike="noStrike" kern="1200" baseline="0" dirty="0">
              <a:solidFill>
                <a:schemeClr val="tx1"/>
              </a:solidFill>
              <a:latin typeface="+mn-lt"/>
              <a:ea typeface="+mn-ea"/>
              <a:cs typeface="+mn-cs"/>
            </a:endParaRPr>
          </a:p>
          <a:p>
            <a:pPr marL="228600" indent="-228600">
              <a:buAutoNum type="arabicParenR"/>
            </a:pPr>
            <a:r>
              <a:rPr lang="es-ES" sz="1200" b="1" i="0" u="none" strike="noStrike" kern="1200" baseline="0" dirty="0">
                <a:solidFill>
                  <a:schemeClr val="tx1"/>
                </a:solidFill>
                <a:latin typeface="+mn-lt"/>
                <a:ea typeface="+mn-ea"/>
                <a:cs typeface="+mn-cs"/>
              </a:rPr>
              <a:t>Visión y principios para transformar el mundo según lo enunciado en la Declaración; </a:t>
            </a:r>
          </a:p>
          <a:p>
            <a:pPr marL="0" indent="0">
              <a:buNone/>
            </a:pPr>
            <a:r>
              <a:rPr lang="es-ES" sz="1200" b="0" i="0" u="none" strike="noStrike" kern="1200" baseline="0" dirty="0">
                <a:solidFill>
                  <a:schemeClr val="tx1"/>
                </a:solidFill>
                <a:latin typeface="+mn-lt"/>
                <a:ea typeface="+mn-ea"/>
                <a:cs typeface="+mn-cs"/>
              </a:rPr>
              <a:t>La visión y los principios de la Agenda se inspiran en los propósitos y principios de la Carta de las Naciones Unidas, incluido el pleno respeto del derecho internacional </a:t>
            </a:r>
          </a:p>
          <a:p>
            <a:pPr marL="0" indent="0">
              <a:buNone/>
            </a:pPr>
            <a:endParaRPr lang="es-ES" sz="1200" b="0" i="0" u="none" strike="noStrike" kern="1200" baseline="0" dirty="0">
              <a:solidFill>
                <a:schemeClr val="tx1"/>
              </a:solidFill>
              <a:latin typeface="+mn-lt"/>
              <a:ea typeface="+mn-ea"/>
              <a:cs typeface="+mn-cs"/>
            </a:endParaRPr>
          </a:p>
          <a:p>
            <a:pPr marL="0" indent="0">
              <a:buNone/>
            </a:pPr>
            <a:r>
              <a:rPr lang="es-ES" sz="1200" b="1" i="0" u="none" strike="noStrike" kern="1200" baseline="0" dirty="0">
                <a:solidFill>
                  <a:schemeClr val="tx1"/>
                </a:solidFill>
                <a:latin typeface="+mn-lt"/>
                <a:ea typeface="+mn-ea"/>
                <a:cs typeface="+mn-cs"/>
              </a:rPr>
              <a:t>2)   Marco de resultados para los ODS globales; </a:t>
            </a:r>
          </a:p>
          <a:p>
            <a:r>
              <a:rPr lang="es-ES" sz="1200" b="0" i="0" u="none" strike="noStrike" kern="1200" baseline="0" dirty="0">
                <a:solidFill>
                  <a:schemeClr val="tx1"/>
                </a:solidFill>
                <a:latin typeface="+mn-lt"/>
                <a:ea typeface="+mn-ea"/>
                <a:cs typeface="+mn-cs"/>
              </a:rPr>
              <a:t>Los objetivos guardan esencialmente las siguientes características: </a:t>
            </a:r>
          </a:p>
          <a:p>
            <a:r>
              <a:rPr lang="es-ES" sz="1200" b="0" i="0" u="none" strike="noStrike" kern="1200" baseline="0" dirty="0">
                <a:solidFill>
                  <a:schemeClr val="tx1"/>
                </a:solidFill>
                <a:latin typeface="+mn-lt"/>
                <a:ea typeface="+mn-ea"/>
                <a:cs typeface="+mn-cs"/>
              </a:rPr>
              <a:t>a. Son integrales e </a:t>
            </a:r>
            <a:r>
              <a:rPr lang="es-ES" sz="1200" b="0" i="0" u="sng" strike="noStrike" kern="1200" baseline="0" dirty="0">
                <a:solidFill>
                  <a:schemeClr val="tx1"/>
                </a:solidFill>
                <a:latin typeface="+mn-lt"/>
                <a:ea typeface="+mn-ea"/>
                <a:cs typeface="+mn-cs"/>
              </a:rPr>
              <a:t>indivisibles</a:t>
            </a:r>
            <a:r>
              <a:rPr lang="es-ES" sz="1200" b="0" i="0" u="none" strike="noStrike" kern="1200" baseline="0" dirty="0">
                <a:solidFill>
                  <a:schemeClr val="tx1"/>
                </a:solidFill>
                <a:latin typeface="+mn-lt"/>
                <a:ea typeface="+mn-ea"/>
                <a:cs typeface="+mn-cs"/>
              </a:rPr>
              <a:t>. </a:t>
            </a:r>
          </a:p>
          <a:p>
            <a:r>
              <a:rPr lang="es-ES" sz="1200" b="0" i="0" u="none" strike="noStrike" kern="1200" baseline="0" dirty="0">
                <a:solidFill>
                  <a:schemeClr val="tx1"/>
                </a:solidFill>
                <a:latin typeface="+mn-lt"/>
                <a:ea typeface="+mn-ea"/>
                <a:cs typeface="+mn-cs"/>
              </a:rPr>
              <a:t> </a:t>
            </a:r>
          </a:p>
          <a:p>
            <a:r>
              <a:rPr lang="es-ES" sz="1200" b="1" i="0" u="none" strike="noStrike" kern="1200" baseline="0" dirty="0">
                <a:solidFill>
                  <a:schemeClr val="tx1"/>
                </a:solidFill>
                <a:latin typeface="+mn-lt"/>
                <a:ea typeface="+mn-ea"/>
                <a:cs typeface="+mn-cs"/>
              </a:rPr>
              <a:t>3)   Medios de implementación y Alianza Global, </a:t>
            </a:r>
          </a:p>
          <a:p>
            <a:pPr marL="0" indent="0">
              <a:buNone/>
            </a:pPr>
            <a:r>
              <a:rPr lang="es-ES" sz="1200" b="0" i="0" u="none" strike="noStrike" kern="1200" baseline="0" dirty="0">
                <a:solidFill>
                  <a:schemeClr val="tx1"/>
                </a:solidFill>
                <a:latin typeface="+mn-lt"/>
                <a:ea typeface="+mn-ea"/>
                <a:cs typeface="+mn-cs"/>
              </a:rPr>
              <a:t>En donde resulta clave el </a:t>
            </a:r>
            <a:r>
              <a:rPr lang="es-ES" sz="1200" b="0" i="0" u="sng" strike="noStrike" kern="1200" baseline="0" dirty="0">
                <a:solidFill>
                  <a:schemeClr val="tx1"/>
                </a:solidFill>
                <a:latin typeface="+mn-lt"/>
                <a:ea typeface="+mn-ea"/>
                <a:cs typeface="+mn-cs"/>
              </a:rPr>
              <a:t>trabajo conjunto </a:t>
            </a:r>
            <a:r>
              <a:rPr lang="es-ES" sz="1200" b="0" i="0" u="none" strike="noStrike" kern="1200" baseline="0" dirty="0">
                <a:solidFill>
                  <a:schemeClr val="tx1"/>
                </a:solidFill>
                <a:latin typeface="+mn-lt"/>
                <a:ea typeface="+mn-ea"/>
                <a:cs typeface="+mn-cs"/>
              </a:rPr>
              <a:t>de los gobiernos, la sociedad civil, el sector privado, el sistema de las Naciones Unidas y otras instancias, así como la </a:t>
            </a:r>
            <a:r>
              <a:rPr lang="es-ES" sz="1200" b="0" i="0" u="sng" strike="noStrike" kern="1200" baseline="0" dirty="0">
                <a:solidFill>
                  <a:schemeClr val="tx1"/>
                </a:solidFill>
                <a:latin typeface="+mn-lt"/>
                <a:ea typeface="+mn-ea"/>
                <a:cs typeface="+mn-cs"/>
              </a:rPr>
              <a:t>movilización de recursos</a:t>
            </a:r>
            <a:r>
              <a:rPr lang="es-ES" sz="1200" b="0" i="0" u="none" strike="noStrike" kern="1200" baseline="0" dirty="0">
                <a:solidFill>
                  <a:schemeClr val="tx1"/>
                </a:solidFill>
                <a:latin typeface="+mn-lt"/>
                <a:ea typeface="+mn-ea"/>
                <a:cs typeface="+mn-cs"/>
              </a:rPr>
              <a:t>, de acuerdo con lo establecido en la Agenda de Acción de Addis Abeba </a:t>
            </a:r>
          </a:p>
          <a:p>
            <a:pPr marL="228600" indent="-228600">
              <a:buAutoNum type="alphaLcPeriod"/>
            </a:pPr>
            <a:endParaRPr lang="es-ES" sz="1200" b="0" i="0" u="none" strike="noStrike" kern="1200" baseline="0" dirty="0">
              <a:solidFill>
                <a:schemeClr val="tx1"/>
              </a:solidFill>
              <a:latin typeface="+mn-lt"/>
              <a:ea typeface="+mn-ea"/>
              <a:cs typeface="+mn-cs"/>
            </a:endParaRPr>
          </a:p>
          <a:p>
            <a:pPr marL="228600" indent="-228600">
              <a:buAutoNum type="arabicParenR" startAt="4"/>
            </a:pPr>
            <a:r>
              <a:rPr lang="es-ES" sz="1200" b="1" i="0" u="none" strike="noStrike" kern="1200" baseline="0" dirty="0">
                <a:solidFill>
                  <a:schemeClr val="tx1"/>
                </a:solidFill>
                <a:latin typeface="+mn-lt"/>
                <a:ea typeface="+mn-ea"/>
                <a:cs typeface="+mn-cs"/>
              </a:rPr>
              <a:t>Seguimiento y examen.</a:t>
            </a:r>
          </a:p>
          <a:p>
            <a:r>
              <a:rPr lang="es-ES" sz="1200" b="0" i="0" u="none" strike="noStrike" kern="1200" baseline="0" dirty="0">
                <a:solidFill>
                  <a:schemeClr val="tx1"/>
                </a:solidFill>
                <a:latin typeface="+mn-lt"/>
                <a:ea typeface="+mn-ea"/>
                <a:cs typeface="+mn-cs"/>
              </a:rPr>
              <a:t>Los procesos de seguimiento y examen se llevan a cabo utilizando un conjunto de indicadores mundiales que se complementarán con indicadores regionales y nacionales formulados por los Estados Miembros</a:t>
            </a:r>
            <a:endParaRPr lang="es-MX" dirty="0"/>
          </a:p>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4</a:t>
            </a:fld>
            <a:endParaRPr lang="es-MX"/>
          </a:p>
        </p:txBody>
      </p:sp>
    </p:spTree>
    <p:extLst>
      <p:ext uri="{BB962C8B-B14F-4D97-AF65-F5344CB8AC3E}">
        <p14:creationId xmlns:p14="http://schemas.microsoft.com/office/powerpoint/2010/main" val="201618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Agenda 2030 representa un nuevo paradigma de desarrollo porque:</a:t>
            </a:r>
          </a:p>
          <a:p>
            <a:r>
              <a:rPr lang="es-MX" dirty="0"/>
              <a:t>1) </a:t>
            </a:r>
            <a:r>
              <a:rPr lang="es-MX" b="1" dirty="0"/>
              <a:t>Vincula los tres pilares del desarrollo</a:t>
            </a:r>
            <a:r>
              <a:rPr lang="es-MX" dirty="0"/>
              <a:t>: económico, social y ambiental</a:t>
            </a:r>
          </a:p>
          <a:p>
            <a:r>
              <a:rPr lang="es-MX" dirty="0"/>
              <a:t>2) Incluye temas que no estaban contemplados en la Agenda del Milenio: </a:t>
            </a:r>
            <a:r>
              <a:rPr lang="es-MX" b="1" dirty="0"/>
              <a:t>paz, gobernabilidad, y cambio climático</a:t>
            </a:r>
          </a:p>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5</a:t>
            </a:fld>
            <a:endParaRPr lang="es-MX"/>
          </a:p>
        </p:txBody>
      </p:sp>
    </p:spTree>
    <p:extLst>
      <p:ext uri="{BB962C8B-B14F-4D97-AF65-F5344CB8AC3E}">
        <p14:creationId xmlns:p14="http://schemas.microsoft.com/office/powerpoint/2010/main" val="115604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MX" dirty="0"/>
              <a:t>La Agenda 2030 descansa sobre </a:t>
            </a:r>
            <a:r>
              <a:rPr lang="es-MX" b="1" dirty="0"/>
              <a:t>3 principios rectores</a:t>
            </a:r>
            <a:r>
              <a:rPr lang="es-MX" dirty="0"/>
              <a:t>. Es una agenda:</a:t>
            </a:r>
          </a:p>
          <a:p>
            <a:pPr marL="228600" indent="-228600" fontAlgn="base">
              <a:buAutoNum type="arabicParenR"/>
            </a:pPr>
            <a:r>
              <a:rPr lang="es-MX" b="1" dirty="0"/>
              <a:t>Universal</a:t>
            </a:r>
            <a:r>
              <a:rPr lang="es-MX" dirty="0"/>
              <a:t>: Sus objetivos aplican a países desarrollados y países en desarrollo. Todos deben sumar esfuerzos para alcanzar las metas asentadas en los ODS</a:t>
            </a:r>
          </a:p>
          <a:p>
            <a:pPr marL="228600" indent="-228600" fontAlgn="base">
              <a:buAutoNum type="arabicParenR"/>
            </a:pPr>
            <a:r>
              <a:rPr lang="es-MX" b="1" dirty="0"/>
              <a:t>Integral e indivisible</a:t>
            </a:r>
            <a:r>
              <a:rPr lang="es-MX" dirty="0"/>
              <a:t>: La implementación de la agenda debe equilibrar las tres dimensiones del desarrollo sostenible, reconociendo que será necesario hacer compromisos (</a:t>
            </a:r>
            <a:r>
              <a:rPr lang="es-MX" dirty="0" err="1"/>
              <a:t>trade-offs</a:t>
            </a:r>
            <a:r>
              <a:rPr lang="es-MX" dirty="0"/>
              <a:t>) entre ellas pero que también trabajar para conseguir algunas metas acelera y potencia el cumplimiento de otras.</a:t>
            </a:r>
          </a:p>
          <a:p>
            <a:pPr marL="228600" indent="-228600" fontAlgn="base">
              <a:buAutoNum type="arabicParenR"/>
            </a:pPr>
            <a:r>
              <a:rPr lang="es-MX" b="1" dirty="0"/>
              <a:t>“No dejar a nadie atrás”</a:t>
            </a:r>
            <a:r>
              <a:rPr lang="es-MX" dirty="0"/>
              <a:t>: La exclusión y la marginación siguen existiendo incluso en los países más ricos. Más del 70% de las personas en países en desarrollo viven en sociedades más desiguales que en 1990. La distribución del desarrollo ha sido desigual, por esto la Agenda 2030 prioriza la reducción de las desigualdades, y exhorta a que los países atiendan primero a los más rezagados.</a:t>
            </a:r>
          </a:p>
          <a:p>
            <a:pPr marL="0" indent="0" fontAlgn="base">
              <a:buNone/>
            </a:pPr>
            <a:r>
              <a:rPr lang="es-MX" dirty="0"/>
              <a:t>	(Fuente: http://www.undp.org/content/undp/en/home/presscenter/speeches/2016/06/04/helen-clark-leave-no-one-behind-equity-in-the-sdgs-save-the-children-annual-meeting.html)</a:t>
            </a:r>
          </a:p>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6</a:t>
            </a:fld>
            <a:endParaRPr lang="es-MX"/>
          </a:p>
        </p:txBody>
      </p:sp>
    </p:spTree>
    <p:extLst>
      <p:ext uri="{BB962C8B-B14F-4D97-AF65-F5344CB8AC3E}">
        <p14:creationId xmlns:p14="http://schemas.microsoft.com/office/powerpoint/2010/main" val="40339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las acciones implementadas no pueden dejar de llevarse a cabo a través de una visión holística que está construida a partir de la complementariedad de enfoques ideológicos y estratégicos. </a:t>
            </a:r>
          </a:p>
          <a:p>
            <a:pPr marL="178167" indent="-178167" defTabSz="931774">
              <a:buFont typeface="Arial" panose="020B0604020202020204" pitchFamily="34" charset="0"/>
              <a:buChar char="•"/>
              <a:defRPr/>
            </a:pPr>
            <a:r>
              <a:rPr lang="es-MX" b="1" u="none" dirty="0"/>
              <a:t>Igualdad de género</a:t>
            </a:r>
            <a:r>
              <a:rPr lang="es-MX" b="0" u="none" dirty="0"/>
              <a:t>: </a:t>
            </a:r>
            <a:r>
              <a:rPr lang="es-MX" dirty="0"/>
              <a:t>Mujeres y niñas son quienes más sufren las desigualdades. La desigualdad de género prevalece a través de varios ODS.</a:t>
            </a:r>
            <a:endParaRPr lang="es-MX" b="0" u="none" dirty="0"/>
          </a:p>
          <a:p>
            <a:pPr marL="178167" indent="-178167">
              <a:buFont typeface="Arial" panose="020B0604020202020204" pitchFamily="34" charset="0"/>
              <a:buChar char="•"/>
            </a:pPr>
            <a:r>
              <a:rPr lang="es-MX" b="1" u="none" dirty="0"/>
              <a:t>Inclusión</a:t>
            </a:r>
            <a:r>
              <a:rPr lang="es-MX" b="0" u="none" dirty="0"/>
              <a:t>: enfocarse en las brechas de desarrollo: no dejar a nadie atrás. P</a:t>
            </a:r>
            <a:r>
              <a:rPr lang="es-ES" dirty="0" err="1"/>
              <a:t>riorizar</a:t>
            </a:r>
            <a:r>
              <a:rPr lang="es-ES" dirty="0"/>
              <a:t> a los grupos de mayor vulnerabilidad </a:t>
            </a:r>
            <a:endParaRPr lang="es-MX" b="0" u="none" dirty="0"/>
          </a:p>
          <a:p>
            <a:pPr marL="178167" indent="-178167" defTabSz="931774">
              <a:buFont typeface="Arial" panose="020B0604020202020204" pitchFamily="34" charset="0"/>
              <a:buChar char="•"/>
              <a:defRPr/>
            </a:pPr>
            <a:r>
              <a:rPr lang="es-MX" b="0" u="none" dirty="0"/>
              <a:t>Ciclo de vida: </a:t>
            </a:r>
            <a:r>
              <a:rPr lang="es-MX" dirty="0"/>
              <a:t>Se refiere a políticas públicas enfocadas en cada etapa del ciclo de vida: niños, jóvenes, adultos mayores.</a:t>
            </a:r>
            <a:endParaRPr lang="es-MX" b="0" u="none" dirty="0"/>
          </a:p>
          <a:p>
            <a:pPr marL="178167" indent="-178167">
              <a:buFont typeface="Arial" panose="020B0604020202020204" pitchFamily="34" charset="0"/>
              <a:buChar char="•"/>
            </a:pPr>
            <a:r>
              <a:rPr lang="es-MX" b="1" u="none" dirty="0"/>
              <a:t>Derechos humanos</a:t>
            </a:r>
            <a:r>
              <a:rPr lang="es-MX" b="0" u="none" dirty="0"/>
              <a:t>: </a:t>
            </a:r>
            <a:r>
              <a:rPr lang="es-ES" dirty="0"/>
              <a:t>Enfoque de derechos en la consecución de cada una de las metas donde es el propio </a:t>
            </a:r>
            <a:r>
              <a:rPr lang="es-ES" dirty="0">
                <a:solidFill>
                  <a:srgbClr val="FF7C80"/>
                </a:solidFill>
              </a:rPr>
              <a:t>desarrollo</a:t>
            </a:r>
            <a:r>
              <a:rPr lang="es-ES" dirty="0">
                <a:solidFill>
                  <a:schemeClr val="accent1">
                    <a:lumMod val="75000"/>
                  </a:schemeClr>
                </a:solidFill>
              </a:rPr>
              <a:t> </a:t>
            </a:r>
            <a:r>
              <a:rPr lang="es-ES" dirty="0"/>
              <a:t>el que se constituye como un </a:t>
            </a:r>
            <a:r>
              <a:rPr lang="es-ES" dirty="0">
                <a:solidFill>
                  <a:srgbClr val="FF7C80"/>
                </a:solidFill>
              </a:rPr>
              <a:t>derecho humano</a:t>
            </a:r>
          </a:p>
          <a:p>
            <a:pPr marL="178167" indent="-178167" defTabSz="931774">
              <a:buFont typeface="Arial" panose="020B0604020202020204" pitchFamily="34" charset="0"/>
              <a:buChar char="•"/>
              <a:defRPr/>
            </a:pPr>
            <a:r>
              <a:rPr lang="es-ES" b="1" dirty="0">
                <a:solidFill>
                  <a:srgbClr val="FF7C80"/>
                </a:solidFill>
              </a:rPr>
              <a:t>Ciclo de vida</a:t>
            </a:r>
            <a:r>
              <a:rPr lang="es-ES" dirty="0">
                <a:solidFill>
                  <a:srgbClr val="FF7C80"/>
                </a:solidFill>
              </a:rPr>
              <a:t>: </a:t>
            </a:r>
            <a:r>
              <a:rPr lang="es-MX" dirty="0"/>
              <a:t>Se refiere a políticas públicas enfocadas en cada etapa del ciclo de vida: niños, jóvenes, adultos mayores.</a:t>
            </a:r>
          </a:p>
          <a:p>
            <a:pPr marL="178167" indent="-178167">
              <a:buFont typeface="Arial" panose="020B0604020202020204" pitchFamily="34" charset="0"/>
              <a:buChar char="•"/>
            </a:pPr>
            <a:r>
              <a:rPr lang="es-MX" b="1" u="none" dirty="0"/>
              <a:t>Enfoque territorial</a:t>
            </a:r>
            <a:r>
              <a:rPr lang="es-MX" b="0" u="none" dirty="0"/>
              <a:t>: </a:t>
            </a:r>
            <a:r>
              <a:rPr lang="es-MX" dirty="0"/>
              <a:t>Se refiere a tomar en cuenta las diferencias culturales, económicas y geográficas para diseñar un enfoque diferenciado por cada territorio</a:t>
            </a:r>
            <a:endParaRPr lang="es-MX" b="0" u="none" dirty="0"/>
          </a:p>
          <a:p>
            <a:pPr marL="178167" indent="-178167" defTabSz="931774">
              <a:buFont typeface="Arial" panose="020B0604020202020204" pitchFamily="34" charset="0"/>
              <a:buChar char="•"/>
              <a:defRPr/>
            </a:pPr>
            <a:r>
              <a:rPr lang="es-MX" b="1" u="none" dirty="0"/>
              <a:t>Estado de derecho</a:t>
            </a:r>
            <a:r>
              <a:rPr lang="es-MX" b="0" u="none" dirty="0"/>
              <a:t>: Fortaleza institucional y transparencia; participación sustantiva</a:t>
            </a:r>
          </a:p>
          <a:p>
            <a:pPr marL="178167" indent="-178167" defTabSz="931774">
              <a:buFont typeface="Arial" panose="020B0604020202020204" pitchFamily="34" charset="0"/>
              <a:buChar char="•"/>
              <a:defRPr/>
            </a:pPr>
            <a:r>
              <a:rPr lang="es-ES" b="1" dirty="0"/>
              <a:t>Desarrollo sostenible</a:t>
            </a:r>
            <a:r>
              <a:rPr lang="es-ES" dirty="0"/>
              <a:t>: Que cada una de las metas del desarrollo considere la </a:t>
            </a:r>
            <a:r>
              <a:rPr lang="es-ES" dirty="0">
                <a:solidFill>
                  <a:srgbClr val="33CCCC"/>
                </a:solidFill>
              </a:rPr>
              <a:t>protección del medio ambiente en el largo plazo. J</a:t>
            </a:r>
            <a:r>
              <a:rPr lang="es-MX" b="0" u="none" dirty="0" err="1"/>
              <a:t>usticia</a:t>
            </a:r>
            <a:r>
              <a:rPr lang="es-MX" b="0" u="none" dirty="0"/>
              <a:t> intergeneracional</a:t>
            </a:r>
          </a:p>
        </p:txBody>
      </p:sp>
      <p:sp>
        <p:nvSpPr>
          <p:cNvPr id="4" name="Slide Number Placeholder 3"/>
          <p:cNvSpPr>
            <a:spLocks noGrp="1"/>
          </p:cNvSpPr>
          <p:nvPr>
            <p:ph type="sldNum" sz="quarter" idx="5"/>
          </p:nvPr>
        </p:nvSpPr>
        <p:spPr/>
        <p:txBody>
          <a:bodyPr/>
          <a:lstStyle/>
          <a:p>
            <a:fld id="{396E80AD-6672-4F12-BED0-9058B7F4F0C3}" type="slidenum">
              <a:rPr lang="es-MX" smtClean="0"/>
              <a:t>7</a:t>
            </a:fld>
            <a:endParaRPr lang="es-MX"/>
          </a:p>
        </p:txBody>
      </p:sp>
    </p:spTree>
    <p:extLst>
      <p:ext uri="{BB962C8B-B14F-4D97-AF65-F5344CB8AC3E}">
        <p14:creationId xmlns:p14="http://schemas.microsoft.com/office/powerpoint/2010/main" val="298659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s-ES" sz="1200" dirty="0">
                <a:solidFill>
                  <a:prstClr val="black">
                    <a:lumMod val="75000"/>
                    <a:lumOff val="25000"/>
                  </a:prstClr>
                </a:solidFill>
                <a:latin typeface="Calibri Light" panose="020F0302020204030204"/>
                <a:sym typeface="Arial"/>
              </a:rPr>
              <a:t>El enfoque basado en derechos humanos, pone a las personas en el centro de las políticas.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s-ES" sz="1200" dirty="0">
                <a:solidFill>
                  <a:prstClr val="black">
                    <a:lumMod val="75000"/>
                    <a:lumOff val="25000"/>
                  </a:prstClr>
                </a:solidFill>
                <a:latin typeface="Calibri Light" panose="020F0302020204030204"/>
                <a:sym typeface="Arial"/>
              </a:rPr>
              <a:t>De manera particular, se centra en los grupos en situación de vulnerabilidad.</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s-ES" sz="1200" dirty="0">
                <a:solidFill>
                  <a:prstClr val="black">
                    <a:lumMod val="75000"/>
                    <a:lumOff val="25000"/>
                  </a:prstClr>
                </a:solidFill>
                <a:latin typeface="Calibri Light" panose="020F0302020204030204"/>
                <a:sym typeface="Arial"/>
              </a:rPr>
              <a:t>Obliga a las y los tomadores de decisiones a implementar estrategias de i</a:t>
            </a:r>
            <a:r>
              <a:rPr lang="es-ES" sz="1050" dirty="0">
                <a:solidFill>
                  <a:prstClr val="black">
                    <a:lumMod val="75000"/>
                    <a:lumOff val="25000"/>
                  </a:prstClr>
                </a:solidFill>
                <a:latin typeface="Calibri Light" panose="020F0302020204030204"/>
                <a:sym typeface="Arial"/>
              </a:rPr>
              <a:t>nclusión, accesibilidad, disponibilidad y calidad en el diseño de planes y programas y en la provisión de los servicios públicos. </a:t>
            </a:r>
          </a:p>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8</a:t>
            </a:fld>
            <a:endParaRPr lang="es-MX"/>
          </a:p>
        </p:txBody>
      </p:sp>
    </p:spTree>
    <p:extLst>
      <p:ext uri="{BB962C8B-B14F-4D97-AF65-F5344CB8AC3E}">
        <p14:creationId xmlns:p14="http://schemas.microsoft.com/office/powerpoint/2010/main" val="333659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No </a:t>
            </a:r>
            <a:r>
              <a:rPr kumimoji="0" lang="es-BO"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se podrá avanzar “brecha por brecha”, se requiere de un </a:t>
            </a:r>
            <a:r>
              <a:rPr kumimoji="0" lang="es-BO"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enfoque multidimensional e intersectorial</a:t>
            </a:r>
          </a:p>
          <a:p>
            <a:endParaRPr lang="es-ES" dirty="0"/>
          </a:p>
          <a:p>
            <a:r>
              <a:rPr lang="es-ES" dirty="0"/>
              <a:t>Como se mencionó uno de los principios fundamentales a considerar en el diseño de políticas públicas es la integralidad.</a:t>
            </a:r>
          </a:p>
          <a:p>
            <a:r>
              <a:rPr lang="es-ES" dirty="0"/>
              <a:t>¿Qué entendemos por integralidad?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El balance de las tres dimensiones del desarrollo sostenible, tanto en el análisis de las problemáticas como en el diseño de las soluciones.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Para ello, es necesario romper con la fragmentación que existe entre dependencias, sectores y territorios, para abordar el desarrollo desde una perspectiva holística,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Que permita identificar y gestionar externalidades negativas y maximizar aquellas sinergias entre los programas públicos.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Ejemplo de </a:t>
            </a:r>
            <a:r>
              <a:rPr lang="es-ES" dirty="0" err="1"/>
              <a:t>trade</a:t>
            </a:r>
            <a:r>
              <a:rPr lang="es-ES" dirty="0"/>
              <a:t>-off: desarrollo económico vs. Desarrollo medioambiental. ¿Cómo un gran desarrollo turístico puede afectar el entorno?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Sinergias: programas de educación temprana con efectos positivos en términos de salud y, en el largo plazo, en términos de ingreso.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desarrollo desde una perspectiva de integralidad requiere (i) una alta coordinación entre dependencias y órdenes de gobierno; (</a:t>
            </a:r>
            <a:r>
              <a:rPr lang="es-ES" dirty="0" err="1"/>
              <a:t>ii</a:t>
            </a:r>
            <a:r>
              <a:rPr lang="es-ES" dirty="0"/>
              <a:t>) metodologías e instrumentos capaces de identificar las externalidades positivas y negativas. </a:t>
            </a:r>
          </a:p>
          <a:p>
            <a:endParaRPr lang="es-MX" dirty="0"/>
          </a:p>
        </p:txBody>
      </p:sp>
      <p:sp>
        <p:nvSpPr>
          <p:cNvPr id="4" name="Slide Number Placeholder 3"/>
          <p:cNvSpPr>
            <a:spLocks noGrp="1"/>
          </p:cNvSpPr>
          <p:nvPr>
            <p:ph type="sldNum" sz="quarter" idx="5"/>
          </p:nvPr>
        </p:nvSpPr>
        <p:spPr/>
        <p:txBody>
          <a:bodyPr/>
          <a:lstStyle/>
          <a:p>
            <a:fld id="{396E80AD-6672-4F12-BED0-9058B7F4F0C3}" type="slidenum">
              <a:rPr lang="es-MX" smtClean="0"/>
              <a:t>9</a:t>
            </a:fld>
            <a:endParaRPr lang="es-MX"/>
          </a:p>
        </p:txBody>
      </p:sp>
    </p:spTree>
    <p:extLst>
      <p:ext uri="{BB962C8B-B14F-4D97-AF65-F5344CB8AC3E}">
        <p14:creationId xmlns:p14="http://schemas.microsoft.com/office/powerpoint/2010/main" val="325752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387265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323329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392463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1129241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1399188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3275568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66702" y="245743"/>
            <a:ext cx="11005458" cy="946244"/>
          </a:xfrm>
        </p:spPr>
        <p:txBody>
          <a:bodyPr/>
          <a:lstStyle>
            <a:lvl1pPr>
              <a:defRPr b="1" spc="-150">
                <a:solidFill>
                  <a:srgbClr val="0369B3"/>
                </a:solidFill>
                <a:latin typeface="+mj-lt"/>
              </a:defRPr>
            </a:lvl1pPr>
          </a:lstStyle>
          <a:p>
            <a:r>
              <a:rPr lang="es-ES" dirty="0"/>
              <a:t>Haga clic para modificar el estilo de título del patrón</a:t>
            </a:r>
            <a:endParaRPr lang="es-MX" dirty="0"/>
          </a:p>
        </p:txBody>
      </p:sp>
      <p:sp>
        <p:nvSpPr>
          <p:cNvPr id="3" name="Marcador de contenido 2"/>
          <p:cNvSpPr>
            <a:spLocks noGrp="1"/>
          </p:cNvSpPr>
          <p:nvPr>
            <p:ph idx="1" hasCustomPrompt="1"/>
          </p:nvPr>
        </p:nvSpPr>
        <p:spPr>
          <a:xfrm>
            <a:off x="266702" y="1588859"/>
            <a:ext cx="11087098" cy="352880"/>
          </a:xfrm>
        </p:spPr>
        <p:txBody>
          <a:bodyPr/>
          <a:lstStyle>
            <a:lvl1pPr marL="0" indent="0">
              <a:buNone/>
              <a:defRPr sz="1600" b="1" spc="300">
                <a:solidFill>
                  <a:schemeClr val="tx1">
                    <a:lumMod val="65000"/>
                    <a:lumOff val="35000"/>
                  </a:schemeClr>
                </a:solidFill>
              </a:defRPr>
            </a:lvl1pPr>
            <a:lvl2pPr marL="457200" indent="0">
              <a:buNone/>
              <a:defRPr sz="1200" spc="300"/>
            </a:lvl2pPr>
          </a:lstStyle>
          <a:p>
            <a:pPr lvl="0"/>
            <a:r>
              <a:rPr lang="es-ES" dirty="0"/>
              <a:t>Haga clic para modificar el título</a:t>
            </a:r>
          </a:p>
        </p:txBody>
      </p:sp>
      <p:sp>
        <p:nvSpPr>
          <p:cNvPr id="4" name="Marcador de fecha 3"/>
          <p:cNvSpPr>
            <a:spLocks noGrp="1"/>
          </p:cNvSpPr>
          <p:nvPr>
            <p:ph type="dt" sz="half" idx="10"/>
          </p:nvPr>
        </p:nvSpPr>
        <p:spPr/>
        <p:txBody>
          <a:bodyPr/>
          <a:lstStyle/>
          <a:p>
            <a:fld id="{27896FEC-D9F6-499D-808E-E3E0D016108F}" type="datetimeFigureOut">
              <a:rPr lang="es-MX" smtClean="0"/>
              <a:t>04/10/2019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47757"/>
            <a:ext cx="12058650" cy="230866"/>
          </a:xfrm>
          <a:prstGeom prst="rect">
            <a:avLst/>
          </a:prstGeom>
        </p:spPr>
      </p:pic>
      <p:sp>
        <p:nvSpPr>
          <p:cNvPr id="12" name="Marcador de contenido 2"/>
          <p:cNvSpPr>
            <a:spLocks noGrp="1"/>
          </p:cNvSpPr>
          <p:nvPr>
            <p:ph idx="13" hasCustomPrompt="1"/>
          </p:nvPr>
        </p:nvSpPr>
        <p:spPr>
          <a:xfrm>
            <a:off x="266702" y="2212521"/>
            <a:ext cx="11087098" cy="3910693"/>
          </a:xfrm>
        </p:spPr>
        <p:txBody>
          <a:bodyPr/>
          <a:lstStyle>
            <a:lvl1pPr marL="0" indent="0">
              <a:buNone/>
              <a:defRPr lang="es-ES" sz="1200" kern="1200" dirty="0" smtClean="0">
                <a:solidFill>
                  <a:schemeClr val="tx1"/>
                </a:solidFill>
                <a:latin typeface="+mj-lt"/>
                <a:ea typeface="+mn-ea"/>
                <a:cs typeface="+mn-cs"/>
              </a:defRPr>
            </a:lvl1pPr>
            <a:lvl2pPr marL="457200" indent="0">
              <a:buNone/>
              <a:defRPr sz="1200">
                <a:latin typeface="+mj-lt"/>
              </a:defRPr>
            </a:lvl2pPr>
          </a:lstStyle>
          <a:p>
            <a:pPr lvl="0"/>
            <a:r>
              <a:rPr lang="es-ES" dirty="0"/>
              <a:t>Haga clic para modificar el texto</a:t>
            </a:r>
          </a:p>
        </p:txBody>
      </p:sp>
      <p:pic>
        <p:nvPicPr>
          <p:cNvPr id="10" name="Imagen 1">
            <a:extLst>
              <a:ext uri="{FF2B5EF4-FFF2-40B4-BE49-F238E27FC236}">
                <a16:creationId xmlns:a16="http://schemas.microsoft.com/office/drawing/2014/main" id="{1FB3EAEF-DAF6-4112-94E4-12E9E278933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35" b="30961"/>
          <a:stretch/>
        </p:blipFill>
        <p:spPr>
          <a:xfrm>
            <a:off x="11423178" y="213806"/>
            <a:ext cx="608302" cy="997743"/>
          </a:xfrm>
          <a:prstGeom prst="rect">
            <a:avLst/>
          </a:prstGeom>
        </p:spPr>
      </p:pic>
    </p:spTree>
    <p:extLst>
      <p:ext uri="{BB962C8B-B14F-4D97-AF65-F5344CB8AC3E}">
        <p14:creationId xmlns:p14="http://schemas.microsoft.com/office/powerpoint/2010/main" val="200187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04/10/2019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‹Nº›</a:t>
            </a:fld>
            <a:endParaRPr lang="es-MX"/>
          </a:p>
        </p:txBody>
      </p:sp>
      <p:pic>
        <p:nvPicPr>
          <p:cNvPr id="8" name="Imagen 1">
            <a:extLst>
              <a:ext uri="{FF2B5EF4-FFF2-40B4-BE49-F238E27FC236}">
                <a16:creationId xmlns:a16="http://schemas.microsoft.com/office/drawing/2014/main" id="{6A12E89F-0F20-4193-9C97-524F2B41AD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8891"/>
          <a:stretch/>
        </p:blipFill>
        <p:spPr>
          <a:xfrm>
            <a:off x="10727963" y="4323364"/>
            <a:ext cx="1006837" cy="1681650"/>
          </a:xfrm>
          <a:prstGeom prst="rect">
            <a:avLst/>
          </a:prstGeom>
        </p:spPr>
      </p:pic>
      <p:sp>
        <p:nvSpPr>
          <p:cNvPr id="2" name="Título 1"/>
          <p:cNvSpPr>
            <a:spLocks noGrp="1"/>
          </p:cNvSpPr>
          <p:nvPr>
            <p:ph type="ctrTitle" hasCustomPrompt="1"/>
          </p:nvPr>
        </p:nvSpPr>
        <p:spPr>
          <a:xfrm>
            <a:off x="457200" y="839901"/>
            <a:ext cx="9144000" cy="2387600"/>
          </a:xfrm>
        </p:spPr>
        <p:txBody>
          <a:bodyPr anchor="b">
            <a:normAutofit/>
          </a:bodyPr>
          <a:lstStyle>
            <a:lvl1pPr algn="ctr">
              <a:defRPr sz="4000">
                <a:solidFill>
                  <a:schemeClr val="bg1"/>
                </a:solidFill>
                <a:latin typeface="+mn-lt"/>
              </a:defRPr>
            </a:lvl1pPr>
          </a:lstStyle>
          <a:p>
            <a:r>
              <a:rPr lang="es-ES" dirty="0"/>
              <a:t>Título de la presentación</a:t>
            </a:r>
            <a:endParaRPr lang="es-MX" dirty="0"/>
          </a:p>
        </p:txBody>
      </p:sp>
      <p:sp>
        <p:nvSpPr>
          <p:cNvPr id="3" name="Subtítulo 2"/>
          <p:cNvSpPr>
            <a:spLocks noGrp="1"/>
          </p:cNvSpPr>
          <p:nvPr>
            <p:ph type="subTitle" idx="1" hasCustomPrompt="1"/>
          </p:nvPr>
        </p:nvSpPr>
        <p:spPr>
          <a:xfrm>
            <a:off x="457200" y="4621213"/>
            <a:ext cx="9144000" cy="1547478"/>
          </a:xfrm>
        </p:spPr>
        <p:txBody>
          <a:bodyPr>
            <a:noAutofit/>
          </a:bodyPr>
          <a:lstStyle>
            <a:lvl1pPr marL="0" indent="0" algn="ctr">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Fecha  / Lugar / Presentador</a:t>
            </a:r>
          </a:p>
        </p:txBody>
      </p:sp>
      <p:pic>
        <p:nvPicPr>
          <p:cNvPr id="11" name="Graphic 10">
            <a:extLst>
              <a:ext uri="{FF2B5EF4-FFF2-40B4-BE49-F238E27FC236}">
                <a16:creationId xmlns:a16="http://schemas.microsoft.com/office/drawing/2014/main" id="{233F234E-8D3C-4DE7-921B-7CAF10BAC1C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784"/>
          <a:stretch/>
        </p:blipFill>
        <p:spPr>
          <a:xfrm>
            <a:off x="0" y="6477026"/>
            <a:ext cx="10058400" cy="233166"/>
          </a:xfrm>
          <a:prstGeom prst="rect">
            <a:avLst/>
          </a:prstGeom>
        </p:spPr>
      </p:pic>
      <p:pic>
        <p:nvPicPr>
          <p:cNvPr id="12" name="Graphic 11">
            <a:extLst>
              <a:ext uri="{FF2B5EF4-FFF2-40B4-BE49-F238E27FC236}">
                <a16:creationId xmlns:a16="http://schemas.microsoft.com/office/drawing/2014/main" id="{68DF94B9-C771-4E9A-9E52-B823F7B8765A}"/>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229" t="17954" r="21210" b="28531"/>
          <a:stretch/>
        </p:blipFill>
        <p:spPr>
          <a:xfrm>
            <a:off x="-10629" y="465364"/>
            <a:ext cx="10058400" cy="5890985"/>
          </a:xfrm>
          <a:prstGeom prst="rect">
            <a:avLst/>
          </a:prstGeom>
        </p:spPr>
      </p:pic>
    </p:spTree>
    <p:extLst>
      <p:ext uri="{BB962C8B-B14F-4D97-AF65-F5344CB8AC3E}">
        <p14:creationId xmlns:p14="http://schemas.microsoft.com/office/powerpoint/2010/main" val="240519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47757"/>
            <a:ext cx="12058650" cy="230866"/>
          </a:xfrm>
          <a:prstGeom prst="rect">
            <a:avLst/>
          </a:prstGeom>
        </p:spPr>
      </p:pic>
      <p:pic>
        <p:nvPicPr>
          <p:cNvPr id="9" name="Imagen 1">
            <a:extLst>
              <a:ext uri="{FF2B5EF4-FFF2-40B4-BE49-F238E27FC236}">
                <a16:creationId xmlns:a16="http://schemas.microsoft.com/office/drawing/2014/main" id="{6A12E89F-0F20-4193-9C97-524F2B41AD4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35" b="30961"/>
          <a:stretch/>
        </p:blipFill>
        <p:spPr>
          <a:xfrm>
            <a:off x="11423178" y="213806"/>
            <a:ext cx="608302" cy="997743"/>
          </a:xfrm>
          <a:prstGeom prst="rect">
            <a:avLst/>
          </a:prstGeom>
        </p:spPr>
      </p:pic>
    </p:spTree>
    <p:extLst>
      <p:ext uri="{BB962C8B-B14F-4D97-AF65-F5344CB8AC3E}">
        <p14:creationId xmlns:p14="http://schemas.microsoft.com/office/powerpoint/2010/main" val="359101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04/10/2019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‹Nº›</a:t>
            </a:fld>
            <a:endParaRPr lang="es-MX"/>
          </a:p>
        </p:txBody>
      </p:sp>
      <p:sp>
        <p:nvSpPr>
          <p:cNvPr id="7" name="Freeform 16"/>
          <p:cNvSpPr>
            <a:spLocks/>
          </p:cNvSpPr>
          <p:nvPr userDrawn="1"/>
        </p:nvSpPr>
        <p:spPr bwMode="auto">
          <a:xfrm>
            <a:off x="4308041" y="4087243"/>
            <a:ext cx="324805" cy="25536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1"/>
          </a:solidFill>
          <a:ln>
            <a:noFill/>
          </a:ln>
        </p:spPr>
        <p:txBody>
          <a:bodyPr/>
          <a:lstStyle/>
          <a:p>
            <a:pPr>
              <a:defRPr/>
            </a:pPr>
            <a:endParaRPr lang="en-US" sz="2400" dirty="0">
              <a:solidFill>
                <a:schemeClr val="bg1">
                  <a:lumMod val="75000"/>
                </a:schemeClr>
              </a:solidFill>
            </a:endParaRPr>
          </a:p>
        </p:txBody>
      </p:sp>
      <p:sp>
        <p:nvSpPr>
          <p:cNvPr id="8" name="Freeform 22"/>
          <p:cNvSpPr>
            <a:spLocks/>
          </p:cNvSpPr>
          <p:nvPr userDrawn="1"/>
        </p:nvSpPr>
        <p:spPr bwMode="auto">
          <a:xfrm>
            <a:off x="6564426" y="4065776"/>
            <a:ext cx="157550" cy="325481"/>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accent1"/>
          </a:solidFill>
          <a:ln>
            <a:noFill/>
          </a:ln>
        </p:spPr>
        <p:txBody>
          <a:bodyPr/>
          <a:lstStyle/>
          <a:p>
            <a:pPr>
              <a:defRPr/>
            </a:pPr>
            <a:endParaRPr lang="en-US" sz="2400" dirty="0">
              <a:solidFill>
                <a:schemeClr val="bg1">
                  <a:lumMod val="75000"/>
                </a:schemeClr>
              </a:solidFill>
            </a:endParaRPr>
          </a:p>
        </p:txBody>
      </p:sp>
      <p:sp>
        <p:nvSpPr>
          <p:cNvPr id="9" name="Content Placeholder 2"/>
          <p:cNvSpPr txBox="1">
            <a:spLocks/>
          </p:cNvSpPr>
          <p:nvPr userDrawn="1"/>
        </p:nvSpPr>
        <p:spPr bwMode="auto">
          <a:xfrm>
            <a:off x="4659390" y="4087243"/>
            <a:ext cx="1612099" cy="324162"/>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a:solidFill>
                  <a:schemeClr val="accent1"/>
                </a:solidFill>
              </a:rPr>
              <a:t>@</a:t>
            </a:r>
            <a:r>
              <a:rPr lang="es-MX" sz="1600" dirty="0" err="1">
                <a:solidFill>
                  <a:schemeClr val="accent1"/>
                </a:solidFill>
              </a:rPr>
              <a:t>PNUD_Mexico</a:t>
            </a:r>
            <a:endParaRPr lang="en-US" sz="1600" dirty="0">
              <a:solidFill>
                <a:schemeClr val="accent1"/>
              </a:solidFill>
            </a:endParaRPr>
          </a:p>
        </p:txBody>
      </p:sp>
      <p:sp>
        <p:nvSpPr>
          <p:cNvPr id="10" name="Content Placeholder 2"/>
          <p:cNvSpPr txBox="1">
            <a:spLocks/>
          </p:cNvSpPr>
          <p:nvPr userDrawn="1"/>
        </p:nvSpPr>
        <p:spPr bwMode="auto">
          <a:xfrm>
            <a:off x="6763045" y="4078711"/>
            <a:ext cx="1391743" cy="332694"/>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s-MX" sz="1600" dirty="0" err="1">
                <a:solidFill>
                  <a:schemeClr val="accent1"/>
                </a:solidFill>
              </a:rPr>
              <a:t>PNUDMexico</a:t>
            </a:r>
            <a:endParaRPr lang="en-US" sz="1600" dirty="0">
              <a:solidFill>
                <a:schemeClr val="accent1"/>
              </a:solidFill>
            </a:endParaRPr>
          </a:p>
        </p:txBody>
      </p:sp>
      <p:sp>
        <p:nvSpPr>
          <p:cNvPr id="11" name="TextBox 30"/>
          <p:cNvSpPr txBox="1"/>
          <p:nvPr userDrawn="1"/>
        </p:nvSpPr>
        <p:spPr>
          <a:xfrm>
            <a:off x="5155971" y="2738612"/>
            <a:ext cx="4091732" cy="584775"/>
          </a:xfrm>
          <a:prstGeom prst="rect">
            <a:avLst/>
          </a:prstGeom>
          <a:noFill/>
        </p:spPr>
        <p:txBody>
          <a:bodyPr wrap="square">
            <a:spAutoFit/>
          </a:bodyPr>
          <a:lstStyle/>
          <a:p>
            <a:pPr>
              <a:defRPr/>
            </a:pPr>
            <a:r>
              <a:rPr lang="es-MX" sz="1600" dirty="0"/>
              <a:t>Todo sobre nosotros en:</a:t>
            </a:r>
            <a:endParaRPr lang="id-ID" sz="1600" dirty="0"/>
          </a:p>
          <a:p>
            <a:pPr>
              <a:defRPr/>
            </a:pPr>
            <a:r>
              <a:rPr lang="es-PE" sz="1600" u="sng" dirty="0">
                <a:solidFill>
                  <a:schemeClr val="accent5"/>
                </a:solidFill>
                <a:latin typeface="Agency FB" panose="020B0503020202020204" pitchFamily="34" charset="0"/>
              </a:rPr>
              <a:t>www.mx.undp.org</a:t>
            </a:r>
            <a:endParaRPr lang="id-ID" sz="1600" dirty="0">
              <a:solidFill>
                <a:schemeClr val="bg1">
                  <a:lumMod val="95000"/>
                </a:schemeClr>
              </a:solidFill>
            </a:endParaRPr>
          </a:p>
        </p:txBody>
      </p:sp>
      <p:pic>
        <p:nvPicPr>
          <p:cNvPr id="12" name="Imagen 11"/>
          <p:cNvPicPr>
            <a:picLocks noChangeAspect="1"/>
          </p:cNvPicPr>
          <p:nvPr userDrawn="1"/>
        </p:nvPicPr>
        <p:blipFill rotWithShape="1">
          <a:blip r:embed="rId2" cstate="screen">
            <a:extLst>
              <a:ext uri="{28A0092B-C50C-407E-A947-70E740481C1C}">
                <a14:useLocalDpi xmlns:a14="http://schemas.microsoft.com/office/drawing/2010/main"/>
              </a:ext>
            </a:extLst>
          </a:blip>
          <a:srcRect b="29844"/>
          <a:stretch/>
        </p:blipFill>
        <p:spPr>
          <a:xfrm>
            <a:off x="4109484" y="2180797"/>
            <a:ext cx="693891" cy="1143420"/>
          </a:xfrm>
          <a:prstGeom prst="rect">
            <a:avLst/>
          </a:prstGeom>
        </p:spPr>
      </p:pic>
    </p:spTree>
    <p:extLst>
      <p:ext uri="{BB962C8B-B14F-4D97-AF65-F5344CB8AC3E}">
        <p14:creationId xmlns:p14="http://schemas.microsoft.com/office/powerpoint/2010/main" val="179050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42535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239347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345682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123693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75C7C241-D208-4BE9-8621-6EAA0351FC7D}" type="datetimeFigureOut">
              <a:rPr lang="es-MX" smtClean="0"/>
              <a:t>04/10/2019</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43F9ED94-6E0A-48C5-B3F7-52E5447263C6}" type="slidenum">
              <a:rPr lang="es-MX" smtClean="0"/>
              <a:t>‹Nº›</a:t>
            </a:fld>
            <a:endParaRPr lang="es-MX" dirty="0"/>
          </a:p>
        </p:txBody>
      </p:sp>
    </p:spTree>
    <p:extLst>
      <p:ext uri="{BB962C8B-B14F-4D97-AF65-F5344CB8AC3E}">
        <p14:creationId xmlns:p14="http://schemas.microsoft.com/office/powerpoint/2010/main" val="22235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7C241-D208-4BE9-8621-6EAA0351FC7D}" type="datetimeFigureOut">
              <a:rPr lang="es-MX" smtClean="0"/>
              <a:t>04/10/2019</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9ED94-6E0A-48C5-B3F7-52E5447263C6}" type="slidenum">
              <a:rPr lang="es-MX" smtClean="0"/>
              <a:t>‹Nº›</a:t>
            </a:fld>
            <a:endParaRPr lang="es-MX" dirty="0"/>
          </a:p>
        </p:txBody>
      </p:sp>
    </p:spTree>
    <p:extLst>
      <p:ext uri="{BB962C8B-B14F-4D97-AF65-F5344CB8AC3E}">
        <p14:creationId xmlns:p14="http://schemas.microsoft.com/office/powerpoint/2010/main" val="3075251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chart" Target="../charts/chart1.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2.sv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54.svg"/></Relationships>
</file>

<file path=ppt/slides/_rels/slide1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470981" y="1692020"/>
            <a:ext cx="1424322" cy="1424322"/>
          </a:xfrm>
          <a:prstGeom prst="rect">
            <a:avLst/>
          </a:prstGeom>
        </p:spPr>
      </p:pic>
      <p:sp>
        <p:nvSpPr>
          <p:cNvPr id="9" name="Title 8">
            <a:extLst>
              <a:ext uri="{FF2B5EF4-FFF2-40B4-BE49-F238E27FC236}">
                <a16:creationId xmlns:a16="http://schemas.microsoft.com/office/drawing/2014/main" id="{4CA02210-D4AA-4ECE-B40B-8918B6B7DC95}"/>
              </a:ext>
            </a:extLst>
          </p:cNvPr>
          <p:cNvSpPr>
            <a:spLocks noGrp="1"/>
          </p:cNvSpPr>
          <p:nvPr>
            <p:ph type="ctrTitle"/>
          </p:nvPr>
        </p:nvSpPr>
        <p:spPr/>
        <p:txBody>
          <a:bodyPr/>
          <a:lstStyle/>
          <a:p>
            <a:r>
              <a:rPr lang="es-MX" dirty="0"/>
              <a:t>Introducción a la Agenda 2030 para el Desarrollo Sostenible</a:t>
            </a:r>
          </a:p>
        </p:txBody>
      </p:sp>
      <p:sp>
        <p:nvSpPr>
          <p:cNvPr id="3" name="Subtítulo 2">
            <a:extLst>
              <a:ext uri="{FF2B5EF4-FFF2-40B4-BE49-F238E27FC236}">
                <a16:creationId xmlns:a16="http://schemas.microsoft.com/office/drawing/2014/main" id="{92399E26-B9F4-4E02-BAA4-9BBFDABB5679}"/>
              </a:ext>
            </a:extLst>
          </p:cNvPr>
          <p:cNvSpPr>
            <a:spLocks noGrp="1"/>
          </p:cNvSpPr>
          <p:nvPr>
            <p:ph type="subTitle" idx="1"/>
          </p:nvPr>
        </p:nvSpPr>
        <p:spPr>
          <a:xfrm>
            <a:off x="457200" y="5758728"/>
            <a:ext cx="9144000" cy="423147"/>
          </a:xfrm>
        </p:spPr>
        <p:txBody>
          <a:bodyPr/>
          <a:lstStyle/>
          <a:p>
            <a:r>
              <a:rPr lang="es-ES" dirty="0"/>
              <a:t>Octubre 2019</a:t>
            </a:r>
            <a:endParaRPr lang="es-MX" dirty="0"/>
          </a:p>
        </p:txBody>
      </p:sp>
    </p:spTree>
    <p:extLst>
      <p:ext uri="{BB962C8B-B14F-4D97-AF65-F5344CB8AC3E}">
        <p14:creationId xmlns:p14="http://schemas.microsoft.com/office/powerpoint/2010/main" val="308606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Sostenibilidad</a:t>
            </a:r>
          </a:p>
        </p:txBody>
      </p:sp>
      <p:pic>
        <p:nvPicPr>
          <p:cNvPr id="5" name="Picture 14" descr="Resultado de imagen para partnership png">
            <a:extLst>
              <a:ext uri="{FF2B5EF4-FFF2-40B4-BE49-F238E27FC236}">
                <a16:creationId xmlns:a16="http://schemas.microsoft.com/office/drawing/2014/main" id="{1638E925-1AC8-4AA6-8D7C-0D19015270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43" y="2115284"/>
            <a:ext cx="2362735" cy="2362735"/>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1B4A5843-614D-4D6C-8855-4A98B06B014E}"/>
              </a:ext>
            </a:extLst>
          </p:cNvPr>
          <p:cNvSpPr txBox="1">
            <a:spLocks/>
          </p:cNvSpPr>
          <p:nvPr/>
        </p:nvSpPr>
        <p:spPr>
          <a:xfrm>
            <a:off x="3898232" y="1575582"/>
            <a:ext cx="7806088" cy="46001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300" dirty="0">
                <a:solidFill>
                  <a:prstClr val="black">
                    <a:lumMod val="75000"/>
                    <a:lumOff val="25000"/>
                  </a:prstClr>
                </a:solidFill>
                <a:latin typeface="Calibri Light" panose="020F0302020204030204"/>
                <a:sym typeface="Arial"/>
              </a:rPr>
              <a:t>Se traduce en la </a:t>
            </a:r>
            <a:r>
              <a:rPr lang="es-ES" sz="2300" b="1" dirty="0">
                <a:solidFill>
                  <a:schemeClr val="tx1">
                    <a:lumMod val="95000"/>
                    <a:lumOff val="5000"/>
                  </a:schemeClr>
                </a:solidFill>
                <a:latin typeface="Calibri Light" panose="020F0302020204030204"/>
                <a:sym typeface="Arial"/>
              </a:rPr>
              <a:t>satisfacción de las necesidades del presente sin comprometer la capacidad de las generaciones futuras </a:t>
            </a:r>
            <a:r>
              <a:rPr lang="es-ES" sz="2300" dirty="0">
                <a:solidFill>
                  <a:prstClr val="black">
                    <a:lumMod val="75000"/>
                    <a:lumOff val="25000"/>
                  </a:prstClr>
                </a:solidFill>
                <a:latin typeface="Calibri Light" panose="020F0302020204030204"/>
                <a:sym typeface="Arial"/>
              </a:rPr>
              <a:t>para satisfacer sus propias necesidades. </a:t>
            </a:r>
          </a:p>
          <a:p>
            <a:pPr marR="0" lvl="0" algn="just"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lang="es-ES" sz="1400" dirty="0">
              <a:solidFill>
                <a:prstClr val="black">
                  <a:lumMod val="75000"/>
                  <a:lumOff val="25000"/>
                </a:prstClr>
              </a:solidFill>
              <a:latin typeface="Calibri Light" panose="020F0302020204030204"/>
              <a:sym typeface="Arial"/>
            </a:endParaRPr>
          </a:p>
          <a:p>
            <a:pPr algn="just">
              <a:lnSpc>
                <a:spcPct val="120000"/>
              </a:lnSpc>
              <a:spcBef>
                <a:spcPts val="0"/>
              </a:spcBef>
              <a:buClr>
                <a:srgbClr val="1D60A5"/>
              </a:buClr>
              <a:buFont typeface="Wingdings" panose="05000000000000000000" pitchFamily="2" charset="2"/>
              <a:buChar char="§"/>
            </a:pPr>
            <a:r>
              <a:rPr lang="es-ES" sz="2300" b="1" dirty="0">
                <a:solidFill>
                  <a:schemeClr val="tx1">
                    <a:lumMod val="95000"/>
                    <a:lumOff val="5000"/>
                  </a:schemeClr>
                </a:solidFill>
                <a:latin typeface="Calibri Light" panose="020F0302020204030204"/>
                <a:sym typeface="Arial"/>
              </a:rPr>
              <a:t>No es un concepto exclusivamente medioambiental</a:t>
            </a:r>
            <a:r>
              <a:rPr lang="es-ES" sz="2300" dirty="0">
                <a:solidFill>
                  <a:prstClr val="black">
                    <a:lumMod val="75000"/>
                    <a:lumOff val="25000"/>
                  </a:prstClr>
                </a:solidFill>
                <a:latin typeface="Calibri Light" panose="020F0302020204030204"/>
                <a:sym typeface="Arial"/>
              </a:rPr>
              <a:t>; es un concepto que obliga a pensar el desarrollo de manera integrada. Sostenibilidad:</a:t>
            </a:r>
          </a:p>
          <a:p>
            <a:pPr lvl="1" algn="just">
              <a:lnSpc>
                <a:spcPct val="120000"/>
              </a:lnSpc>
              <a:spcBef>
                <a:spcPts val="0"/>
              </a:spcBef>
              <a:buClr>
                <a:srgbClr val="1D60A5"/>
              </a:buClr>
              <a:buFont typeface="Wingdings" panose="05000000000000000000" pitchFamily="2" charset="2"/>
              <a:buChar char="§"/>
            </a:pPr>
            <a:r>
              <a:rPr lang="es-ES" sz="1900" dirty="0">
                <a:solidFill>
                  <a:prstClr val="black">
                    <a:lumMod val="75000"/>
                    <a:lumOff val="25000"/>
                  </a:prstClr>
                </a:solidFill>
                <a:latin typeface="Calibri Light" panose="020F0302020204030204"/>
                <a:sym typeface="Arial"/>
              </a:rPr>
              <a:t>Social, económica, ambiental, política, institucional, tecnológica. </a:t>
            </a:r>
          </a:p>
          <a:p>
            <a:pPr algn="just">
              <a:lnSpc>
                <a:spcPct val="120000"/>
              </a:lnSpc>
              <a:spcBef>
                <a:spcPts val="0"/>
              </a:spcBef>
              <a:buClr>
                <a:srgbClr val="1D60A5"/>
              </a:buClr>
              <a:buFont typeface="Wingdings" panose="05000000000000000000" pitchFamily="2" charset="2"/>
              <a:buChar char="§"/>
            </a:pPr>
            <a:endParaRPr lang="es-ES" sz="1400" dirty="0">
              <a:solidFill>
                <a:prstClr val="black">
                  <a:lumMod val="75000"/>
                  <a:lumOff val="25000"/>
                </a:prstClr>
              </a:solidFill>
              <a:latin typeface="Calibri Light" panose="020F0302020204030204"/>
              <a:sym typeface="Arial"/>
            </a:endParaRPr>
          </a:p>
          <a:p>
            <a:pPr algn="just">
              <a:lnSpc>
                <a:spcPct val="120000"/>
              </a:lnSpc>
              <a:spcBef>
                <a:spcPts val="0"/>
              </a:spcBef>
              <a:buClr>
                <a:srgbClr val="1D60A5"/>
              </a:buClr>
              <a:buFont typeface="Wingdings" panose="05000000000000000000" pitchFamily="2" charset="2"/>
              <a:buChar char="§"/>
            </a:pPr>
            <a:r>
              <a:rPr lang="es-ES" sz="2300" b="1" dirty="0">
                <a:solidFill>
                  <a:schemeClr val="tx1">
                    <a:lumMod val="95000"/>
                    <a:lumOff val="5000"/>
                  </a:schemeClr>
                </a:solidFill>
                <a:latin typeface="Calibri Light" panose="020F0302020204030204"/>
                <a:sym typeface="Arial"/>
              </a:rPr>
              <a:t>Obliga</a:t>
            </a:r>
            <a:r>
              <a:rPr lang="es-ES" sz="2300" dirty="0">
                <a:solidFill>
                  <a:prstClr val="black">
                    <a:lumMod val="75000"/>
                    <a:lumOff val="25000"/>
                  </a:prstClr>
                </a:solidFill>
                <a:latin typeface="Calibri Light" panose="020F0302020204030204"/>
                <a:sym typeface="Arial"/>
              </a:rPr>
              <a:t> a: </a:t>
            </a:r>
          </a:p>
          <a:p>
            <a:pPr lvl="1" algn="just">
              <a:lnSpc>
                <a:spcPct val="120000"/>
              </a:lnSpc>
              <a:spcBef>
                <a:spcPts val="0"/>
              </a:spcBef>
              <a:buClr>
                <a:srgbClr val="1D60A5"/>
              </a:buClr>
              <a:buFont typeface="Wingdings" panose="05000000000000000000" pitchFamily="2" charset="2"/>
              <a:buChar char="§"/>
            </a:pPr>
            <a:r>
              <a:rPr lang="es-ES" sz="1800" dirty="0">
                <a:solidFill>
                  <a:prstClr val="black">
                    <a:lumMod val="75000"/>
                    <a:lumOff val="25000"/>
                  </a:prstClr>
                </a:solidFill>
                <a:latin typeface="Calibri Light" panose="020F0302020204030204"/>
                <a:sym typeface="Arial"/>
              </a:rPr>
              <a:t>Gestionar los conflictos.</a:t>
            </a:r>
          </a:p>
          <a:p>
            <a:pPr lvl="1" algn="just">
              <a:lnSpc>
                <a:spcPct val="120000"/>
              </a:lnSpc>
              <a:spcBef>
                <a:spcPts val="0"/>
              </a:spcBef>
              <a:buClr>
                <a:srgbClr val="1D60A5"/>
              </a:buClr>
              <a:buFont typeface="Wingdings" panose="05000000000000000000" pitchFamily="2" charset="2"/>
              <a:buChar char="§"/>
            </a:pPr>
            <a:r>
              <a:rPr lang="es-ES" sz="1800" dirty="0">
                <a:solidFill>
                  <a:prstClr val="black">
                    <a:lumMod val="75000"/>
                    <a:lumOff val="25000"/>
                  </a:prstClr>
                </a:solidFill>
                <a:latin typeface="Calibri Light" panose="020F0302020204030204"/>
                <a:sym typeface="Arial"/>
              </a:rPr>
              <a:t>Desarrollar estrategias de innovación.</a:t>
            </a:r>
          </a:p>
          <a:p>
            <a:pPr lvl="1" algn="just">
              <a:lnSpc>
                <a:spcPct val="120000"/>
              </a:lnSpc>
              <a:spcBef>
                <a:spcPts val="0"/>
              </a:spcBef>
              <a:buClr>
                <a:srgbClr val="1D60A5"/>
              </a:buClr>
              <a:buFont typeface="Wingdings" panose="05000000000000000000" pitchFamily="2" charset="2"/>
              <a:buChar char="§"/>
            </a:pPr>
            <a:endParaRPr lang="es-ES" sz="1400" dirty="0">
              <a:solidFill>
                <a:prstClr val="black">
                  <a:lumMod val="75000"/>
                  <a:lumOff val="25000"/>
                </a:prstClr>
              </a:solidFill>
              <a:latin typeface="Calibri Light" panose="020F0302020204030204"/>
              <a:sym typeface="Arial"/>
            </a:endParaRPr>
          </a:p>
          <a:p>
            <a:pPr marR="0" lvl="0" algn="just"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300" dirty="0">
                <a:solidFill>
                  <a:prstClr val="black">
                    <a:lumMod val="75000"/>
                    <a:lumOff val="25000"/>
                  </a:prstClr>
                </a:solidFill>
                <a:latin typeface="Calibri Light" panose="020F0302020204030204"/>
                <a:sym typeface="Arial"/>
              </a:rPr>
              <a:t>Es un </a:t>
            </a:r>
            <a:r>
              <a:rPr lang="es-ES" sz="2300" b="1" dirty="0">
                <a:solidFill>
                  <a:schemeClr val="tx1">
                    <a:lumMod val="95000"/>
                    <a:lumOff val="5000"/>
                  </a:schemeClr>
                </a:solidFill>
                <a:latin typeface="Calibri Light" panose="020F0302020204030204"/>
                <a:sym typeface="Arial"/>
              </a:rPr>
              <a:t>término normativo relacionado con la justicia intergeneracional</a:t>
            </a:r>
            <a:r>
              <a:rPr lang="es-ES" sz="2300" dirty="0">
                <a:solidFill>
                  <a:prstClr val="black">
                    <a:lumMod val="75000"/>
                    <a:lumOff val="25000"/>
                  </a:prstClr>
                </a:solidFill>
                <a:latin typeface="Calibri Light" panose="020F0302020204030204"/>
                <a:sym typeface="Arial"/>
              </a:rPr>
              <a:t>, que coloca a las personas en el centro de las políticas públicas.  </a:t>
            </a:r>
          </a:p>
          <a:p>
            <a:pPr marR="0" lvl="0" algn="just"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lang="es-ES" sz="2000" dirty="0">
              <a:solidFill>
                <a:prstClr val="black">
                  <a:lumMod val="75000"/>
                  <a:lumOff val="25000"/>
                </a:prstClr>
              </a:solidFill>
              <a:latin typeface="Calibri Light" panose="020F0302020204030204"/>
              <a:sym typeface="Arial"/>
            </a:endParaRPr>
          </a:p>
        </p:txBody>
      </p:sp>
    </p:spTree>
    <p:extLst>
      <p:ext uri="{BB962C8B-B14F-4D97-AF65-F5344CB8AC3E}">
        <p14:creationId xmlns:p14="http://schemas.microsoft.com/office/powerpoint/2010/main" val="380232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Desagregación de datos</a:t>
            </a:r>
            <a:endParaRPr lang="es-MX" dirty="0"/>
          </a:p>
        </p:txBody>
      </p:sp>
      <p:sp>
        <p:nvSpPr>
          <p:cNvPr id="5" name="Rectángulo 7">
            <a:extLst>
              <a:ext uri="{FF2B5EF4-FFF2-40B4-BE49-F238E27FC236}">
                <a16:creationId xmlns:a16="http://schemas.microsoft.com/office/drawing/2014/main" id="{B4414A17-59B7-4BC5-AF33-F9F7586CABAA}"/>
              </a:ext>
            </a:extLst>
          </p:cNvPr>
          <p:cNvSpPr/>
          <p:nvPr/>
        </p:nvSpPr>
        <p:spPr>
          <a:xfrm>
            <a:off x="370129" y="1386332"/>
            <a:ext cx="5725871" cy="2308324"/>
          </a:xfrm>
          <a:prstGeom prst="rect">
            <a:avLst/>
          </a:prstGeom>
          <a:ln>
            <a:noFill/>
          </a:ln>
        </p:spPr>
        <p:txBody>
          <a:bodyPr wrap="square">
            <a:spAutoFit/>
          </a:bodyPr>
          <a:lstStyle/>
          <a:p>
            <a:r>
              <a:rPr lang="es-MX" sz="1600" b="1" dirty="0">
                <a:solidFill>
                  <a:srgbClr val="E4223C"/>
                </a:solidFill>
              </a:rPr>
              <a:t>	</a:t>
            </a:r>
          </a:p>
          <a:p>
            <a:r>
              <a:rPr lang="es-MX" sz="1600" b="1" dirty="0">
                <a:solidFill>
                  <a:srgbClr val="E4223C"/>
                </a:solidFill>
              </a:rPr>
              <a:t>ODM 1</a:t>
            </a:r>
            <a:r>
              <a:rPr lang="es-MX" sz="1600" dirty="0">
                <a:solidFill>
                  <a:srgbClr val="E4223C"/>
                </a:solidFill>
              </a:rPr>
              <a:t>:    Erradicar la pobreza extrema y el hambre</a:t>
            </a:r>
          </a:p>
          <a:p>
            <a:endParaRPr lang="es-MX" sz="1600" dirty="0">
              <a:solidFill>
                <a:srgbClr val="E4223C"/>
              </a:solidFill>
            </a:endParaRPr>
          </a:p>
          <a:p>
            <a:pPr algn="just"/>
            <a:r>
              <a:rPr lang="es-MX" sz="1600" b="1" dirty="0">
                <a:solidFill>
                  <a:srgbClr val="E4223C"/>
                </a:solidFill>
                <a:latin typeface="+mj-lt"/>
              </a:rPr>
              <a:t>Meta 1.A</a:t>
            </a:r>
            <a:r>
              <a:rPr lang="es-MX" sz="1600" b="1" dirty="0">
                <a:latin typeface="+mj-lt"/>
              </a:rPr>
              <a:t>. </a:t>
            </a:r>
            <a:r>
              <a:rPr lang="es-MX" sz="1600" dirty="0">
                <a:latin typeface="+mj-lt"/>
              </a:rPr>
              <a:t>Reducir a la mitad el porcentaje de personas cuyos ingresos sean inferiores a 1.25 dólares por día</a:t>
            </a:r>
          </a:p>
          <a:p>
            <a:pPr algn="just"/>
            <a:r>
              <a:rPr lang="es-MX" sz="1600" b="1" dirty="0">
                <a:solidFill>
                  <a:srgbClr val="E4223C"/>
                </a:solidFill>
                <a:latin typeface="+mj-lt"/>
              </a:rPr>
              <a:t>Indicador: 1.1. </a:t>
            </a:r>
            <a:r>
              <a:rPr lang="es-MX" sz="1600" dirty="0">
                <a:latin typeface="+mj-lt"/>
              </a:rPr>
              <a:t>Proporción de la población con ingresos per cápita inferiores a 1.25 dólares diarios (Paridad de Poder de Compra respecto al dólar).</a:t>
            </a:r>
          </a:p>
          <a:p>
            <a:pPr algn="just"/>
            <a:r>
              <a:rPr lang="es-MX" sz="1600" b="1" dirty="0">
                <a:solidFill>
                  <a:srgbClr val="E4223C"/>
                </a:solidFill>
                <a:latin typeface="+mj-lt"/>
              </a:rPr>
              <a:t>Resultado: </a:t>
            </a:r>
            <a:r>
              <a:rPr lang="es-MX" sz="1600" dirty="0">
                <a:latin typeface="+mj-lt"/>
              </a:rPr>
              <a:t>Meta 2015: 4.6% -  </a:t>
            </a:r>
            <a:r>
              <a:rPr lang="es-MX" sz="1600" b="1" dirty="0">
                <a:solidFill>
                  <a:srgbClr val="00B050"/>
                </a:solidFill>
                <a:latin typeface="+mj-lt"/>
              </a:rPr>
              <a:t>Resultado México: 3.7% (2014)</a:t>
            </a:r>
          </a:p>
        </p:txBody>
      </p:sp>
      <p:sp>
        <p:nvSpPr>
          <p:cNvPr id="6" name="Rectángulo 10">
            <a:extLst>
              <a:ext uri="{FF2B5EF4-FFF2-40B4-BE49-F238E27FC236}">
                <a16:creationId xmlns:a16="http://schemas.microsoft.com/office/drawing/2014/main" id="{635C00F0-7C0F-4792-AA4B-47672C0807F7}"/>
              </a:ext>
            </a:extLst>
          </p:cNvPr>
          <p:cNvSpPr/>
          <p:nvPr/>
        </p:nvSpPr>
        <p:spPr>
          <a:xfrm>
            <a:off x="370128" y="4156161"/>
            <a:ext cx="5585504" cy="2062103"/>
          </a:xfrm>
          <a:prstGeom prst="rect">
            <a:avLst/>
          </a:prstGeom>
          <a:noFill/>
          <a:ln>
            <a:noFill/>
          </a:ln>
        </p:spPr>
        <p:txBody>
          <a:bodyPr wrap="square">
            <a:spAutoFit/>
          </a:bodyPr>
          <a:lstStyle/>
          <a:p>
            <a:r>
              <a:rPr lang="es-MX" sz="1600" b="1" dirty="0">
                <a:solidFill>
                  <a:srgbClr val="E4223C"/>
                </a:solidFill>
              </a:rPr>
              <a:t>	</a:t>
            </a:r>
            <a:r>
              <a:rPr lang="es-MX" sz="1600" dirty="0">
                <a:solidFill>
                  <a:srgbClr val="E4223C"/>
                </a:solidFill>
              </a:rPr>
              <a:t>ODS 1. Fin de la pobreza</a:t>
            </a:r>
          </a:p>
          <a:p>
            <a:endParaRPr lang="es-MX" sz="1600" b="1" dirty="0">
              <a:solidFill>
                <a:srgbClr val="E4223C"/>
              </a:solidFill>
              <a:latin typeface="+mj-lt"/>
            </a:endParaRPr>
          </a:p>
          <a:p>
            <a:pPr algn="just"/>
            <a:r>
              <a:rPr lang="es-MX" sz="1600" b="1" dirty="0">
                <a:solidFill>
                  <a:srgbClr val="E4223C"/>
                </a:solidFill>
                <a:latin typeface="+mj-lt"/>
              </a:rPr>
              <a:t>Meta 1.1. </a:t>
            </a:r>
            <a:r>
              <a:rPr lang="es-MX" sz="1600" dirty="0">
                <a:latin typeface="+mj-lt"/>
              </a:rPr>
              <a:t>De aquí a 2030, erradicar para todas las personas y en todo el mundo la pobreza extrema</a:t>
            </a:r>
          </a:p>
          <a:p>
            <a:pPr algn="just"/>
            <a:r>
              <a:rPr lang="es-MX" sz="1600" b="1" dirty="0">
                <a:solidFill>
                  <a:srgbClr val="ED7D31"/>
                </a:solidFill>
                <a:latin typeface="+mj-lt"/>
              </a:rPr>
              <a:t>I</a:t>
            </a:r>
            <a:r>
              <a:rPr lang="es-MX" sz="1600" b="1" dirty="0">
                <a:solidFill>
                  <a:srgbClr val="E4223C"/>
                </a:solidFill>
                <a:latin typeface="+mj-lt"/>
              </a:rPr>
              <a:t>ndicador 1.1.1. </a:t>
            </a:r>
            <a:r>
              <a:rPr lang="es-MX" sz="1600" dirty="0">
                <a:latin typeface="+mj-lt"/>
              </a:rPr>
              <a:t>Proporción de la población que vive por debajo del umbral internacional de la pobreza, desglosada por sexo, edad, situación laboral y ubicación geográfica (urbana o rural)</a:t>
            </a:r>
          </a:p>
          <a:p>
            <a:pPr algn="just"/>
            <a:r>
              <a:rPr lang="es-MX" sz="1600" b="1" dirty="0">
                <a:solidFill>
                  <a:srgbClr val="E4223C"/>
                </a:solidFill>
                <a:latin typeface="+mj-lt"/>
              </a:rPr>
              <a:t>Resultado: </a:t>
            </a:r>
            <a:r>
              <a:rPr lang="es-MX" sz="1600" dirty="0">
                <a:latin typeface="+mj-lt"/>
              </a:rPr>
              <a:t>Meta 2030: 0.0% </a:t>
            </a:r>
          </a:p>
        </p:txBody>
      </p:sp>
      <p:pic>
        <p:nvPicPr>
          <p:cNvPr id="7" name="Shape 50">
            <a:extLst>
              <a:ext uri="{FF2B5EF4-FFF2-40B4-BE49-F238E27FC236}">
                <a16:creationId xmlns:a16="http://schemas.microsoft.com/office/drawing/2014/main" id="{684960AD-899C-4747-A195-320759D1F97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r="77129" b="56035"/>
          <a:stretch/>
        </p:blipFill>
        <p:spPr>
          <a:xfrm>
            <a:off x="441423" y="1399934"/>
            <a:ext cx="688103" cy="696548"/>
          </a:xfrm>
          <a:prstGeom prst="rect">
            <a:avLst/>
          </a:prstGeom>
          <a:noFill/>
          <a:ln>
            <a:noFill/>
          </a:ln>
        </p:spPr>
      </p:pic>
      <p:pic>
        <p:nvPicPr>
          <p:cNvPr id="8" name="Picture 12">
            <a:extLst>
              <a:ext uri="{FF2B5EF4-FFF2-40B4-BE49-F238E27FC236}">
                <a16:creationId xmlns:a16="http://schemas.microsoft.com/office/drawing/2014/main" id="{AD21B94D-12AA-43C0-BD2F-3AF559D35E3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1419" t="21458" r="82966" b="52247"/>
          <a:stretch/>
        </p:blipFill>
        <p:spPr>
          <a:xfrm>
            <a:off x="441423" y="3884299"/>
            <a:ext cx="704447" cy="716592"/>
          </a:xfrm>
          <a:prstGeom prst="rect">
            <a:avLst/>
          </a:prstGeom>
        </p:spPr>
      </p:pic>
      <p:graphicFrame>
        <p:nvGraphicFramePr>
          <p:cNvPr id="10" name="Gráfico 21">
            <a:extLst>
              <a:ext uri="{FF2B5EF4-FFF2-40B4-BE49-F238E27FC236}">
                <a16:creationId xmlns:a16="http://schemas.microsoft.com/office/drawing/2014/main" id="{7A1BBB3F-E3D2-4F6F-9743-476E929F7029}"/>
              </a:ext>
            </a:extLst>
          </p:cNvPr>
          <p:cNvGraphicFramePr>
            <a:graphicFrameLocks/>
          </p:cNvGraphicFramePr>
          <p:nvPr>
            <p:extLst>
              <p:ext uri="{D42A27DB-BD31-4B8C-83A1-F6EECF244321}">
                <p14:modId xmlns:p14="http://schemas.microsoft.com/office/powerpoint/2010/main" val="2010264118"/>
              </p:ext>
            </p:extLst>
          </p:nvPr>
        </p:nvGraphicFramePr>
        <p:xfrm>
          <a:off x="5657503" y="1444377"/>
          <a:ext cx="6186152" cy="48798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226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4016-736A-4C23-88B4-8F225F85A4C7}"/>
              </a:ext>
            </a:extLst>
          </p:cNvPr>
          <p:cNvSpPr>
            <a:spLocks noGrp="1"/>
          </p:cNvSpPr>
          <p:nvPr>
            <p:ph type="title"/>
          </p:nvPr>
        </p:nvSpPr>
        <p:spPr/>
        <p:txBody>
          <a:bodyPr/>
          <a:lstStyle/>
          <a:p>
            <a:r>
              <a:rPr lang="es-ES" dirty="0"/>
              <a:t>Datos y evidencias</a:t>
            </a:r>
            <a:endParaRPr lang="es-MX" dirty="0"/>
          </a:p>
        </p:txBody>
      </p:sp>
      <p:sp>
        <p:nvSpPr>
          <p:cNvPr id="3" name="Content Placeholder 2">
            <a:extLst>
              <a:ext uri="{FF2B5EF4-FFF2-40B4-BE49-F238E27FC236}">
                <a16:creationId xmlns:a16="http://schemas.microsoft.com/office/drawing/2014/main" id="{E041561A-F330-4132-9EDB-8FF0EC993DF1}"/>
              </a:ext>
            </a:extLst>
          </p:cNvPr>
          <p:cNvSpPr>
            <a:spLocks noGrp="1"/>
          </p:cNvSpPr>
          <p:nvPr>
            <p:ph idx="1"/>
          </p:nvPr>
        </p:nvSpPr>
        <p:spPr>
          <a:xfrm>
            <a:off x="266702" y="1247910"/>
            <a:ext cx="11087098" cy="352880"/>
          </a:xfrm>
        </p:spPr>
        <p:txBody>
          <a:bodyPr>
            <a:normAutofit lnSpcReduction="10000"/>
          </a:bodyPr>
          <a:lstStyle/>
          <a:p>
            <a:r>
              <a:rPr lang="es-ES" sz="2000" dirty="0"/>
              <a:t>El reto de la contextualización</a:t>
            </a:r>
          </a:p>
        </p:txBody>
      </p:sp>
      <p:sp>
        <p:nvSpPr>
          <p:cNvPr id="12" name="Marcador de contenido 7">
            <a:extLst>
              <a:ext uri="{FF2B5EF4-FFF2-40B4-BE49-F238E27FC236}">
                <a16:creationId xmlns:a16="http://schemas.microsoft.com/office/drawing/2014/main" id="{62FD6930-AD87-4103-981B-1D8851386CCE}"/>
              </a:ext>
            </a:extLst>
          </p:cNvPr>
          <p:cNvSpPr txBox="1">
            <a:spLocks/>
          </p:cNvSpPr>
          <p:nvPr/>
        </p:nvSpPr>
        <p:spPr>
          <a:xfrm>
            <a:off x="682590" y="4709532"/>
            <a:ext cx="2371485" cy="8144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MX" sz="1800" spc="0" dirty="0">
                <a:solidFill>
                  <a:schemeClr val="tx1">
                    <a:lumMod val="85000"/>
                    <a:lumOff val="15000"/>
                  </a:schemeClr>
                </a:solidFill>
                <a:latin typeface="+mj-lt"/>
                <a:cs typeface="Arial" panose="020B0604020202020204" pitchFamily="34" charset="0"/>
              </a:rPr>
              <a:t>Promover sociedades justas, pacíficas e inclusivas</a:t>
            </a:r>
          </a:p>
        </p:txBody>
      </p:sp>
      <p:sp>
        <p:nvSpPr>
          <p:cNvPr id="13" name="CuadroTexto 55">
            <a:extLst>
              <a:ext uri="{FF2B5EF4-FFF2-40B4-BE49-F238E27FC236}">
                <a16:creationId xmlns:a16="http://schemas.microsoft.com/office/drawing/2014/main" id="{42DDE236-D17F-4A94-B2B7-EA2D2556B4E7}"/>
              </a:ext>
            </a:extLst>
          </p:cNvPr>
          <p:cNvSpPr txBox="1"/>
          <p:nvPr/>
        </p:nvSpPr>
        <p:spPr>
          <a:xfrm>
            <a:off x="3574413" y="2267614"/>
            <a:ext cx="3529798" cy="1021556"/>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s-MX" b="1" dirty="0">
                <a:solidFill>
                  <a:srgbClr val="3B6899"/>
                </a:solidFill>
                <a:latin typeface="+mj-lt"/>
                <a:cs typeface="Arial" panose="020B0604020202020204" pitchFamily="34" charset="0"/>
              </a:rPr>
              <a:t>16.5</a:t>
            </a:r>
            <a:r>
              <a:rPr lang="es-MX" dirty="0">
                <a:solidFill>
                  <a:srgbClr val="3B6899"/>
                </a:solidFill>
                <a:latin typeface="+mj-lt"/>
                <a:cs typeface="Arial" panose="020B0604020202020204" pitchFamily="34" charset="0"/>
              </a:rPr>
              <a:t> </a:t>
            </a:r>
            <a:r>
              <a:rPr lang="es-MX" dirty="0">
                <a:solidFill>
                  <a:schemeClr val="tx1">
                    <a:lumMod val="85000"/>
                    <a:lumOff val="15000"/>
                  </a:schemeClr>
                </a:solidFill>
                <a:latin typeface="+mj-lt"/>
                <a:cs typeface="Arial" panose="020B0604020202020204" pitchFamily="34" charset="0"/>
              </a:rPr>
              <a:t>Reducir considerablemente la corrupción y el soborno en todas sus formas</a:t>
            </a:r>
          </a:p>
        </p:txBody>
      </p:sp>
      <p:sp>
        <p:nvSpPr>
          <p:cNvPr id="14" name="CuadroTexto 55">
            <a:extLst>
              <a:ext uri="{FF2B5EF4-FFF2-40B4-BE49-F238E27FC236}">
                <a16:creationId xmlns:a16="http://schemas.microsoft.com/office/drawing/2014/main" id="{3B5DFF10-D42D-42EF-8C7E-037BF7D63976}"/>
              </a:ext>
            </a:extLst>
          </p:cNvPr>
          <p:cNvSpPr txBox="1"/>
          <p:nvPr/>
        </p:nvSpPr>
        <p:spPr>
          <a:xfrm>
            <a:off x="3574413" y="4196157"/>
            <a:ext cx="3529798" cy="1940957"/>
          </a:xfrm>
          <a:prstGeom prst="roundRect">
            <a:avLst/>
          </a:prstGeom>
          <a:noFill/>
          <a:ln>
            <a:noFill/>
          </a:ln>
        </p:spPr>
        <p:txBody>
          <a:bodyPr wrap="square" rtlCol="0" anchor="ctr">
            <a:spAutoFit/>
          </a:bodyPr>
          <a:lstStyle/>
          <a:p>
            <a:r>
              <a:rPr lang="es-MX" b="1" dirty="0">
                <a:solidFill>
                  <a:srgbClr val="3B6899"/>
                </a:solidFill>
                <a:latin typeface="+mj-lt"/>
                <a:cs typeface="Arial" panose="020B0604020202020204" pitchFamily="34" charset="0"/>
              </a:rPr>
              <a:t>16.10</a:t>
            </a:r>
            <a:r>
              <a:rPr lang="es-MX" dirty="0">
                <a:solidFill>
                  <a:srgbClr val="3B6899"/>
                </a:solidFill>
                <a:latin typeface="+mj-lt"/>
                <a:cs typeface="Arial" panose="020B0604020202020204" pitchFamily="34" charset="0"/>
              </a:rPr>
              <a:t> </a:t>
            </a:r>
            <a:r>
              <a:rPr lang="es-MX" dirty="0">
                <a:solidFill>
                  <a:schemeClr val="tx1">
                    <a:lumMod val="85000"/>
                    <a:lumOff val="15000"/>
                  </a:schemeClr>
                </a:solidFill>
                <a:latin typeface="+mj-lt"/>
                <a:cs typeface="Arial" panose="020B0604020202020204" pitchFamily="34" charset="0"/>
              </a:rPr>
              <a:t>Garantizar el acceso público a la información y proteger las libertades fundamentales, de conformidad con las leyes nacionales y los acuerdos internacionales</a:t>
            </a:r>
          </a:p>
        </p:txBody>
      </p:sp>
      <p:sp>
        <p:nvSpPr>
          <p:cNvPr id="18" name="CuadroTexto 55">
            <a:extLst>
              <a:ext uri="{FF2B5EF4-FFF2-40B4-BE49-F238E27FC236}">
                <a16:creationId xmlns:a16="http://schemas.microsoft.com/office/drawing/2014/main" id="{4E5AF3CF-17B9-470C-9DA3-3B90D82BE3E5}"/>
              </a:ext>
            </a:extLst>
          </p:cNvPr>
          <p:cNvSpPr txBox="1"/>
          <p:nvPr/>
        </p:nvSpPr>
        <p:spPr>
          <a:xfrm>
            <a:off x="8286270" y="2202142"/>
            <a:ext cx="3132000" cy="1021556"/>
          </a:xfrm>
          <a:prstGeom prst="roundRect">
            <a:avLst/>
          </a:prstGeom>
          <a:noFill/>
          <a:ln>
            <a:noFill/>
          </a:ln>
        </p:spPr>
        <p:txBody>
          <a:bodyPr wrap="square" rtlCol="0" anchor="ctr">
            <a:spAutoFit/>
          </a:bodyPr>
          <a:lstStyle/>
          <a:p>
            <a:r>
              <a:rPr lang="es-MX" dirty="0">
                <a:solidFill>
                  <a:schemeClr val="tx1">
                    <a:lumMod val="95000"/>
                    <a:lumOff val="5000"/>
                  </a:schemeClr>
                </a:solidFill>
                <a:latin typeface="+mj-lt"/>
                <a:cs typeface="Arial" panose="020B0604020202020204" pitchFamily="34" charset="0"/>
              </a:rPr>
              <a:t>Concretar la implementación y operacionalización del </a:t>
            </a:r>
            <a:r>
              <a:rPr lang="es-MX" b="1" dirty="0">
                <a:solidFill>
                  <a:schemeClr val="tx1">
                    <a:lumMod val="95000"/>
                    <a:lumOff val="5000"/>
                  </a:schemeClr>
                </a:solidFill>
                <a:latin typeface="+mj-lt"/>
                <a:cs typeface="Arial" panose="020B0604020202020204" pitchFamily="34" charset="0"/>
              </a:rPr>
              <a:t>Sistema Nacional Anticorrupción</a:t>
            </a:r>
          </a:p>
        </p:txBody>
      </p:sp>
      <p:sp>
        <p:nvSpPr>
          <p:cNvPr id="19" name="CuadroTexto 55">
            <a:extLst>
              <a:ext uri="{FF2B5EF4-FFF2-40B4-BE49-F238E27FC236}">
                <a16:creationId xmlns:a16="http://schemas.microsoft.com/office/drawing/2014/main" id="{A2C11155-38C4-46CA-B9DA-1BC5350FA263}"/>
              </a:ext>
            </a:extLst>
          </p:cNvPr>
          <p:cNvSpPr txBox="1"/>
          <p:nvPr/>
        </p:nvSpPr>
        <p:spPr>
          <a:xfrm>
            <a:off x="8272622" y="4709532"/>
            <a:ext cx="3132000" cy="1021556"/>
          </a:xfrm>
          <a:prstGeom prst="roundRect">
            <a:avLst/>
          </a:prstGeom>
          <a:noFill/>
          <a:ln>
            <a:noFill/>
          </a:ln>
        </p:spPr>
        <p:txBody>
          <a:bodyPr wrap="square" rtlCol="0" anchor="ctr">
            <a:spAutoFit/>
          </a:bodyPr>
          <a:lstStyle/>
          <a:p>
            <a:r>
              <a:rPr lang="es-MX" dirty="0">
                <a:solidFill>
                  <a:schemeClr val="tx1">
                    <a:lumMod val="95000"/>
                    <a:lumOff val="5000"/>
                  </a:schemeClr>
                </a:solidFill>
                <a:latin typeface="+mj-lt"/>
                <a:cs typeface="Arial" panose="020B0604020202020204" pitchFamily="34" charset="0"/>
              </a:rPr>
              <a:t>Tomar acciones concretas para proteger la </a:t>
            </a:r>
            <a:r>
              <a:rPr lang="es-MX" b="1" dirty="0">
                <a:solidFill>
                  <a:schemeClr val="tx1">
                    <a:lumMod val="95000"/>
                    <a:lumOff val="5000"/>
                  </a:schemeClr>
                </a:solidFill>
                <a:latin typeface="+mj-lt"/>
                <a:cs typeface="Arial" panose="020B0604020202020204" pitchFamily="34" charset="0"/>
              </a:rPr>
              <a:t>seguridad de periodistas</a:t>
            </a:r>
          </a:p>
        </p:txBody>
      </p:sp>
      <p:sp>
        <p:nvSpPr>
          <p:cNvPr id="6" name="Arrow: Right 5">
            <a:extLst>
              <a:ext uri="{FF2B5EF4-FFF2-40B4-BE49-F238E27FC236}">
                <a16:creationId xmlns:a16="http://schemas.microsoft.com/office/drawing/2014/main" id="{50BEC626-9504-4E51-8C71-00116478A60C}"/>
              </a:ext>
            </a:extLst>
          </p:cNvPr>
          <p:cNvSpPr/>
          <p:nvPr/>
        </p:nvSpPr>
        <p:spPr>
          <a:xfrm>
            <a:off x="7193558" y="3928682"/>
            <a:ext cx="887104" cy="352880"/>
          </a:xfrm>
          <a:prstGeom prst="rightArrow">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6">
            <a:extLst>
              <a:ext uri="{FF2B5EF4-FFF2-40B4-BE49-F238E27FC236}">
                <a16:creationId xmlns:a16="http://schemas.microsoft.com/office/drawing/2014/main" id="{137AF2A8-1BE7-437C-8437-D2BEF51A3982}"/>
              </a:ext>
            </a:extLst>
          </p:cNvPr>
          <p:cNvSpPr/>
          <p:nvPr/>
        </p:nvSpPr>
        <p:spPr>
          <a:xfrm>
            <a:off x="3398293" y="2047164"/>
            <a:ext cx="3705918" cy="4258102"/>
          </a:xfrm>
          <a:prstGeom prst="rect">
            <a:avLst/>
          </a:prstGeom>
          <a:noFill/>
          <a:ln w="25400">
            <a:solidFill>
              <a:srgbClr val="0369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angle 22">
            <a:extLst>
              <a:ext uri="{FF2B5EF4-FFF2-40B4-BE49-F238E27FC236}">
                <a16:creationId xmlns:a16="http://schemas.microsoft.com/office/drawing/2014/main" id="{3A04830E-FAF1-44CE-8CD6-960426F91161}"/>
              </a:ext>
            </a:extLst>
          </p:cNvPr>
          <p:cNvSpPr/>
          <p:nvPr/>
        </p:nvSpPr>
        <p:spPr>
          <a:xfrm>
            <a:off x="8144887" y="2067106"/>
            <a:ext cx="3387471" cy="4258102"/>
          </a:xfrm>
          <a:prstGeom prst="rect">
            <a:avLst/>
          </a:prstGeom>
          <a:noFill/>
          <a:ln w="25400">
            <a:solidFill>
              <a:srgbClr val="0369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Graphic 7">
            <a:extLst>
              <a:ext uri="{FF2B5EF4-FFF2-40B4-BE49-F238E27FC236}">
                <a16:creationId xmlns:a16="http://schemas.microsoft.com/office/drawing/2014/main" id="{046244B9-FABE-44E6-882D-927BDED8F1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8311" y="3357853"/>
            <a:ext cx="752475" cy="476250"/>
          </a:xfrm>
          <a:prstGeom prst="rect">
            <a:avLst/>
          </a:prstGeom>
        </p:spPr>
      </p:pic>
      <p:pic>
        <p:nvPicPr>
          <p:cNvPr id="15" name="Graphic 14">
            <a:extLst>
              <a:ext uri="{FF2B5EF4-FFF2-40B4-BE49-F238E27FC236}">
                <a16:creationId xmlns:a16="http://schemas.microsoft.com/office/drawing/2014/main" id="{04282E37-5430-4CEE-B606-63017CD3D1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8804" y="2680983"/>
            <a:ext cx="1878520" cy="1878520"/>
          </a:xfrm>
          <a:prstGeom prst="rect">
            <a:avLst/>
          </a:prstGeom>
        </p:spPr>
      </p:pic>
    </p:spTree>
    <p:extLst>
      <p:ext uri="{BB962C8B-B14F-4D97-AF65-F5344CB8AC3E}">
        <p14:creationId xmlns:p14="http://schemas.microsoft.com/office/powerpoint/2010/main" val="19856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702" y="390127"/>
            <a:ext cx="11005458" cy="946244"/>
          </a:xfrm>
        </p:spPr>
        <p:txBody>
          <a:bodyPr>
            <a:normAutofit fontScale="90000"/>
          </a:bodyPr>
          <a:lstStyle/>
          <a:p>
            <a:r>
              <a:rPr lang="es-ES" dirty="0"/>
              <a:t>Implementación de la Agenda 2030: fortalecimiento de la planeación estratégica</a:t>
            </a:r>
            <a:endParaRPr lang="es-MX" dirty="0"/>
          </a:p>
        </p:txBody>
      </p:sp>
      <p:sp>
        <p:nvSpPr>
          <p:cNvPr id="6" name="TextBox 7">
            <a:extLst>
              <a:ext uri="{FF2B5EF4-FFF2-40B4-BE49-F238E27FC236}">
                <a16:creationId xmlns:a16="http://schemas.microsoft.com/office/drawing/2014/main" id="{70686986-D28C-452C-BB6A-AAF189D08C7B}"/>
              </a:ext>
            </a:extLst>
          </p:cNvPr>
          <p:cNvSpPr/>
          <p:nvPr/>
        </p:nvSpPr>
        <p:spPr>
          <a:xfrm>
            <a:off x="8021513" y="1970722"/>
            <a:ext cx="3998348" cy="11387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b="1">
                <a:solidFill>
                  <a:srgbClr val="767171"/>
                </a:solidFill>
              </a:defRPr>
            </a:pPr>
            <a:r>
              <a:rPr lang="es-ES" sz="2000" dirty="0">
                <a:solidFill>
                  <a:srgbClr val="F27A80"/>
                </a:solidFill>
              </a:rPr>
              <a:t>Diagnóstico</a:t>
            </a:r>
            <a:endParaRPr sz="2000" dirty="0">
              <a:solidFill>
                <a:srgbClr val="F27A80"/>
              </a:solidFill>
            </a:endParaRPr>
          </a:p>
          <a:p>
            <a:pPr marL="285750" lvl="0" indent="-285750">
              <a:buClr>
                <a:srgbClr val="FF7C80"/>
              </a:buClr>
              <a:buSzPct val="120000"/>
              <a:buFont typeface="Arial" panose="020B0604020202020204" pitchFamily="34" charset="0"/>
              <a:buChar char="•"/>
              <a:defRPr/>
            </a:pPr>
            <a:r>
              <a:rPr lang="es-MX" sz="1600" dirty="0">
                <a:solidFill>
                  <a:prstClr val="black"/>
                </a:solidFill>
              </a:rPr>
              <a:t>Ad hoc a </a:t>
            </a:r>
            <a:r>
              <a:rPr lang="es-MX" sz="1600" b="1" dirty="0">
                <a:solidFill>
                  <a:prstClr val="black"/>
                </a:solidFill>
              </a:rPr>
              <a:t>prioridades territoriales</a:t>
            </a:r>
          </a:p>
          <a:p>
            <a:pPr marL="285750" lvl="0" indent="-285750">
              <a:buClr>
                <a:srgbClr val="FF7C80"/>
              </a:buClr>
              <a:buSzPct val="120000"/>
              <a:buFont typeface="Arial" panose="020B0604020202020204" pitchFamily="34" charset="0"/>
              <a:buChar char="•"/>
              <a:defRPr/>
            </a:pPr>
            <a:r>
              <a:rPr lang="es-MX" sz="1600" dirty="0">
                <a:solidFill>
                  <a:prstClr val="black"/>
                </a:solidFill>
              </a:rPr>
              <a:t>Identificar </a:t>
            </a:r>
            <a:r>
              <a:rPr lang="es-MX" sz="1600" b="1" dirty="0">
                <a:solidFill>
                  <a:prstClr val="black"/>
                </a:solidFill>
              </a:rPr>
              <a:t>aceleradores</a:t>
            </a:r>
          </a:p>
          <a:p>
            <a:pPr marL="285750" lvl="0" indent="-285750">
              <a:buClr>
                <a:srgbClr val="FF7C80"/>
              </a:buClr>
              <a:buSzPct val="120000"/>
              <a:buFont typeface="Arial" panose="020B0604020202020204" pitchFamily="34" charset="0"/>
              <a:buChar char="•"/>
              <a:defRPr/>
            </a:pPr>
            <a:r>
              <a:rPr lang="es-MX" sz="1600" dirty="0">
                <a:solidFill>
                  <a:prstClr val="black"/>
                </a:solidFill>
              </a:rPr>
              <a:t>Diagnóstico con perspectiva de </a:t>
            </a:r>
            <a:r>
              <a:rPr lang="es-MX" sz="1600" b="1" dirty="0">
                <a:solidFill>
                  <a:prstClr val="black"/>
                </a:solidFill>
              </a:rPr>
              <a:t>género</a:t>
            </a:r>
          </a:p>
        </p:txBody>
      </p:sp>
      <p:sp>
        <p:nvSpPr>
          <p:cNvPr id="7" name="TextBox 7">
            <a:extLst>
              <a:ext uri="{FF2B5EF4-FFF2-40B4-BE49-F238E27FC236}">
                <a16:creationId xmlns:a16="http://schemas.microsoft.com/office/drawing/2014/main" id="{EC7BD7A0-0F2C-4E21-A7C3-AE6A3C0F350B}"/>
              </a:ext>
            </a:extLst>
          </p:cNvPr>
          <p:cNvSpPr/>
          <p:nvPr/>
        </p:nvSpPr>
        <p:spPr>
          <a:xfrm>
            <a:off x="8021513" y="3429000"/>
            <a:ext cx="3532031" cy="16312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b="1">
                <a:solidFill>
                  <a:srgbClr val="767171"/>
                </a:solidFill>
              </a:defRPr>
            </a:pPr>
            <a:r>
              <a:rPr lang="es-ES" sz="2000" dirty="0">
                <a:solidFill>
                  <a:srgbClr val="4AC1C4"/>
                </a:solidFill>
              </a:rPr>
              <a:t>Diseño</a:t>
            </a:r>
            <a:endParaRPr sz="2000" dirty="0">
              <a:solidFill>
                <a:srgbClr val="4AC1C4"/>
              </a:solidFill>
            </a:endParaRPr>
          </a:p>
          <a:p>
            <a:pPr marL="285750" lvl="0" indent="-285750" algn="just">
              <a:buClr>
                <a:srgbClr val="33CCCC"/>
              </a:buClr>
              <a:buSzPct val="120000"/>
              <a:buFont typeface="Arial" panose="020B0604020202020204" pitchFamily="34" charset="0"/>
              <a:buChar char="•"/>
              <a:defRPr/>
            </a:pPr>
            <a:r>
              <a:rPr lang="es-MX" sz="1600" dirty="0">
                <a:solidFill>
                  <a:prstClr val="black"/>
                </a:solidFill>
              </a:rPr>
              <a:t>Diseñar iniciativas que no pongan en riesgo la </a:t>
            </a:r>
            <a:r>
              <a:rPr lang="es-MX" sz="1600" b="1" dirty="0">
                <a:solidFill>
                  <a:prstClr val="black"/>
                </a:solidFill>
              </a:rPr>
              <a:t>protección del medio ambiente a largo plazo</a:t>
            </a:r>
          </a:p>
          <a:p>
            <a:pPr marL="285750" lvl="0" indent="-285750" algn="just">
              <a:buClr>
                <a:srgbClr val="33CCCC"/>
              </a:buClr>
              <a:buSzPct val="120000"/>
              <a:buFont typeface="Arial" panose="020B0604020202020204" pitchFamily="34" charset="0"/>
              <a:buChar char="•"/>
              <a:defRPr/>
            </a:pPr>
            <a:r>
              <a:rPr lang="es-MX" sz="1600" dirty="0">
                <a:solidFill>
                  <a:prstClr val="black"/>
                </a:solidFill>
              </a:rPr>
              <a:t>Priorización de </a:t>
            </a:r>
            <a:r>
              <a:rPr lang="es-MX" sz="1600" b="1" dirty="0">
                <a:solidFill>
                  <a:prstClr val="black"/>
                </a:solidFill>
              </a:rPr>
              <a:t>grupos con mayor vulnerabilidad. </a:t>
            </a:r>
          </a:p>
        </p:txBody>
      </p:sp>
      <p:sp>
        <p:nvSpPr>
          <p:cNvPr id="8" name="TextBox 7">
            <a:extLst>
              <a:ext uri="{FF2B5EF4-FFF2-40B4-BE49-F238E27FC236}">
                <a16:creationId xmlns:a16="http://schemas.microsoft.com/office/drawing/2014/main" id="{2C7A86A2-F664-4F62-8391-C81F2348D2EE}"/>
              </a:ext>
            </a:extLst>
          </p:cNvPr>
          <p:cNvSpPr/>
          <p:nvPr/>
        </p:nvSpPr>
        <p:spPr>
          <a:xfrm>
            <a:off x="643181" y="1970722"/>
            <a:ext cx="3031451" cy="646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b="1">
                <a:solidFill>
                  <a:srgbClr val="767171"/>
                </a:solidFill>
              </a:defRPr>
            </a:pPr>
            <a:r>
              <a:rPr lang="es-ES" sz="2000" dirty="0">
                <a:solidFill>
                  <a:srgbClr val="17507B"/>
                </a:solidFill>
              </a:rPr>
              <a:t>Evaluación</a:t>
            </a:r>
            <a:endParaRPr sz="2000" dirty="0">
              <a:solidFill>
                <a:srgbClr val="17507B"/>
              </a:solidFill>
            </a:endParaRPr>
          </a:p>
          <a:p>
            <a:pPr marL="285750" lvl="0" indent="-285750" algn="just">
              <a:buClr>
                <a:srgbClr val="17507B"/>
              </a:buClr>
              <a:buSzPct val="120000"/>
              <a:buFont typeface="Arial" panose="020B0604020202020204" pitchFamily="34" charset="0"/>
              <a:buChar char="•"/>
              <a:defRPr/>
            </a:pPr>
            <a:r>
              <a:rPr lang="es-MX" sz="1600" dirty="0">
                <a:solidFill>
                  <a:prstClr val="black"/>
                </a:solidFill>
              </a:rPr>
              <a:t>Generar </a:t>
            </a:r>
            <a:r>
              <a:rPr lang="es-MX" sz="1600" b="1" dirty="0">
                <a:solidFill>
                  <a:prstClr val="black"/>
                </a:solidFill>
              </a:rPr>
              <a:t>evidencia </a:t>
            </a:r>
          </a:p>
        </p:txBody>
      </p:sp>
      <p:sp>
        <p:nvSpPr>
          <p:cNvPr id="9" name="TextBox 7">
            <a:extLst>
              <a:ext uri="{FF2B5EF4-FFF2-40B4-BE49-F238E27FC236}">
                <a16:creationId xmlns:a16="http://schemas.microsoft.com/office/drawing/2014/main" id="{4DF48D46-26E1-4411-8141-EFF442E5395F}"/>
              </a:ext>
            </a:extLst>
          </p:cNvPr>
          <p:cNvSpPr/>
          <p:nvPr/>
        </p:nvSpPr>
        <p:spPr>
          <a:xfrm>
            <a:off x="643182" y="3429000"/>
            <a:ext cx="3031450" cy="16312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b="1">
                <a:solidFill>
                  <a:srgbClr val="767171"/>
                </a:solidFill>
              </a:defRPr>
            </a:pPr>
            <a:r>
              <a:rPr lang="es-ES" sz="2000" dirty="0">
                <a:solidFill>
                  <a:srgbClr val="C3A2CC"/>
                </a:solidFill>
              </a:rPr>
              <a:t>Monitoreo</a:t>
            </a:r>
            <a:endParaRPr sz="2000" dirty="0">
              <a:solidFill>
                <a:srgbClr val="C3A2CC"/>
              </a:solidFill>
            </a:endParaRPr>
          </a:p>
          <a:p>
            <a:pPr marL="285750" lvl="0" indent="-285750">
              <a:buClr>
                <a:srgbClr val="DCB9FF"/>
              </a:buClr>
              <a:buSzPct val="120000"/>
              <a:buFont typeface="Arial" panose="020B0604020202020204" pitchFamily="34" charset="0"/>
              <a:buChar char="•"/>
              <a:defRPr/>
            </a:pPr>
            <a:r>
              <a:rPr lang="es-MX" sz="1600" dirty="0">
                <a:solidFill>
                  <a:prstClr val="black"/>
                </a:solidFill>
              </a:rPr>
              <a:t>Conocer </a:t>
            </a:r>
            <a:r>
              <a:rPr lang="es-MX" sz="1600" b="1" dirty="0">
                <a:solidFill>
                  <a:prstClr val="black"/>
                </a:solidFill>
              </a:rPr>
              <a:t>líneas bases </a:t>
            </a:r>
          </a:p>
          <a:p>
            <a:pPr marL="285750" lvl="0" indent="-285750" algn="just">
              <a:buClr>
                <a:srgbClr val="DCB9FF"/>
              </a:buClr>
              <a:buSzPct val="120000"/>
              <a:buFont typeface="Arial" panose="020B0604020202020204" pitchFamily="34" charset="0"/>
              <a:buChar char="•"/>
              <a:defRPr/>
            </a:pPr>
            <a:r>
              <a:rPr lang="es-MX" sz="1600" b="1" dirty="0">
                <a:solidFill>
                  <a:prstClr val="black"/>
                </a:solidFill>
              </a:rPr>
              <a:t>Desagregación</a:t>
            </a:r>
            <a:r>
              <a:rPr lang="es-MX" sz="1600" dirty="0">
                <a:solidFill>
                  <a:prstClr val="black"/>
                </a:solidFill>
              </a:rPr>
              <a:t> de datos e indicadores</a:t>
            </a:r>
          </a:p>
          <a:p>
            <a:pPr marL="285750" lvl="0" indent="-285750" algn="just">
              <a:buClr>
                <a:srgbClr val="DCB9FF"/>
              </a:buClr>
              <a:buSzPct val="120000"/>
              <a:buFont typeface="Arial" panose="020B0604020202020204" pitchFamily="34" charset="0"/>
              <a:buChar char="•"/>
              <a:defRPr/>
            </a:pPr>
            <a:r>
              <a:rPr lang="es-MX" sz="1600" dirty="0">
                <a:solidFill>
                  <a:prstClr val="black"/>
                </a:solidFill>
              </a:rPr>
              <a:t>Monitoreo </a:t>
            </a:r>
            <a:r>
              <a:rPr lang="es-MX" sz="1600" b="1" dirty="0">
                <a:solidFill>
                  <a:prstClr val="black"/>
                </a:solidFill>
              </a:rPr>
              <a:t>abiertos, inclusivos, participativos y transparentes</a:t>
            </a:r>
          </a:p>
        </p:txBody>
      </p:sp>
      <p:sp>
        <p:nvSpPr>
          <p:cNvPr id="10" name="TextBox 7">
            <a:extLst>
              <a:ext uri="{FF2B5EF4-FFF2-40B4-BE49-F238E27FC236}">
                <a16:creationId xmlns:a16="http://schemas.microsoft.com/office/drawing/2014/main" id="{0867739A-5AA7-43FA-A690-41A5912EA617}"/>
              </a:ext>
            </a:extLst>
          </p:cNvPr>
          <p:cNvSpPr/>
          <p:nvPr/>
        </p:nvSpPr>
        <p:spPr>
          <a:xfrm>
            <a:off x="3842449" y="5223302"/>
            <a:ext cx="3998348" cy="8925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b="1">
                <a:solidFill>
                  <a:srgbClr val="767171"/>
                </a:solidFill>
              </a:defRPr>
            </a:pPr>
            <a:r>
              <a:rPr lang="es-ES" sz="2000" dirty="0">
                <a:solidFill>
                  <a:srgbClr val="F9BD16"/>
                </a:solidFill>
              </a:rPr>
              <a:t>Implementación</a:t>
            </a:r>
            <a:endParaRPr sz="2000" dirty="0">
              <a:solidFill>
                <a:srgbClr val="F9BD16"/>
              </a:solidFill>
            </a:endParaRPr>
          </a:p>
          <a:p>
            <a:pPr marL="285750" lvl="0" indent="-285750" algn="just">
              <a:buClr>
                <a:srgbClr val="FFC000"/>
              </a:buClr>
              <a:buSzPct val="120000"/>
              <a:buFont typeface="Arial" panose="020B0604020202020204" pitchFamily="34" charset="0"/>
              <a:buChar char="•"/>
              <a:defRPr/>
            </a:pPr>
            <a:r>
              <a:rPr lang="es-MX" sz="1600" b="1" dirty="0">
                <a:solidFill>
                  <a:prstClr val="black"/>
                </a:solidFill>
              </a:rPr>
              <a:t>Alianzas PPP </a:t>
            </a:r>
            <a:r>
              <a:rPr lang="es-MX" sz="1600" dirty="0">
                <a:solidFill>
                  <a:prstClr val="black"/>
                </a:solidFill>
              </a:rPr>
              <a:t>y con </a:t>
            </a:r>
            <a:r>
              <a:rPr lang="es-MX" sz="1600" b="1" dirty="0">
                <a:solidFill>
                  <a:prstClr val="black"/>
                </a:solidFill>
              </a:rPr>
              <a:t>OSC</a:t>
            </a:r>
          </a:p>
          <a:p>
            <a:pPr marL="285750" lvl="0" indent="-285750" algn="just">
              <a:buClr>
                <a:srgbClr val="FFC000"/>
              </a:buClr>
              <a:buSzPct val="120000"/>
              <a:buFont typeface="Arial" panose="020B0604020202020204" pitchFamily="34" charset="0"/>
              <a:buChar char="•"/>
              <a:defRPr/>
            </a:pPr>
            <a:r>
              <a:rPr lang="es-MX" sz="1600" dirty="0">
                <a:solidFill>
                  <a:prstClr val="black"/>
                </a:solidFill>
              </a:rPr>
              <a:t>Implementación para los </a:t>
            </a:r>
            <a:r>
              <a:rPr lang="es-MX" sz="1600" b="1" dirty="0">
                <a:solidFill>
                  <a:prstClr val="black"/>
                </a:solidFill>
              </a:rPr>
              <a:t>más marginados</a:t>
            </a:r>
          </a:p>
        </p:txBody>
      </p:sp>
      <p:pic>
        <p:nvPicPr>
          <p:cNvPr id="13" name="Graphic 12">
            <a:extLst>
              <a:ext uri="{FF2B5EF4-FFF2-40B4-BE49-F238E27FC236}">
                <a16:creationId xmlns:a16="http://schemas.microsoft.com/office/drawing/2014/main" id="{1AA6B151-7577-403A-8252-4942187B88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3415" y="1682974"/>
            <a:ext cx="3532031" cy="3377240"/>
          </a:xfrm>
          <a:prstGeom prst="rect">
            <a:avLst/>
          </a:prstGeom>
        </p:spPr>
      </p:pic>
    </p:spTree>
    <p:extLst>
      <p:ext uri="{BB962C8B-B14F-4D97-AF65-F5344CB8AC3E}">
        <p14:creationId xmlns:p14="http://schemas.microsoft.com/office/powerpoint/2010/main" val="65052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718A-DFE8-4095-A0B3-B74631665AB5}"/>
              </a:ext>
            </a:extLst>
          </p:cNvPr>
          <p:cNvSpPr>
            <a:spLocks noGrp="1"/>
          </p:cNvSpPr>
          <p:nvPr>
            <p:ph type="title"/>
          </p:nvPr>
        </p:nvSpPr>
        <p:spPr/>
        <p:txBody>
          <a:bodyPr/>
          <a:lstStyle/>
          <a:p>
            <a:r>
              <a:rPr lang="es-ES" dirty="0"/>
              <a:t>Retos persistentes</a:t>
            </a:r>
            <a:endParaRPr lang="es-MX" dirty="0"/>
          </a:p>
        </p:txBody>
      </p:sp>
      <p:sp>
        <p:nvSpPr>
          <p:cNvPr id="4" name="Content Placeholder 3">
            <a:extLst>
              <a:ext uri="{FF2B5EF4-FFF2-40B4-BE49-F238E27FC236}">
                <a16:creationId xmlns:a16="http://schemas.microsoft.com/office/drawing/2014/main" id="{07C3B728-0689-4B12-AE16-5C013438F774}"/>
              </a:ext>
            </a:extLst>
          </p:cNvPr>
          <p:cNvSpPr>
            <a:spLocks noGrp="1"/>
          </p:cNvSpPr>
          <p:nvPr>
            <p:ph idx="13"/>
          </p:nvPr>
        </p:nvSpPr>
        <p:spPr>
          <a:xfrm>
            <a:off x="266702" y="1923764"/>
            <a:ext cx="7882687" cy="3406228"/>
          </a:xfrm>
        </p:spPr>
        <p:txBody>
          <a:bodyPr/>
          <a:lstStyle/>
          <a:p>
            <a:pPr marL="342900" indent="-342900">
              <a:spcBef>
                <a:spcPts val="2400"/>
              </a:spcBef>
              <a:buClr>
                <a:srgbClr val="0369B3"/>
              </a:buClr>
              <a:buFont typeface="Wingdings" panose="05000000000000000000" pitchFamily="2" charset="2"/>
              <a:buChar char="§"/>
            </a:pPr>
            <a:r>
              <a:rPr lang="es-ES" sz="2400" dirty="0"/>
              <a:t>Más allá de alinear políticas existentes a la agenda</a:t>
            </a:r>
            <a:r>
              <a:rPr lang="es-ES" sz="2400" dirty="0">
                <a:solidFill>
                  <a:schemeClr val="tx1">
                    <a:lumMod val="95000"/>
                    <a:lumOff val="5000"/>
                  </a:schemeClr>
                </a:solidFill>
              </a:rPr>
              <a:t>, </a:t>
            </a:r>
            <a:r>
              <a:rPr lang="es-ES" sz="2400" b="1" dirty="0">
                <a:solidFill>
                  <a:schemeClr val="tx1">
                    <a:lumMod val="95000"/>
                    <a:lumOff val="5000"/>
                  </a:schemeClr>
                </a:solidFill>
              </a:rPr>
              <a:t>¿Cómo estamos innovando para alcanzar los ODS?</a:t>
            </a:r>
          </a:p>
          <a:p>
            <a:pPr marL="342900" indent="-342900">
              <a:spcBef>
                <a:spcPts val="2400"/>
              </a:spcBef>
              <a:buClr>
                <a:srgbClr val="0369B3"/>
              </a:buClr>
              <a:buFont typeface="Wingdings" panose="05000000000000000000" pitchFamily="2" charset="2"/>
              <a:buChar char="§"/>
            </a:pPr>
            <a:r>
              <a:rPr lang="es-ES" sz="2400" dirty="0"/>
              <a:t>¿Cómo aseguramos que los </a:t>
            </a:r>
            <a:r>
              <a:rPr lang="es-ES" sz="2400" b="1" dirty="0">
                <a:solidFill>
                  <a:schemeClr val="tx1">
                    <a:lumMod val="95000"/>
                    <a:lumOff val="5000"/>
                  </a:schemeClr>
                </a:solidFill>
              </a:rPr>
              <a:t>logros en institucionalización e implementación </a:t>
            </a:r>
            <a:r>
              <a:rPr lang="es-ES" sz="2400"/>
              <a:t>se mantengan </a:t>
            </a:r>
            <a:r>
              <a:rPr lang="es-ES" sz="2400" dirty="0"/>
              <a:t>con los cambios de gobierno?</a:t>
            </a:r>
          </a:p>
          <a:p>
            <a:pPr marL="342900" indent="-342900">
              <a:spcBef>
                <a:spcPts val="2400"/>
              </a:spcBef>
              <a:buClr>
                <a:srgbClr val="0369B3"/>
              </a:buClr>
              <a:buFont typeface="Wingdings" panose="05000000000000000000" pitchFamily="2" charset="2"/>
              <a:buChar char="§"/>
            </a:pPr>
            <a:r>
              <a:rPr lang="es-ES" sz="2400" dirty="0"/>
              <a:t>¿Cómo articulamos esfuerzos para enfrentar </a:t>
            </a:r>
            <a:r>
              <a:rPr lang="es-ES" sz="2400" b="1" dirty="0">
                <a:solidFill>
                  <a:schemeClr val="tx1">
                    <a:lumMod val="95000"/>
                    <a:lumOff val="5000"/>
                  </a:schemeClr>
                </a:solidFill>
              </a:rPr>
              <a:t>problemas</a:t>
            </a:r>
            <a:r>
              <a:rPr lang="es-ES" sz="2400" dirty="0">
                <a:solidFill>
                  <a:schemeClr val="tx1">
                    <a:lumMod val="95000"/>
                    <a:lumOff val="5000"/>
                  </a:schemeClr>
                </a:solidFill>
              </a:rPr>
              <a:t> </a:t>
            </a:r>
            <a:r>
              <a:rPr lang="es-ES" sz="2400" dirty="0"/>
              <a:t>que se atienden </a:t>
            </a:r>
            <a:r>
              <a:rPr lang="es-ES" sz="2400" b="1" dirty="0">
                <a:solidFill>
                  <a:schemeClr val="tx1">
                    <a:lumMod val="95000"/>
                    <a:lumOff val="5000"/>
                  </a:schemeClr>
                </a:solidFill>
              </a:rPr>
              <a:t>en más de un nivel de gobierno</a:t>
            </a:r>
            <a:r>
              <a:rPr lang="es-ES" sz="2400" dirty="0"/>
              <a:t>, o que se extienden en más de una jurisdicción?</a:t>
            </a:r>
            <a:endParaRPr lang="es-MX" dirty="0"/>
          </a:p>
        </p:txBody>
      </p:sp>
      <p:pic>
        <p:nvPicPr>
          <p:cNvPr id="6" name="Graphic 5">
            <a:extLst>
              <a:ext uri="{FF2B5EF4-FFF2-40B4-BE49-F238E27FC236}">
                <a16:creationId xmlns:a16="http://schemas.microsoft.com/office/drawing/2014/main" id="{8CCCC9C2-D470-41D0-BEC9-2D986E518A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34136" y="1773656"/>
            <a:ext cx="3310688" cy="3310688"/>
          </a:xfrm>
          <a:prstGeom prst="rect">
            <a:avLst/>
          </a:prstGeom>
        </p:spPr>
      </p:pic>
    </p:spTree>
    <p:extLst>
      <p:ext uri="{BB962C8B-B14F-4D97-AF65-F5344CB8AC3E}">
        <p14:creationId xmlns:p14="http://schemas.microsoft.com/office/powerpoint/2010/main" val="53859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59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85176D8B-B391-4FF8-B10F-226FE4F480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117" y="561707"/>
            <a:ext cx="9975533" cy="5657764"/>
          </a:xfrm>
          <a:prstGeom prst="rect">
            <a:avLst/>
          </a:prstGeom>
        </p:spPr>
      </p:pic>
    </p:spTree>
    <p:extLst>
      <p:ext uri="{BB962C8B-B14F-4D97-AF65-F5344CB8AC3E}">
        <p14:creationId xmlns:p14="http://schemas.microsoft.com/office/powerpoint/2010/main" val="5808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5A96-6B71-473C-BDB0-552AC4BF048D}"/>
              </a:ext>
            </a:extLst>
          </p:cNvPr>
          <p:cNvSpPr>
            <a:spLocks noGrp="1"/>
          </p:cNvSpPr>
          <p:nvPr>
            <p:ph type="title"/>
          </p:nvPr>
        </p:nvSpPr>
        <p:spPr/>
        <p:txBody>
          <a:bodyPr/>
          <a:lstStyle/>
          <a:p>
            <a:r>
              <a:rPr lang="es-ES" dirty="0"/>
              <a:t>De los ODM a los ODS</a:t>
            </a:r>
          </a:p>
        </p:txBody>
      </p:sp>
      <p:pic>
        <p:nvPicPr>
          <p:cNvPr id="58" name="Picture 2" descr="Resultado de imagen para pobreza">
            <a:extLst>
              <a:ext uri="{FF2B5EF4-FFF2-40B4-BE49-F238E27FC236}">
                <a16:creationId xmlns:a16="http://schemas.microsoft.com/office/drawing/2014/main" id="{96B78722-0D8E-4BD1-A306-2706F5F7E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228" y="2029119"/>
            <a:ext cx="1859261" cy="104118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9" name="Imagen 9">
            <a:extLst>
              <a:ext uri="{FF2B5EF4-FFF2-40B4-BE49-F238E27FC236}">
                <a16:creationId xmlns:a16="http://schemas.microsoft.com/office/drawing/2014/main" id="{CEE1449E-CC44-4F40-90E2-0347878BA623}"/>
              </a:ext>
            </a:extLst>
          </p:cNvPr>
          <p:cNvPicPr>
            <a:picLocks noChangeAspect="1"/>
          </p:cNvPicPr>
          <p:nvPr/>
        </p:nvPicPr>
        <p:blipFill>
          <a:blip r:embed="rId4"/>
          <a:stretch>
            <a:fillRect/>
          </a:stretch>
        </p:blipFill>
        <p:spPr>
          <a:xfrm>
            <a:off x="4024930" y="2029119"/>
            <a:ext cx="1857299" cy="1041186"/>
          </a:xfrm>
          <a:prstGeom prst="rect">
            <a:avLst/>
          </a:prstGeom>
          <a:ln>
            <a:noFill/>
          </a:ln>
          <a:effectLst/>
        </p:spPr>
      </p:pic>
      <p:pic>
        <p:nvPicPr>
          <p:cNvPr id="60" name="Imagen 10">
            <a:extLst>
              <a:ext uri="{FF2B5EF4-FFF2-40B4-BE49-F238E27FC236}">
                <a16:creationId xmlns:a16="http://schemas.microsoft.com/office/drawing/2014/main" id="{1C9571AA-D9A0-4AEB-A6F3-140C765C8A39}"/>
              </a:ext>
            </a:extLst>
          </p:cNvPr>
          <p:cNvPicPr>
            <a:picLocks noChangeAspect="1"/>
          </p:cNvPicPr>
          <p:nvPr/>
        </p:nvPicPr>
        <p:blipFill>
          <a:blip r:embed="rId5"/>
          <a:stretch>
            <a:fillRect/>
          </a:stretch>
        </p:blipFill>
        <p:spPr>
          <a:xfrm>
            <a:off x="6113849" y="2029119"/>
            <a:ext cx="1890435" cy="1058605"/>
          </a:xfrm>
          <a:prstGeom prst="rect">
            <a:avLst/>
          </a:prstGeom>
          <a:ln>
            <a:noFill/>
          </a:ln>
          <a:effectLst/>
        </p:spPr>
      </p:pic>
      <p:pic>
        <p:nvPicPr>
          <p:cNvPr id="61" name="Picture 8" descr="Resultado de imagen para servicios de saneamiento basico">
            <a:extLst>
              <a:ext uri="{FF2B5EF4-FFF2-40B4-BE49-F238E27FC236}">
                <a16:creationId xmlns:a16="http://schemas.microsoft.com/office/drawing/2014/main" id="{CF83B9EA-D6DB-475B-9905-02EB43C149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3797" y="2029119"/>
            <a:ext cx="1920188" cy="104118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2" name="Imagen 13">
            <a:extLst>
              <a:ext uri="{FF2B5EF4-FFF2-40B4-BE49-F238E27FC236}">
                <a16:creationId xmlns:a16="http://schemas.microsoft.com/office/drawing/2014/main" id="{2CAD206E-AEAE-469E-8F57-9C7A17BD2B92}"/>
              </a:ext>
            </a:extLst>
          </p:cNvPr>
          <p:cNvPicPr>
            <a:picLocks noChangeAspect="1"/>
          </p:cNvPicPr>
          <p:nvPr/>
        </p:nvPicPr>
        <p:blipFill>
          <a:blip r:embed="rId7"/>
          <a:stretch>
            <a:fillRect/>
          </a:stretch>
        </p:blipFill>
        <p:spPr>
          <a:xfrm>
            <a:off x="1947737" y="4230980"/>
            <a:ext cx="1859261" cy="1041186"/>
          </a:xfrm>
          <a:prstGeom prst="rect">
            <a:avLst/>
          </a:prstGeom>
          <a:ln>
            <a:noFill/>
          </a:ln>
          <a:effectLst/>
        </p:spPr>
      </p:pic>
      <p:pic>
        <p:nvPicPr>
          <p:cNvPr id="63" name="Picture 12" descr="Resultado de imagen para energia">
            <a:extLst>
              <a:ext uri="{FF2B5EF4-FFF2-40B4-BE49-F238E27FC236}">
                <a16:creationId xmlns:a16="http://schemas.microsoft.com/office/drawing/2014/main" id="{7208A4EA-4648-4BDC-AAEB-585DABECE27F}"/>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087128" y="4230980"/>
            <a:ext cx="1870851" cy="104118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4" name="Picture 14" descr="Resultado de imagen para desigualdad">
            <a:extLst>
              <a:ext uri="{FF2B5EF4-FFF2-40B4-BE49-F238E27FC236}">
                <a16:creationId xmlns:a16="http://schemas.microsoft.com/office/drawing/2014/main" id="{35DCD8C7-4DF3-4D4A-A8C9-1F0B4BC19976}"/>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188480" y="4230980"/>
            <a:ext cx="1870851" cy="110543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5" name="Picture 64" descr="Resultado de imagen para medio ambiente">
            <a:extLst>
              <a:ext uri="{FF2B5EF4-FFF2-40B4-BE49-F238E27FC236}">
                <a16:creationId xmlns:a16="http://schemas.microsoft.com/office/drawing/2014/main" id="{7DFB09DB-83AF-43D8-BF54-E58660AD3A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8642" y="4230980"/>
            <a:ext cx="1882018" cy="1041186"/>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6" name="Rectángulo redondeado 46">
            <a:extLst>
              <a:ext uri="{FF2B5EF4-FFF2-40B4-BE49-F238E27FC236}">
                <a16:creationId xmlns:a16="http://schemas.microsoft.com/office/drawing/2014/main" id="{966B6C0C-F51B-4832-BDA6-6F34A6E7168F}"/>
              </a:ext>
            </a:extLst>
          </p:cNvPr>
          <p:cNvSpPr/>
          <p:nvPr/>
        </p:nvSpPr>
        <p:spPr>
          <a:xfrm>
            <a:off x="1850339" y="2977600"/>
            <a:ext cx="2023720" cy="1067766"/>
          </a:xfrm>
          <a:prstGeom prst="roundRect">
            <a:avLst/>
          </a:prstGeom>
          <a:solidFill>
            <a:srgbClr val="E5243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POBREZA</a:t>
            </a:r>
            <a:endPar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800 millones de personas viven en condiciones de pobreza extrema</a:t>
            </a:r>
          </a:p>
        </p:txBody>
      </p:sp>
      <p:sp>
        <p:nvSpPr>
          <p:cNvPr id="67" name="Rectángulo redondeado 55">
            <a:extLst>
              <a:ext uri="{FF2B5EF4-FFF2-40B4-BE49-F238E27FC236}">
                <a16:creationId xmlns:a16="http://schemas.microsoft.com/office/drawing/2014/main" id="{0EC77CA8-B948-4510-B048-374B18797398}"/>
              </a:ext>
            </a:extLst>
          </p:cNvPr>
          <p:cNvSpPr/>
          <p:nvPr/>
        </p:nvSpPr>
        <p:spPr>
          <a:xfrm>
            <a:off x="4020622" y="2977748"/>
            <a:ext cx="1881582" cy="1067766"/>
          </a:xfrm>
          <a:prstGeom prst="roundRect">
            <a:avLst/>
          </a:prstGeom>
          <a:solidFill>
            <a:srgbClr val="DDA63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HAMBRE</a:t>
            </a:r>
            <a:endPar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795 millones sufren de desnutrición</a:t>
            </a:r>
          </a:p>
        </p:txBody>
      </p:sp>
      <p:sp>
        <p:nvSpPr>
          <p:cNvPr id="68" name="Rectángulo redondeado 56">
            <a:extLst>
              <a:ext uri="{FF2B5EF4-FFF2-40B4-BE49-F238E27FC236}">
                <a16:creationId xmlns:a16="http://schemas.microsoft.com/office/drawing/2014/main" id="{40BDDD7D-64BF-40EC-9572-78C34A4455E5}"/>
              </a:ext>
            </a:extLst>
          </p:cNvPr>
          <p:cNvSpPr/>
          <p:nvPr/>
        </p:nvSpPr>
        <p:spPr>
          <a:xfrm>
            <a:off x="6060802" y="3013056"/>
            <a:ext cx="1981307" cy="1028400"/>
          </a:xfrm>
          <a:prstGeom prst="roundRect">
            <a:avLst/>
          </a:prstGeom>
          <a:solidFill>
            <a:srgbClr val="26BDE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AGUA</a:t>
            </a:r>
            <a:endPar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650 millones sin acceso a fuentes de agua potable</a:t>
            </a:r>
          </a:p>
        </p:txBody>
      </p:sp>
      <p:sp>
        <p:nvSpPr>
          <p:cNvPr id="69" name="Rectángulo redondeado 57">
            <a:extLst>
              <a:ext uri="{FF2B5EF4-FFF2-40B4-BE49-F238E27FC236}">
                <a16:creationId xmlns:a16="http://schemas.microsoft.com/office/drawing/2014/main" id="{F75FBF75-1D6D-43E5-9767-B054FFFAC2FE}"/>
              </a:ext>
            </a:extLst>
          </p:cNvPr>
          <p:cNvSpPr/>
          <p:nvPr/>
        </p:nvSpPr>
        <p:spPr>
          <a:xfrm>
            <a:off x="8253797" y="5189290"/>
            <a:ext cx="1920188" cy="1106767"/>
          </a:xfrm>
          <a:prstGeom prst="roundRect">
            <a:avLst/>
          </a:prstGeom>
          <a:solidFill>
            <a:srgbClr val="3F7E4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MEDIO AMBIENTE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Grandes desafíos: inseguridad hídrica, cambio climático y desastres</a:t>
            </a:r>
          </a:p>
        </p:txBody>
      </p:sp>
      <p:sp>
        <p:nvSpPr>
          <p:cNvPr id="70" name="Rectángulo redondeado 58">
            <a:extLst>
              <a:ext uri="{FF2B5EF4-FFF2-40B4-BE49-F238E27FC236}">
                <a16:creationId xmlns:a16="http://schemas.microsoft.com/office/drawing/2014/main" id="{8AA89ED7-C553-4084-9AE1-55812851E28B}"/>
              </a:ext>
            </a:extLst>
          </p:cNvPr>
          <p:cNvSpPr/>
          <p:nvPr/>
        </p:nvSpPr>
        <p:spPr>
          <a:xfrm>
            <a:off x="8263976" y="2977600"/>
            <a:ext cx="1878232" cy="1068030"/>
          </a:xfrm>
          <a:prstGeom prst="roundRect">
            <a:avLst/>
          </a:prstGeom>
          <a:solidFill>
            <a:srgbClr val="E4223C"/>
          </a:solidFill>
          <a:ln>
            <a:solidFill>
              <a:srgbClr val="E4223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SANEAMIENTO</a:t>
            </a:r>
            <a:endPar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2,400 millones todavía sin servicios básicos de saneamiento</a:t>
            </a:r>
          </a:p>
        </p:txBody>
      </p:sp>
      <p:sp>
        <p:nvSpPr>
          <p:cNvPr id="71" name="Rectángulo redondeado 59">
            <a:extLst>
              <a:ext uri="{FF2B5EF4-FFF2-40B4-BE49-F238E27FC236}">
                <a16:creationId xmlns:a16="http://schemas.microsoft.com/office/drawing/2014/main" id="{BE502A2E-7CA3-4278-91EA-2A783D8F7FD6}"/>
              </a:ext>
            </a:extLst>
          </p:cNvPr>
          <p:cNvSpPr/>
          <p:nvPr/>
        </p:nvSpPr>
        <p:spPr>
          <a:xfrm>
            <a:off x="1850338" y="5211928"/>
            <a:ext cx="2023719" cy="1081634"/>
          </a:xfrm>
          <a:prstGeom prst="roundRect">
            <a:avLst/>
          </a:prstGeom>
          <a:solidFill>
            <a:srgbClr val="4C9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SALUD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16,000 niñas y niños mueren antes de cumplir 5 años, a menudo por causas previsibles</a:t>
            </a:r>
          </a:p>
        </p:txBody>
      </p:sp>
      <p:sp>
        <p:nvSpPr>
          <p:cNvPr id="72" name="Rectángulo redondeado 60">
            <a:extLst>
              <a:ext uri="{FF2B5EF4-FFF2-40B4-BE49-F238E27FC236}">
                <a16:creationId xmlns:a16="http://schemas.microsoft.com/office/drawing/2014/main" id="{3F06AFBF-CAFC-4CDF-938C-DC475F211949}"/>
              </a:ext>
            </a:extLst>
          </p:cNvPr>
          <p:cNvSpPr/>
          <p:nvPr/>
        </p:nvSpPr>
        <p:spPr>
          <a:xfrm>
            <a:off x="4049872" y="5195893"/>
            <a:ext cx="1935416" cy="1099387"/>
          </a:xfrm>
          <a:prstGeom prst="roundRect">
            <a:avLst/>
          </a:prstGeom>
          <a:solidFill>
            <a:srgbClr val="FCC30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ENERGÍA</a:t>
            </a:r>
            <a:endPar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1,400 millones de personas sin acceso a electricidad</a:t>
            </a:r>
          </a:p>
        </p:txBody>
      </p:sp>
      <p:sp>
        <p:nvSpPr>
          <p:cNvPr id="73" name="Rectángulo redondeado 61">
            <a:extLst>
              <a:ext uri="{FF2B5EF4-FFF2-40B4-BE49-F238E27FC236}">
                <a16:creationId xmlns:a16="http://schemas.microsoft.com/office/drawing/2014/main" id="{A1A375DE-152B-4890-98F5-7982A9C491BF}"/>
              </a:ext>
            </a:extLst>
          </p:cNvPr>
          <p:cNvSpPr/>
          <p:nvPr/>
        </p:nvSpPr>
        <p:spPr>
          <a:xfrm>
            <a:off x="6135725" y="5211927"/>
            <a:ext cx="1957535" cy="1081464"/>
          </a:xfrm>
          <a:prstGeom prst="roundRect">
            <a:avLst/>
          </a:prstGeom>
          <a:solidFill>
            <a:srgbClr val="DD136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DESIGUALDAD</a:t>
            </a:r>
            <a:endPar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Incremento de desigualdades de ingreso y oportunidades</a:t>
            </a:r>
          </a:p>
        </p:txBody>
      </p:sp>
      <p:sp>
        <p:nvSpPr>
          <p:cNvPr id="74" name="Marcador de contenido 2">
            <a:extLst>
              <a:ext uri="{FF2B5EF4-FFF2-40B4-BE49-F238E27FC236}">
                <a16:creationId xmlns:a16="http://schemas.microsoft.com/office/drawing/2014/main" id="{D446EF50-E079-43CF-9901-BC218BB9103D}"/>
              </a:ext>
            </a:extLst>
          </p:cNvPr>
          <p:cNvSpPr>
            <a:spLocks noGrp="1"/>
          </p:cNvSpPr>
          <p:nvPr>
            <p:ph idx="1"/>
          </p:nvPr>
        </p:nvSpPr>
        <p:spPr>
          <a:xfrm>
            <a:off x="306807" y="1082875"/>
            <a:ext cx="11087098" cy="725863"/>
          </a:xfrm>
        </p:spPr>
        <p:txBody>
          <a:bodyPr>
            <a:normAutofit/>
          </a:bodyPr>
          <a:lstStyle/>
          <a:p>
            <a:r>
              <a:rPr lang="es-ES" sz="1800" dirty="0"/>
              <a:t>El gran logro de los </a:t>
            </a:r>
            <a:r>
              <a:rPr lang="es-ES" sz="1800" dirty="0" err="1"/>
              <a:t>ODMs</a:t>
            </a:r>
            <a:r>
              <a:rPr lang="es-ES" sz="1800" dirty="0"/>
              <a:t> fue la creación de una agenda compartida y una </a:t>
            </a:r>
            <a:r>
              <a:rPr lang="es-ES" sz="1800" dirty="0">
                <a:solidFill>
                  <a:schemeClr val="tx1">
                    <a:lumMod val="95000"/>
                    <a:lumOff val="5000"/>
                  </a:schemeClr>
                </a:solidFill>
              </a:rPr>
              <a:t>visión común</a:t>
            </a:r>
            <a:r>
              <a:rPr lang="es-ES" sz="1800" dirty="0"/>
              <a:t>. Sin embargo, aún quedan temas pendientes que resolver:</a:t>
            </a:r>
          </a:p>
          <a:p>
            <a:endParaRPr lang="es-MX" sz="1800" dirty="0"/>
          </a:p>
        </p:txBody>
      </p:sp>
    </p:spTree>
    <p:extLst>
      <p:ext uri="{BB962C8B-B14F-4D97-AF65-F5344CB8AC3E}">
        <p14:creationId xmlns:p14="http://schemas.microsoft.com/office/powerpoint/2010/main" val="353983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Estructura de la Agenda 2030</a:t>
            </a:r>
            <a:endParaRPr lang="es-MX" dirty="0"/>
          </a:p>
        </p:txBody>
      </p:sp>
      <p:pic>
        <p:nvPicPr>
          <p:cNvPr id="5" name="Graphic 4">
            <a:extLst>
              <a:ext uri="{FF2B5EF4-FFF2-40B4-BE49-F238E27FC236}">
                <a16:creationId xmlns:a16="http://schemas.microsoft.com/office/drawing/2014/main" id="{5F986099-28FB-4CB9-8468-D83BC3B53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043" y="1785257"/>
            <a:ext cx="3747727" cy="3943687"/>
          </a:xfrm>
          <a:prstGeom prst="rect">
            <a:avLst/>
          </a:prstGeom>
        </p:spPr>
      </p:pic>
      <p:sp>
        <p:nvSpPr>
          <p:cNvPr id="6" name="TextBox 5">
            <a:extLst>
              <a:ext uri="{FF2B5EF4-FFF2-40B4-BE49-F238E27FC236}">
                <a16:creationId xmlns:a16="http://schemas.microsoft.com/office/drawing/2014/main" id="{4668D391-1F6D-4C48-A4AB-4D16BF6A530C}"/>
              </a:ext>
            </a:extLst>
          </p:cNvPr>
          <p:cNvSpPr txBox="1"/>
          <p:nvPr/>
        </p:nvSpPr>
        <p:spPr>
          <a:xfrm>
            <a:off x="5899882" y="2004911"/>
            <a:ext cx="5255734" cy="646331"/>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Light" panose="020F0302020204030204"/>
                <a:ea typeface="+mn-ea"/>
                <a:cs typeface="+mn-cs"/>
              </a:rPr>
              <a:t>Visión y principios </a:t>
            </a:r>
            <a:r>
              <a:rPr kumimoji="0" lang="es-MX" sz="18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para transformar el mundo según lo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enunciado en la Declaración.</a:t>
            </a:r>
          </a:p>
        </p:txBody>
      </p:sp>
      <p:sp>
        <p:nvSpPr>
          <p:cNvPr id="7" name="TextBox 6">
            <a:extLst>
              <a:ext uri="{FF2B5EF4-FFF2-40B4-BE49-F238E27FC236}">
                <a16:creationId xmlns:a16="http://schemas.microsoft.com/office/drawing/2014/main" id="{29697E6A-BE73-4A0A-91D0-CE7BA232856F}"/>
              </a:ext>
            </a:extLst>
          </p:cNvPr>
          <p:cNvSpPr txBox="1"/>
          <p:nvPr/>
        </p:nvSpPr>
        <p:spPr>
          <a:xfrm>
            <a:off x="5899882" y="2918529"/>
            <a:ext cx="5331460" cy="646331"/>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Light" panose="020F0302020204030204"/>
                <a:ea typeface="+mn-ea"/>
                <a:cs typeface="+mn-cs"/>
              </a:rPr>
              <a:t>Marco de resultados: </a:t>
            </a:r>
            <a:r>
              <a:rPr kumimoji="0" lang="es-MX" sz="18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la Agenda 2030 está integrada por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17 Objetivos de Desarrollo Sostenible y 169 metas.</a:t>
            </a:r>
          </a:p>
        </p:txBody>
      </p:sp>
      <p:sp>
        <p:nvSpPr>
          <p:cNvPr id="8" name="TextBox 7">
            <a:extLst>
              <a:ext uri="{FF2B5EF4-FFF2-40B4-BE49-F238E27FC236}">
                <a16:creationId xmlns:a16="http://schemas.microsoft.com/office/drawing/2014/main" id="{06826538-CC49-4C94-A303-49DCAED1DB6A}"/>
              </a:ext>
            </a:extLst>
          </p:cNvPr>
          <p:cNvSpPr txBox="1"/>
          <p:nvPr/>
        </p:nvSpPr>
        <p:spPr>
          <a:xfrm>
            <a:off x="5899882" y="3901371"/>
            <a:ext cx="4149982"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Light" panose="020F0302020204030204"/>
                <a:ea typeface="+mn-ea"/>
                <a:cs typeface="+mn-cs"/>
              </a:rPr>
              <a:t>Medios de implementación y Alianza Global</a:t>
            </a:r>
          </a:p>
        </p:txBody>
      </p:sp>
      <p:sp>
        <p:nvSpPr>
          <p:cNvPr id="9" name="TextBox 8">
            <a:extLst>
              <a:ext uri="{FF2B5EF4-FFF2-40B4-BE49-F238E27FC236}">
                <a16:creationId xmlns:a16="http://schemas.microsoft.com/office/drawing/2014/main" id="{FBFF21E2-B1DF-4AA4-9DF5-0AFF6751D54A}"/>
              </a:ext>
            </a:extLst>
          </p:cNvPr>
          <p:cNvSpPr txBox="1"/>
          <p:nvPr/>
        </p:nvSpPr>
        <p:spPr>
          <a:xfrm>
            <a:off x="5899882" y="4814989"/>
            <a:ext cx="2307876"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Light" panose="020F0302020204030204"/>
                <a:ea typeface="+mn-ea"/>
                <a:cs typeface="+mn-cs"/>
              </a:rPr>
              <a:t>Seguimiento y examen</a:t>
            </a:r>
          </a:p>
        </p:txBody>
      </p:sp>
      <p:sp>
        <p:nvSpPr>
          <p:cNvPr id="10" name="TextBox 9">
            <a:extLst>
              <a:ext uri="{FF2B5EF4-FFF2-40B4-BE49-F238E27FC236}">
                <a16:creationId xmlns:a16="http://schemas.microsoft.com/office/drawing/2014/main" id="{1ED75B50-9210-4F5F-A1A7-4EAA0BF20BCF}"/>
              </a:ext>
            </a:extLst>
          </p:cNvPr>
          <p:cNvSpPr txBox="1"/>
          <p:nvPr/>
        </p:nvSpPr>
        <p:spPr>
          <a:xfrm>
            <a:off x="5436294" y="1900106"/>
            <a:ext cx="463588"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67B0"/>
                </a:solidFill>
                <a:effectLst/>
                <a:uLnTx/>
                <a:uFillTx/>
                <a:latin typeface="Calibri" panose="020F0502020204030204"/>
                <a:ea typeface="+mn-ea"/>
                <a:cs typeface="+mn-cs"/>
              </a:rPr>
              <a:t>1.</a:t>
            </a:r>
            <a:endParaRPr kumimoji="0" lang="es-MX" sz="1800" b="1" i="0" u="none" strike="noStrike" kern="1200" cap="none" spc="0" normalizeH="0" baseline="0" noProof="0" dirty="0">
              <a:ln>
                <a:noFill/>
              </a:ln>
              <a:solidFill>
                <a:srgbClr val="0067B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D29A469-1466-4A17-935F-7D7E8F2CACFD}"/>
              </a:ext>
            </a:extLst>
          </p:cNvPr>
          <p:cNvSpPr txBox="1"/>
          <p:nvPr/>
        </p:nvSpPr>
        <p:spPr>
          <a:xfrm>
            <a:off x="5436294" y="2804981"/>
            <a:ext cx="463588"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67B0"/>
                </a:solidFill>
                <a:effectLst/>
                <a:uLnTx/>
                <a:uFillTx/>
                <a:latin typeface="Calibri" panose="020F0502020204030204"/>
                <a:ea typeface="+mn-ea"/>
                <a:cs typeface="+mn-cs"/>
              </a:rPr>
              <a:t>2.</a:t>
            </a:r>
            <a:endParaRPr kumimoji="0" lang="es-MX" sz="1800" b="1" i="0" u="none" strike="noStrike" kern="1200" cap="none" spc="0" normalizeH="0" baseline="0" noProof="0" dirty="0">
              <a:ln>
                <a:noFill/>
              </a:ln>
              <a:solidFill>
                <a:srgbClr val="0067B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831261A-D0F7-497D-A8A9-737CACEC706E}"/>
              </a:ext>
            </a:extLst>
          </p:cNvPr>
          <p:cNvSpPr txBox="1"/>
          <p:nvPr/>
        </p:nvSpPr>
        <p:spPr>
          <a:xfrm>
            <a:off x="5436294" y="3786056"/>
            <a:ext cx="463588"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67B0"/>
                </a:solidFill>
                <a:effectLst/>
                <a:uLnTx/>
                <a:uFillTx/>
                <a:latin typeface="Calibri" panose="020F0502020204030204"/>
                <a:ea typeface="+mn-ea"/>
                <a:cs typeface="+mn-cs"/>
              </a:rPr>
              <a:t>3.</a:t>
            </a:r>
            <a:endParaRPr kumimoji="0" lang="es-MX" sz="1800" b="1" i="0" u="none" strike="noStrike" kern="1200" cap="none" spc="0" normalizeH="0" baseline="0" noProof="0" dirty="0">
              <a:ln>
                <a:noFill/>
              </a:ln>
              <a:solidFill>
                <a:srgbClr val="0067B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DBC3E4E-D906-4D91-9E13-04C5F31D4E74}"/>
              </a:ext>
            </a:extLst>
          </p:cNvPr>
          <p:cNvSpPr txBox="1"/>
          <p:nvPr/>
        </p:nvSpPr>
        <p:spPr>
          <a:xfrm>
            <a:off x="5436294" y="4700456"/>
            <a:ext cx="463588"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67B0"/>
                </a:solidFill>
                <a:effectLst/>
                <a:uLnTx/>
                <a:uFillTx/>
                <a:latin typeface="Calibri" panose="020F0502020204030204"/>
                <a:ea typeface="+mn-ea"/>
                <a:cs typeface="+mn-cs"/>
              </a:rPr>
              <a:t>4.</a:t>
            </a:r>
            <a:endParaRPr kumimoji="0" lang="es-MX" sz="1800" b="1" i="0" u="none" strike="noStrike" kern="1200" cap="none" spc="0" normalizeH="0" baseline="0" noProof="0" dirty="0">
              <a:ln>
                <a:noFill/>
              </a:ln>
              <a:solidFill>
                <a:srgbClr val="0067B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85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0080" y="434340"/>
            <a:ext cx="10184130" cy="868679"/>
          </a:xfrm>
        </p:spPr>
        <p:txBody>
          <a:bodyPr>
            <a:normAutofit/>
          </a:bodyPr>
          <a:lstStyle/>
          <a:p>
            <a:pPr>
              <a:lnSpc>
                <a:spcPct val="100000"/>
              </a:lnSpc>
              <a:spcBef>
                <a:spcPts val="0"/>
              </a:spcBef>
            </a:pPr>
            <a:r>
              <a:rPr lang="es-ES" sz="2400" dirty="0"/>
              <a:t>La </a:t>
            </a:r>
            <a:r>
              <a:rPr lang="es-ES" sz="2400" dirty="0">
                <a:solidFill>
                  <a:schemeClr val="tx1"/>
                </a:solidFill>
              </a:rPr>
              <a:t>Agenda 2030 </a:t>
            </a:r>
            <a:r>
              <a:rPr lang="es-ES" sz="2400" dirty="0"/>
              <a:t>incorpora las tres dimensiones </a:t>
            </a:r>
          </a:p>
          <a:p>
            <a:pPr>
              <a:lnSpc>
                <a:spcPct val="100000"/>
              </a:lnSpc>
              <a:spcBef>
                <a:spcPts val="0"/>
              </a:spcBef>
            </a:pPr>
            <a:r>
              <a:rPr lang="es-ES" sz="2400" dirty="0"/>
              <a:t>del </a:t>
            </a:r>
            <a:r>
              <a:rPr lang="es-ES" sz="2400" dirty="0">
                <a:solidFill>
                  <a:schemeClr val="tx1"/>
                </a:solidFill>
              </a:rPr>
              <a:t>desarrollo sostenible</a:t>
            </a:r>
          </a:p>
        </p:txBody>
      </p:sp>
      <p:pic>
        <p:nvPicPr>
          <p:cNvPr id="8" name="Graphic 7">
            <a:extLst>
              <a:ext uri="{FF2B5EF4-FFF2-40B4-BE49-F238E27FC236}">
                <a16:creationId xmlns:a16="http://schemas.microsoft.com/office/drawing/2014/main" id="{87AACBC1-4E28-40B1-B9E2-56F75B9CB2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709" y="1794509"/>
            <a:ext cx="4328873" cy="4328873"/>
          </a:xfrm>
          <a:prstGeom prst="rect">
            <a:avLst/>
          </a:prstGeom>
        </p:spPr>
      </p:pic>
      <p:sp>
        <p:nvSpPr>
          <p:cNvPr id="9" name="Marcador de contenido 2">
            <a:extLst>
              <a:ext uri="{FF2B5EF4-FFF2-40B4-BE49-F238E27FC236}">
                <a16:creationId xmlns:a16="http://schemas.microsoft.com/office/drawing/2014/main" id="{8607120D-8106-4C82-9542-F2684FDEFD7C}"/>
              </a:ext>
            </a:extLst>
          </p:cNvPr>
          <p:cNvSpPr txBox="1">
            <a:spLocks/>
          </p:cNvSpPr>
          <p:nvPr/>
        </p:nvSpPr>
        <p:spPr>
          <a:xfrm>
            <a:off x="6644640" y="2160269"/>
            <a:ext cx="4876800" cy="11544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s-ES" sz="2200" dirty="0"/>
              <a:t>Incluye </a:t>
            </a:r>
            <a:r>
              <a:rPr lang="es-ES" sz="2200" dirty="0">
                <a:solidFill>
                  <a:schemeClr val="tx1"/>
                </a:solidFill>
              </a:rPr>
              <a:t>temas</a:t>
            </a:r>
            <a:r>
              <a:rPr lang="es-ES" sz="2200" dirty="0"/>
              <a:t> que no estaban contemplados en la </a:t>
            </a:r>
            <a:r>
              <a:rPr lang="es-ES" sz="2200" dirty="0">
                <a:solidFill>
                  <a:schemeClr val="tx1"/>
                </a:solidFill>
              </a:rPr>
              <a:t>Agenda del Milenio</a:t>
            </a:r>
          </a:p>
        </p:txBody>
      </p:sp>
      <p:sp>
        <p:nvSpPr>
          <p:cNvPr id="10" name="Rectangle 9">
            <a:extLst>
              <a:ext uri="{FF2B5EF4-FFF2-40B4-BE49-F238E27FC236}">
                <a16:creationId xmlns:a16="http://schemas.microsoft.com/office/drawing/2014/main" id="{5A9FF1E3-8E33-46CB-AA99-24D494EFE057}"/>
              </a:ext>
            </a:extLst>
          </p:cNvPr>
          <p:cNvSpPr/>
          <p:nvPr/>
        </p:nvSpPr>
        <p:spPr>
          <a:xfrm>
            <a:off x="445770" y="491490"/>
            <a:ext cx="102870" cy="308610"/>
          </a:xfrm>
          <a:prstGeom prst="rect">
            <a:avLst/>
          </a:prstGeom>
          <a:solidFill>
            <a:srgbClr val="1D6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angle 11">
            <a:extLst>
              <a:ext uri="{FF2B5EF4-FFF2-40B4-BE49-F238E27FC236}">
                <a16:creationId xmlns:a16="http://schemas.microsoft.com/office/drawing/2014/main" id="{593F7C72-7376-4312-9504-4005A90A5EE8}"/>
              </a:ext>
            </a:extLst>
          </p:cNvPr>
          <p:cNvSpPr/>
          <p:nvPr/>
        </p:nvSpPr>
        <p:spPr>
          <a:xfrm>
            <a:off x="6473190" y="2228849"/>
            <a:ext cx="102870" cy="308610"/>
          </a:xfrm>
          <a:prstGeom prst="rect">
            <a:avLst/>
          </a:prstGeom>
          <a:solidFill>
            <a:srgbClr val="1D6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Graphic 12">
            <a:extLst>
              <a:ext uri="{FF2B5EF4-FFF2-40B4-BE49-F238E27FC236}">
                <a16:creationId xmlns:a16="http://schemas.microsoft.com/office/drawing/2014/main" id="{660C488D-D400-4C83-9D1A-2FCB71A866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12543" y="3857624"/>
            <a:ext cx="1522095" cy="1522095"/>
          </a:xfrm>
          <a:prstGeom prst="rect">
            <a:avLst/>
          </a:prstGeom>
        </p:spPr>
      </p:pic>
      <p:pic>
        <p:nvPicPr>
          <p:cNvPr id="14" name="Graphic 13">
            <a:extLst>
              <a:ext uri="{FF2B5EF4-FFF2-40B4-BE49-F238E27FC236}">
                <a16:creationId xmlns:a16="http://schemas.microsoft.com/office/drawing/2014/main" id="{4DF778F5-8408-4EE7-8B94-64D389D322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0872" y="3824286"/>
            <a:ext cx="1522095" cy="1522095"/>
          </a:xfrm>
          <a:prstGeom prst="rect">
            <a:avLst/>
          </a:prstGeom>
        </p:spPr>
      </p:pic>
    </p:spTree>
    <p:extLst>
      <p:ext uri="{BB962C8B-B14F-4D97-AF65-F5344CB8AC3E}">
        <p14:creationId xmlns:p14="http://schemas.microsoft.com/office/powerpoint/2010/main" val="138654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Ejes rectores de la Agenda 2030</a:t>
            </a:r>
            <a:endParaRPr lang="es-MX" dirty="0"/>
          </a:p>
        </p:txBody>
      </p:sp>
      <p:sp>
        <p:nvSpPr>
          <p:cNvPr id="4" name="Marcador de contenido 3"/>
          <p:cNvSpPr>
            <a:spLocks noGrp="1"/>
          </p:cNvSpPr>
          <p:nvPr>
            <p:ph idx="13"/>
          </p:nvPr>
        </p:nvSpPr>
        <p:spPr>
          <a:xfrm>
            <a:off x="449582" y="4046221"/>
            <a:ext cx="3196588" cy="2011680"/>
          </a:xfrm>
        </p:spPr>
        <p:txBody>
          <a:bodyPr>
            <a:normAutofit/>
          </a:bodyPr>
          <a:lstStyle/>
          <a:p>
            <a:pPr marL="285750" indent="-285750">
              <a:buClr>
                <a:srgbClr val="1D60A5"/>
              </a:buClr>
              <a:buFont typeface="Wingdings" panose="05000000000000000000" pitchFamily="2" charset="2"/>
              <a:buChar char="§"/>
            </a:pPr>
            <a:r>
              <a:rPr lang="es-ES" sz="1800" dirty="0"/>
              <a:t>Los objetivos y las metas son </a:t>
            </a:r>
            <a:r>
              <a:rPr lang="es-ES" sz="1800" b="1" dirty="0"/>
              <a:t>relevantes para TODOS</a:t>
            </a:r>
            <a:r>
              <a:rPr lang="es-ES" sz="1800" dirty="0"/>
              <a:t> los gobiernos y actores</a:t>
            </a:r>
          </a:p>
          <a:p>
            <a:pPr marL="285750" indent="-285750">
              <a:buClr>
                <a:srgbClr val="1D60A5"/>
              </a:buClr>
              <a:buFont typeface="Wingdings" panose="05000000000000000000" pitchFamily="2" charset="2"/>
              <a:buChar char="§"/>
            </a:pPr>
            <a:r>
              <a:rPr lang="es-ES" sz="1800" dirty="0"/>
              <a:t>No significa uniformidad sino </a:t>
            </a:r>
            <a:r>
              <a:rPr lang="es-ES" sz="1800" b="1" dirty="0"/>
              <a:t>diferenciación</a:t>
            </a:r>
            <a:r>
              <a:rPr lang="es-ES" sz="1800" dirty="0"/>
              <a:t> (principio de responsabilidad común pero diferenciada)</a:t>
            </a:r>
          </a:p>
          <a:p>
            <a:pPr marL="285750" indent="-285750">
              <a:buClr>
                <a:srgbClr val="1D60A5"/>
              </a:buClr>
              <a:buFont typeface="Wingdings" panose="05000000000000000000" pitchFamily="2" charset="2"/>
              <a:buChar char="§"/>
            </a:pPr>
            <a:endParaRPr lang="es-MX" sz="1800" dirty="0"/>
          </a:p>
        </p:txBody>
      </p:sp>
      <p:sp>
        <p:nvSpPr>
          <p:cNvPr id="7" name="Rectangle 6">
            <a:extLst>
              <a:ext uri="{FF2B5EF4-FFF2-40B4-BE49-F238E27FC236}">
                <a16:creationId xmlns:a16="http://schemas.microsoft.com/office/drawing/2014/main" id="{742F6969-BDCC-4303-962A-94655F58A7CF}"/>
              </a:ext>
            </a:extLst>
          </p:cNvPr>
          <p:cNvSpPr/>
          <p:nvPr/>
        </p:nvSpPr>
        <p:spPr>
          <a:xfrm>
            <a:off x="1391699" y="3201212"/>
            <a:ext cx="1579600" cy="523220"/>
          </a:xfrm>
          <a:prstGeom prst="rect">
            <a:avLst/>
          </a:prstGeom>
        </p:spPr>
        <p:txBody>
          <a:bodyPr wrap="none">
            <a:spAutoFit/>
          </a:bodyPr>
          <a:lstStyle/>
          <a:p>
            <a:pPr>
              <a:defRPr b="1">
                <a:solidFill>
                  <a:srgbClr val="767171"/>
                </a:solidFill>
              </a:defRPr>
            </a:pPr>
            <a:r>
              <a:rPr lang="es-MX" sz="2800" b="1" dirty="0">
                <a:solidFill>
                  <a:schemeClr val="tx1">
                    <a:lumMod val="95000"/>
                    <a:lumOff val="5000"/>
                  </a:schemeClr>
                </a:solidFill>
              </a:rPr>
              <a:t>Universal</a:t>
            </a:r>
          </a:p>
        </p:txBody>
      </p:sp>
      <p:sp>
        <p:nvSpPr>
          <p:cNvPr id="9" name="Marcador de contenido 3">
            <a:extLst>
              <a:ext uri="{FF2B5EF4-FFF2-40B4-BE49-F238E27FC236}">
                <a16:creationId xmlns:a16="http://schemas.microsoft.com/office/drawing/2014/main" id="{30D08F3F-28E9-41E2-8696-5860B46F1FD4}"/>
              </a:ext>
            </a:extLst>
          </p:cNvPr>
          <p:cNvSpPr txBox="1">
            <a:spLocks/>
          </p:cNvSpPr>
          <p:nvPr/>
        </p:nvSpPr>
        <p:spPr>
          <a:xfrm>
            <a:off x="4271012" y="4034791"/>
            <a:ext cx="3196588" cy="201168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1D60A5"/>
              </a:buClr>
              <a:buFont typeface="Wingdings" panose="05000000000000000000" pitchFamily="2" charset="2"/>
              <a:buChar char="§"/>
            </a:pPr>
            <a:r>
              <a:rPr lang="es-ES" sz="1800" b="1" dirty="0"/>
              <a:t>Equilibrar las tres dimensiones  </a:t>
            </a:r>
            <a:r>
              <a:rPr lang="es-ES" sz="1800" dirty="0"/>
              <a:t>del desarrollo sostenible: inclusión social, desarrollo económico y protección ambiental</a:t>
            </a:r>
          </a:p>
          <a:p>
            <a:pPr marL="285750" indent="-285750">
              <a:buClr>
                <a:srgbClr val="1D60A5"/>
              </a:buClr>
              <a:buFont typeface="Wingdings" panose="05000000000000000000" pitchFamily="2" charset="2"/>
              <a:buChar char="§"/>
            </a:pPr>
            <a:r>
              <a:rPr lang="es-ES" sz="1800" dirty="0"/>
              <a:t>Gestionar </a:t>
            </a:r>
            <a:r>
              <a:rPr lang="es-ES" sz="1800" i="1" dirty="0" err="1"/>
              <a:t>trade-offs</a:t>
            </a:r>
            <a:r>
              <a:rPr lang="es-ES" sz="1800" dirty="0"/>
              <a:t> y </a:t>
            </a:r>
            <a:r>
              <a:rPr lang="es-ES" sz="1800" b="1" dirty="0"/>
              <a:t>maximizar sinergias </a:t>
            </a:r>
            <a:r>
              <a:rPr lang="es-ES" sz="1800" dirty="0"/>
              <a:t>entre objetivos</a:t>
            </a:r>
          </a:p>
        </p:txBody>
      </p:sp>
      <p:sp>
        <p:nvSpPr>
          <p:cNvPr id="10" name="Marcador de contenido 3">
            <a:extLst>
              <a:ext uri="{FF2B5EF4-FFF2-40B4-BE49-F238E27FC236}">
                <a16:creationId xmlns:a16="http://schemas.microsoft.com/office/drawing/2014/main" id="{85E41430-0361-4C1A-BCF9-8568253366BA}"/>
              </a:ext>
            </a:extLst>
          </p:cNvPr>
          <p:cNvSpPr txBox="1">
            <a:spLocks/>
          </p:cNvSpPr>
          <p:nvPr/>
        </p:nvSpPr>
        <p:spPr>
          <a:xfrm>
            <a:off x="8210719" y="4034791"/>
            <a:ext cx="3196588" cy="20116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1D60A5"/>
              </a:buClr>
              <a:buFont typeface="Wingdings" panose="05000000000000000000" pitchFamily="2" charset="2"/>
              <a:buChar char="§"/>
            </a:pPr>
            <a:r>
              <a:rPr lang="es-ES" sz="1800" dirty="0"/>
              <a:t>Los objetivos y las metas son </a:t>
            </a:r>
            <a:r>
              <a:rPr lang="es-ES" sz="1800" b="1" dirty="0"/>
              <a:t>relevantes para TODOS</a:t>
            </a:r>
            <a:r>
              <a:rPr lang="es-ES" sz="1800" dirty="0"/>
              <a:t> los gobiernos y actores</a:t>
            </a:r>
          </a:p>
          <a:p>
            <a:pPr marL="285750" indent="-285750">
              <a:buClr>
                <a:srgbClr val="1D60A5"/>
              </a:buClr>
              <a:buFont typeface="Wingdings" panose="05000000000000000000" pitchFamily="2" charset="2"/>
              <a:buChar char="§"/>
            </a:pPr>
            <a:r>
              <a:rPr lang="es-ES" sz="1800" dirty="0"/>
              <a:t>No significa uniformidad sino </a:t>
            </a:r>
            <a:r>
              <a:rPr lang="es-ES" sz="1800" b="1" dirty="0"/>
              <a:t>diferenciación</a:t>
            </a:r>
            <a:r>
              <a:rPr lang="es-ES" sz="1800" dirty="0"/>
              <a:t> (principio de responsabilidad común pero diferenciada)</a:t>
            </a:r>
          </a:p>
          <a:p>
            <a:pPr marL="285750" indent="-285750">
              <a:buClr>
                <a:srgbClr val="1D60A5"/>
              </a:buClr>
              <a:buFont typeface="Wingdings" panose="05000000000000000000" pitchFamily="2" charset="2"/>
              <a:buChar char="§"/>
            </a:pPr>
            <a:endParaRPr lang="es-ES" sz="1800" dirty="0"/>
          </a:p>
        </p:txBody>
      </p:sp>
      <p:sp>
        <p:nvSpPr>
          <p:cNvPr id="11" name="Rectangle 10">
            <a:extLst>
              <a:ext uri="{FF2B5EF4-FFF2-40B4-BE49-F238E27FC236}">
                <a16:creationId xmlns:a16="http://schemas.microsoft.com/office/drawing/2014/main" id="{0C01C05C-123E-460F-A131-30D4C7FAAB1C}"/>
              </a:ext>
            </a:extLst>
          </p:cNvPr>
          <p:cNvSpPr/>
          <p:nvPr/>
        </p:nvSpPr>
        <p:spPr>
          <a:xfrm>
            <a:off x="5193848" y="3201212"/>
            <a:ext cx="1328056" cy="523220"/>
          </a:xfrm>
          <a:prstGeom prst="rect">
            <a:avLst/>
          </a:prstGeom>
        </p:spPr>
        <p:txBody>
          <a:bodyPr wrap="none">
            <a:spAutoFit/>
          </a:bodyPr>
          <a:lstStyle/>
          <a:p>
            <a:pPr>
              <a:defRPr b="1">
                <a:solidFill>
                  <a:srgbClr val="767171"/>
                </a:solidFill>
              </a:defRPr>
            </a:pPr>
            <a:r>
              <a:rPr lang="es-MX" sz="2800" b="1" dirty="0">
                <a:solidFill>
                  <a:schemeClr val="tx1">
                    <a:lumMod val="95000"/>
                    <a:lumOff val="5000"/>
                  </a:schemeClr>
                </a:solidFill>
              </a:rPr>
              <a:t>Integral</a:t>
            </a:r>
          </a:p>
        </p:txBody>
      </p:sp>
      <p:sp>
        <p:nvSpPr>
          <p:cNvPr id="12" name="Rectangle 11">
            <a:extLst>
              <a:ext uri="{FF2B5EF4-FFF2-40B4-BE49-F238E27FC236}">
                <a16:creationId xmlns:a16="http://schemas.microsoft.com/office/drawing/2014/main" id="{334931C4-FA37-435E-A55C-C76A5BB2254F}"/>
              </a:ext>
            </a:extLst>
          </p:cNvPr>
          <p:cNvSpPr/>
          <p:nvPr/>
        </p:nvSpPr>
        <p:spPr>
          <a:xfrm>
            <a:off x="8066180" y="3224539"/>
            <a:ext cx="3462807" cy="523220"/>
          </a:xfrm>
          <a:prstGeom prst="rect">
            <a:avLst/>
          </a:prstGeom>
        </p:spPr>
        <p:txBody>
          <a:bodyPr wrap="none">
            <a:spAutoFit/>
          </a:bodyPr>
          <a:lstStyle/>
          <a:p>
            <a:pPr>
              <a:defRPr b="1">
                <a:solidFill>
                  <a:srgbClr val="767171"/>
                </a:solidFill>
              </a:defRPr>
            </a:pPr>
            <a:r>
              <a:rPr lang="es-MX" sz="2800" b="1" dirty="0">
                <a:solidFill>
                  <a:schemeClr val="tx1">
                    <a:lumMod val="95000"/>
                    <a:lumOff val="5000"/>
                  </a:schemeClr>
                </a:solidFill>
              </a:rPr>
              <a:t>No dejar a nadie atrás</a:t>
            </a:r>
          </a:p>
        </p:txBody>
      </p:sp>
      <p:pic>
        <p:nvPicPr>
          <p:cNvPr id="15" name="Graphic 14">
            <a:extLst>
              <a:ext uri="{FF2B5EF4-FFF2-40B4-BE49-F238E27FC236}">
                <a16:creationId xmlns:a16="http://schemas.microsoft.com/office/drawing/2014/main" id="{2E1AEC14-E26C-4A92-B835-1F99155AE2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0924" y="1744446"/>
            <a:ext cx="2301810" cy="1255533"/>
          </a:xfrm>
          <a:prstGeom prst="rect">
            <a:avLst/>
          </a:prstGeom>
        </p:spPr>
      </p:pic>
      <p:pic>
        <p:nvPicPr>
          <p:cNvPr id="16" name="Graphic 15">
            <a:extLst>
              <a:ext uri="{FF2B5EF4-FFF2-40B4-BE49-F238E27FC236}">
                <a16:creationId xmlns:a16="http://schemas.microsoft.com/office/drawing/2014/main" id="{A6FC3DEC-31A7-4DAE-AE8E-2B874C2A85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4955" y="1618898"/>
            <a:ext cx="1284903" cy="1284903"/>
          </a:xfrm>
          <a:prstGeom prst="rect">
            <a:avLst/>
          </a:prstGeom>
        </p:spPr>
      </p:pic>
      <p:pic>
        <p:nvPicPr>
          <p:cNvPr id="19" name="Graphic 18">
            <a:extLst>
              <a:ext uri="{FF2B5EF4-FFF2-40B4-BE49-F238E27FC236}">
                <a16:creationId xmlns:a16="http://schemas.microsoft.com/office/drawing/2014/main" id="{AF43791D-58E7-4486-86A8-F3800D0DBD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5610" y="1596327"/>
            <a:ext cx="1427641" cy="1518285"/>
          </a:xfrm>
          <a:prstGeom prst="rect">
            <a:avLst/>
          </a:prstGeom>
        </p:spPr>
      </p:pic>
    </p:spTree>
    <p:extLst>
      <p:ext uri="{BB962C8B-B14F-4D97-AF65-F5344CB8AC3E}">
        <p14:creationId xmlns:p14="http://schemas.microsoft.com/office/powerpoint/2010/main" val="43425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Principios transversales</a:t>
            </a:r>
          </a:p>
        </p:txBody>
      </p:sp>
      <p:sp>
        <p:nvSpPr>
          <p:cNvPr id="5" name="TextBox 7">
            <a:extLst>
              <a:ext uri="{FF2B5EF4-FFF2-40B4-BE49-F238E27FC236}">
                <a16:creationId xmlns:a16="http://schemas.microsoft.com/office/drawing/2014/main" id="{B8D08F7A-FD7C-401E-B6B0-4490674A544D}"/>
              </a:ext>
            </a:extLst>
          </p:cNvPr>
          <p:cNvSpPr/>
          <p:nvPr/>
        </p:nvSpPr>
        <p:spPr>
          <a:xfrm>
            <a:off x="1114970" y="2059469"/>
            <a:ext cx="2816429"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r">
              <a:defRPr b="1">
                <a:solidFill>
                  <a:srgbClr val="767171"/>
                </a:solidFill>
              </a:defRPr>
            </a:pPr>
            <a:r>
              <a:rPr lang="es-ES" sz="2400" dirty="0">
                <a:solidFill>
                  <a:schemeClr val="tx1">
                    <a:lumMod val="95000"/>
                    <a:lumOff val="5000"/>
                  </a:schemeClr>
                </a:solidFill>
                <a:latin typeface="+mj-lt"/>
              </a:rPr>
              <a:t>Igualdad de género</a:t>
            </a:r>
            <a:endParaRPr sz="2400" dirty="0">
              <a:solidFill>
                <a:schemeClr val="tx1">
                  <a:lumMod val="95000"/>
                  <a:lumOff val="5000"/>
                </a:schemeClr>
              </a:solidFill>
              <a:latin typeface="+mj-lt"/>
            </a:endParaRPr>
          </a:p>
        </p:txBody>
      </p:sp>
      <p:sp>
        <p:nvSpPr>
          <p:cNvPr id="6" name="TextBox 8">
            <a:extLst>
              <a:ext uri="{FF2B5EF4-FFF2-40B4-BE49-F238E27FC236}">
                <a16:creationId xmlns:a16="http://schemas.microsoft.com/office/drawing/2014/main" id="{A304EA7C-6FC5-41E4-A714-4BF56687470E}"/>
              </a:ext>
            </a:extLst>
          </p:cNvPr>
          <p:cNvSpPr/>
          <p:nvPr/>
        </p:nvSpPr>
        <p:spPr>
          <a:xfrm>
            <a:off x="1359571" y="3608625"/>
            <a:ext cx="1607023"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r">
              <a:defRPr b="1">
                <a:solidFill>
                  <a:srgbClr val="767171"/>
                </a:solidFill>
              </a:defRPr>
            </a:pPr>
            <a:r>
              <a:rPr lang="es-ES" sz="2400" b="1" dirty="0">
                <a:solidFill>
                  <a:schemeClr val="tx1">
                    <a:lumMod val="95000"/>
                    <a:lumOff val="5000"/>
                  </a:schemeClr>
                </a:solidFill>
                <a:latin typeface="+mj-lt"/>
              </a:rPr>
              <a:t>Inclusión</a:t>
            </a:r>
            <a:endParaRPr dirty="0">
              <a:solidFill>
                <a:schemeClr val="tx1">
                  <a:lumMod val="95000"/>
                  <a:lumOff val="5000"/>
                </a:schemeClr>
              </a:solidFill>
              <a:latin typeface="+mj-lt"/>
            </a:endParaRPr>
          </a:p>
        </p:txBody>
      </p:sp>
      <p:sp>
        <p:nvSpPr>
          <p:cNvPr id="7" name="TextBox 9">
            <a:extLst>
              <a:ext uri="{FF2B5EF4-FFF2-40B4-BE49-F238E27FC236}">
                <a16:creationId xmlns:a16="http://schemas.microsoft.com/office/drawing/2014/main" id="{35BC89BB-5033-4758-852B-79AA6A2AB7CA}"/>
              </a:ext>
            </a:extLst>
          </p:cNvPr>
          <p:cNvSpPr/>
          <p:nvPr/>
        </p:nvSpPr>
        <p:spPr>
          <a:xfrm>
            <a:off x="1176126" y="5584178"/>
            <a:ext cx="2816428"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r">
              <a:defRPr b="1">
                <a:solidFill>
                  <a:srgbClr val="767171"/>
                </a:solidFill>
              </a:defRPr>
            </a:pPr>
            <a:r>
              <a:rPr lang="es-ES" sz="2400" b="1" dirty="0">
                <a:solidFill>
                  <a:schemeClr val="tx1">
                    <a:lumMod val="95000"/>
                    <a:lumOff val="5000"/>
                  </a:schemeClr>
                </a:solidFill>
                <a:latin typeface="+mj-lt"/>
              </a:rPr>
              <a:t>Derechos humanos</a:t>
            </a:r>
            <a:endParaRPr dirty="0">
              <a:solidFill>
                <a:schemeClr val="tx1">
                  <a:lumMod val="95000"/>
                  <a:lumOff val="5000"/>
                </a:schemeClr>
              </a:solidFill>
              <a:latin typeface="+mj-lt"/>
            </a:endParaRPr>
          </a:p>
        </p:txBody>
      </p:sp>
      <p:sp>
        <p:nvSpPr>
          <p:cNvPr id="12" name="TextBox 30">
            <a:extLst>
              <a:ext uri="{FF2B5EF4-FFF2-40B4-BE49-F238E27FC236}">
                <a16:creationId xmlns:a16="http://schemas.microsoft.com/office/drawing/2014/main" id="{E53098CB-9A3B-498B-B561-F7EE55D85E83}"/>
              </a:ext>
            </a:extLst>
          </p:cNvPr>
          <p:cNvSpPr/>
          <p:nvPr/>
        </p:nvSpPr>
        <p:spPr>
          <a:xfrm>
            <a:off x="8263061" y="2122579"/>
            <a:ext cx="2204413"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b="1">
                <a:solidFill>
                  <a:srgbClr val="767171"/>
                </a:solidFill>
              </a:defRPr>
            </a:pPr>
            <a:r>
              <a:rPr lang="es-ES" sz="2400" b="1" dirty="0">
                <a:solidFill>
                  <a:schemeClr val="tx1">
                    <a:lumMod val="95000"/>
                    <a:lumOff val="5000"/>
                  </a:schemeClr>
                </a:solidFill>
                <a:latin typeface="+mj-lt"/>
              </a:rPr>
              <a:t>Ciclo de vida</a:t>
            </a:r>
            <a:endParaRPr dirty="0">
              <a:solidFill>
                <a:schemeClr val="tx1">
                  <a:lumMod val="95000"/>
                  <a:lumOff val="5000"/>
                </a:schemeClr>
              </a:solidFill>
              <a:latin typeface="+mj-lt"/>
            </a:endParaRPr>
          </a:p>
        </p:txBody>
      </p:sp>
      <p:sp>
        <p:nvSpPr>
          <p:cNvPr id="13" name="TextBox 31">
            <a:extLst>
              <a:ext uri="{FF2B5EF4-FFF2-40B4-BE49-F238E27FC236}">
                <a16:creationId xmlns:a16="http://schemas.microsoft.com/office/drawing/2014/main" id="{4F89849C-9BB3-40BB-A220-0D00DE18A992}"/>
              </a:ext>
            </a:extLst>
          </p:cNvPr>
          <p:cNvSpPr/>
          <p:nvPr/>
        </p:nvSpPr>
        <p:spPr>
          <a:xfrm>
            <a:off x="8964576" y="3587794"/>
            <a:ext cx="2657929"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b="1">
                <a:solidFill>
                  <a:srgbClr val="767171"/>
                </a:solidFill>
              </a:defRPr>
            </a:pPr>
            <a:r>
              <a:rPr lang="es-ES" sz="2400" b="1" dirty="0">
                <a:solidFill>
                  <a:schemeClr val="tx1">
                    <a:lumMod val="95000"/>
                    <a:lumOff val="5000"/>
                  </a:schemeClr>
                </a:solidFill>
                <a:latin typeface="+mj-lt"/>
              </a:rPr>
              <a:t>Enfoque territorial</a:t>
            </a:r>
            <a:endParaRPr dirty="0">
              <a:solidFill>
                <a:schemeClr val="tx1">
                  <a:lumMod val="95000"/>
                  <a:lumOff val="5000"/>
                </a:schemeClr>
              </a:solidFill>
              <a:latin typeface="+mj-lt"/>
            </a:endParaRPr>
          </a:p>
        </p:txBody>
      </p:sp>
      <p:sp>
        <p:nvSpPr>
          <p:cNvPr id="14" name="TextBox 32">
            <a:extLst>
              <a:ext uri="{FF2B5EF4-FFF2-40B4-BE49-F238E27FC236}">
                <a16:creationId xmlns:a16="http://schemas.microsoft.com/office/drawing/2014/main" id="{72A8B6AA-EE26-4869-9701-C0214F90FC8B}"/>
              </a:ext>
            </a:extLst>
          </p:cNvPr>
          <p:cNvSpPr/>
          <p:nvPr/>
        </p:nvSpPr>
        <p:spPr>
          <a:xfrm>
            <a:off x="8263061" y="5558343"/>
            <a:ext cx="3130844"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b="1">
                <a:solidFill>
                  <a:srgbClr val="767171"/>
                </a:solidFill>
              </a:defRPr>
            </a:pPr>
            <a:r>
              <a:rPr lang="es-ES" sz="2400" b="1" dirty="0">
                <a:solidFill>
                  <a:schemeClr val="tx1">
                    <a:lumMod val="95000"/>
                    <a:lumOff val="5000"/>
                  </a:schemeClr>
                </a:solidFill>
                <a:latin typeface="+mj-lt"/>
              </a:rPr>
              <a:t>Estado de derecho</a:t>
            </a:r>
            <a:endParaRPr dirty="0">
              <a:solidFill>
                <a:schemeClr val="tx1">
                  <a:lumMod val="95000"/>
                  <a:lumOff val="5000"/>
                </a:schemeClr>
              </a:solidFill>
              <a:latin typeface="+mj-lt"/>
            </a:endParaRPr>
          </a:p>
        </p:txBody>
      </p:sp>
      <p:sp>
        <p:nvSpPr>
          <p:cNvPr id="17" name="Oval 34">
            <a:extLst>
              <a:ext uri="{FF2B5EF4-FFF2-40B4-BE49-F238E27FC236}">
                <a16:creationId xmlns:a16="http://schemas.microsoft.com/office/drawing/2014/main" id="{2F1312DE-8659-45DD-9B09-DA7046C25F84}"/>
              </a:ext>
            </a:extLst>
          </p:cNvPr>
          <p:cNvSpPr/>
          <p:nvPr/>
        </p:nvSpPr>
        <p:spPr>
          <a:xfrm>
            <a:off x="4668200" y="2716006"/>
            <a:ext cx="2816429" cy="2816429"/>
          </a:xfrm>
          <a:prstGeom prst="ellipse">
            <a:avLst/>
          </a:prstGeom>
          <a:solidFill>
            <a:srgbClr val="00B050"/>
          </a:solidFill>
          <a:ln w="12700">
            <a:miter lim="400000"/>
          </a:ln>
        </p:spPr>
        <p:txBody>
          <a:bodyPr lIns="45719" rIns="45719"/>
          <a:lstStyle/>
          <a:p>
            <a:endParaRPr/>
          </a:p>
        </p:txBody>
      </p:sp>
      <p:sp>
        <p:nvSpPr>
          <p:cNvPr id="8" name="Oval 11">
            <a:extLst>
              <a:ext uri="{FF2B5EF4-FFF2-40B4-BE49-F238E27FC236}">
                <a16:creationId xmlns:a16="http://schemas.microsoft.com/office/drawing/2014/main" id="{1B2E2671-CC77-4452-A953-EF1ADFA68D05}"/>
              </a:ext>
            </a:extLst>
          </p:cNvPr>
          <p:cNvSpPr/>
          <p:nvPr/>
        </p:nvSpPr>
        <p:spPr>
          <a:xfrm>
            <a:off x="3336024" y="3344037"/>
            <a:ext cx="967605" cy="967605"/>
          </a:xfrm>
          <a:prstGeom prst="ellipse">
            <a:avLst/>
          </a:prstGeom>
          <a:solidFill>
            <a:srgbClr val="F9BD16"/>
          </a:solidFill>
          <a:ln w="12700">
            <a:miter lim="400000"/>
          </a:ln>
        </p:spPr>
        <p:txBody>
          <a:bodyPr lIns="45719" rIns="45719"/>
          <a:lstStyle/>
          <a:p>
            <a:endParaRPr/>
          </a:p>
        </p:txBody>
      </p:sp>
      <p:sp>
        <p:nvSpPr>
          <p:cNvPr id="9" name="Oval 14">
            <a:extLst>
              <a:ext uri="{FF2B5EF4-FFF2-40B4-BE49-F238E27FC236}">
                <a16:creationId xmlns:a16="http://schemas.microsoft.com/office/drawing/2014/main" id="{249EA817-32EE-4296-B0CA-0ADC03089FC0}"/>
              </a:ext>
            </a:extLst>
          </p:cNvPr>
          <p:cNvSpPr/>
          <p:nvPr/>
        </p:nvSpPr>
        <p:spPr>
          <a:xfrm>
            <a:off x="4250261" y="5300430"/>
            <a:ext cx="967605" cy="967605"/>
          </a:xfrm>
          <a:prstGeom prst="ellipse">
            <a:avLst/>
          </a:prstGeom>
          <a:solidFill>
            <a:srgbClr val="4AC1C4"/>
          </a:solidFill>
          <a:ln w="12700">
            <a:miter lim="400000"/>
          </a:ln>
        </p:spPr>
        <p:txBody>
          <a:bodyPr lIns="45719" rIns="45719"/>
          <a:lstStyle/>
          <a:p>
            <a:endParaRPr/>
          </a:p>
        </p:txBody>
      </p:sp>
      <p:sp>
        <p:nvSpPr>
          <p:cNvPr id="10" name="Oval 24">
            <a:extLst>
              <a:ext uri="{FF2B5EF4-FFF2-40B4-BE49-F238E27FC236}">
                <a16:creationId xmlns:a16="http://schemas.microsoft.com/office/drawing/2014/main" id="{6BCCA0AB-C714-43E4-AC48-6057BC71B2C3}"/>
              </a:ext>
            </a:extLst>
          </p:cNvPr>
          <p:cNvSpPr/>
          <p:nvPr/>
        </p:nvSpPr>
        <p:spPr>
          <a:xfrm>
            <a:off x="6971152" y="5300431"/>
            <a:ext cx="967605" cy="967605"/>
          </a:xfrm>
          <a:prstGeom prst="ellipse">
            <a:avLst/>
          </a:prstGeom>
          <a:solidFill>
            <a:srgbClr val="F27A80"/>
          </a:solidFill>
          <a:ln w="12700">
            <a:miter lim="400000"/>
          </a:ln>
        </p:spPr>
        <p:txBody>
          <a:bodyPr lIns="45719" rIns="45719"/>
          <a:lstStyle/>
          <a:p>
            <a:endParaRPr/>
          </a:p>
        </p:txBody>
      </p:sp>
      <p:sp>
        <p:nvSpPr>
          <p:cNvPr id="11" name="Oval 27">
            <a:extLst>
              <a:ext uri="{FF2B5EF4-FFF2-40B4-BE49-F238E27FC236}">
                <a16:creationId xmlns:a16="http://schemas.microsoft.com/office/drawing/2014/main" id="{18C75A40-C97B-4C8A-AAAB-2A6A6429CBF9}"/>
              </a:ext>
            </a:extLst>
          </p:cNvPr>
          <p:cNvSpPr/>
          <p:nvPr/>
        </p:nvSpPr>
        <p:spPr>
          <a:xfrm>
            <a:off x="7642216" y="3344037"/>
            <a:ext cx="967605" cy="967605"/>
          </a:xfrm>
          <a:prstGeom prst="ellipse">
            <a:avLst/>
          </a:prstGeom>
          <a:solidFill>
            <a:srgbClr val="17507B"/>
          </a:solidFill>
          <a:ln w="12700">
            <a:miter lim="400000"/>
          </a:ln>
        </p:spPr>
        <p:txBody>
          <a:bodyPr lIns="45719" rIns="45719"/>
          <a:lstStyle/>
          <a:p>
            <a:endParaRPr/>
          </a:p>
        </p:txBody>
      </p:sp>
      <p:sp>
        <p:nvSpPr>
          <p:cNvPr id="15" name="Oval 34">
            <a:extLst>
              <a:ext uri="{FF2B5EF4-FFF2-40B4-BE49-F238E27FC236}">
                <a16:creationId xmlns:a16="http://schemas.microsoft.com/office/drawing/2014/main" id="{D39F6E80-B623-4D32-8D94-31E99942BE22}"/>
              </a:ext>
            </a:extLst>
          </p:cNvPr>
          <p:cNvSpPr/>
          <p:nvPr/>
        </p:nvSpPr>
        <p:spPr>
          <a:xfrm>
            <a:off x="6874422" y="1876008"/>
            <a:ext cx="967605" cy="967605"/>
          </a:xfrm>
          <a:prstGeom prst="ellipse">
            <a:avLst/>
          </a:prstGeom>
          <a:solidFill>
            <a:srgbClr val="C3A2CC"/>
          </a:solidFill>
          <a:ln w="12700">
            <a:miter lim="400000"/>
          </a:ln>
        </p:spPr>
        <p:txBody>
          <a:bodyPr lIns="45719" rIns="45719"/>
          <a:lstStyle/>
          <a:p>
            <a:endParaRPr/>
          </a:p>
        </p:txBody>
      </p:sp>
      <p:sp>
        <p:nvSpPr>
          <p:cNvPr id="16" name="Oval 4">
            <a:extLst>
              <a:ext uri="{FF2B5EF4-FFF2-40B4-BE49-F238E27FC236}">
                <a16:creationId xmlns:a16="http://schemas.microsoft.com/office/drawing/2014/main" id="{0942D556-5A8D-4C78-A520-17B425DC7432}"/>
              </a:ext>
            </a:extLst>
          </p:cNvPr>
          <p:cNvSpPr/>
          <p:nvPr/>
        </p:nvSpPr>
        <p:spPr>
          <a:xfrm>
            <a:off x="4366095" y="1841702"/>
            <a:ext cx="967605" cy="967605"/>
          </a:xfrm>
          <a:prstGeom prst="ellipse">
            <a:avLst/>
          </a:prstGeom>
          <a:solidFill>
            <a:srgbClr val="0369B3"/>
          </a:solidFill>
          <a:ln w="12700">
            <a:miter lim="400000"/>
          </a:ln>
        </p:spPr>
        <p:txBody>
          <a:bodyPr lIns="45719" rIns="45719"/>
          <a:lstStyle/>
          <a:p>
            <a:endParaRPr>
              <a:solidFill>
                <a:srgbClr val="F27A80"/>
              </a:solidFill>
            </a:endParaRPr>
          </a:p>
        </p:txBody>
      </p:sp>
      <p:sp>
        <p:nvSpPr>
          <p:cNvPr id="21" name="TextBox 9">
            <a:extLst>
              <a:ext uri="{FF2B5EF4-FFF2-40B4-BE49-F238E27FC236}">
                <a16:creationId xmlns:a16="http://schemas.microsoft.com/office/drawing/2014/main" id="{8738C9D4-0449-41AB-972C-6B2C5DECC852}"/>
              </a:ext>
            </a:extLst>
          </p:cNvPr>
          <p:cNvSpPr/>
          <p:nvPr/>
        </p:nvSpPr>
        <p:spPr>
          <a:xfrm>
            <a:off x="4877603" y="3598707"/>
            <a:ext cx="2358035" cy="9541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b="1">
                <a:solidFill>
                  <a:srgbClr val="767171"/>
                </a:solidFill>
              </a:defRPr>
            </a:pPr>
            <a:r>
              <a:rPr lang="es-ES" sz="2800" b="1" dirty="0">
                <a:solidFill>
                  <a:schemeClr val="bg1"/>
                </a:solidFill>
              </a:rPr>
              <a:t>Desarrollo </a:t>
            </a:r>
          </a:p>
          <a:p>
            <a:pPr algn="ctr">
              <a:defRPr b="1">
                <a:solidFill>
                  <a:srgbClr val="767171"/>
                </a:solidFill>
              </a:defRPr>
            </a:pPr>
            <a:r>
              <a:rPr lang="es-ES" sz="2800" b="1" dirty="0">
                <a:solidFill>
                  <a:schemeClr val="bg1"/>
                </a:solidFill>
              </a:rPr>
              <a:t>sostenible</a:t>
            </a:r>
            <a:endParaRPr sz="2000" dirty="0">
              <a:solidFill>
                <a:schemeClr val="bg1"/>
              </a:solidFill>
              <a:latin typeface="+mj-lt"/>
            </a:endParaRPr>
          </a:p>
        </p:txBody>
      </p:sp>
      <p:pic>
        <p:nvPicPr>
          <p:cNvPr id="22" name="Graphic 21">
            <a:extLst>
              <a:ext uri="{FF2B5EF4-FFF2-40B4-BE49-F238E27FC236}">
                <a16:creationId xmlns:a16="http://schemas.microsoft.com/office/drawing/2014/main" id="{EB971886-D2A5-4C9D-95AC-EB19DE02AB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4273" y="2055491"/>
            <a:ext cx="687127" cy="604465"/>
          </a:xfrm>
          <a:prstGeom prst="rect">
            <a:avLst/>
          </a:prstGeom>
        </p:spPr>
      </p:pic>
      <p:pic>
        <p:nvPicPr>
          <p:cNvPr id="23" name="Graphic 22">
            <a:extLst>
              <a:ext uri="{FF2B5EF4-FFF2-40B4-BE49-F238E27FC236}">
                <a16:creationId xmlns:a16="http://schemas.microsoft.com/office/drawing/2014/main" id="{395DCA0C-97FE-42C2-9C71-EE4D8E1029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3174" y="3441165"/>
            <a:ext cx="562937" cy="735027"/>
          </a:xfrm>
          <a:prstGeom prst="rect">
            <a:avLst/>
          </a:prstGeom>
        </p:spPr>
      </p:pic>
      <p:pic>
        <p:nvPicPr>
          <p:cNvPr id="24" name="Graphic 23">
            <a:extLst>
              <a:ext uri="{FF2B5EF4-FFF2-40B4-BE49-F238E27FC236}">
                <a16:creationId xmlns:a16="http://schemas.microsoft.com/office/drawing/2014/main" id="{C725FC2C-D0E8-4383-A095-00760A8F3E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01823" y="5444847"/>
            <a:ext cx="664479" cy="678769"/>
          </a:xfrm>
          <a:prstGeom prst="rect">
            <a:avLst/>
          </a:prstGeom>
        </p:spPr>
      </p:pic>
      <p:pic>
        <p:nvPicPr>
          <p:cNvPr id="25" name="Graphic 24">
            <a:extLst>
              <a:ext uri="{FF2B5EF4-FFF2-40B4-BE49-F238E27FC236}">
                <a16:creationId xmlns:a16="http://schemas.microsoft.com/office/drawing/2014/main" id="{5BF00880-2D57-43BC-8EDC-7B14D1C2DA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43129" y="3515921"/>
            <a:ext cx="671166" cy="623789"/>
          </a:xfrm>
          <a:prstGeom prst="rect">
            <a:avLst/>
          </a:prstGeom>
        </p:spPr>
      </p:pic>
      <p:pic>
        <p:nvPicPr>
          <p:cNvPr id="26" name="Graphic 25">
            <a:extLst>
              <a:ext uri="{FF2B5EF4-FFF2-40B4-BE49-F238E27FC236}">
                <a16:creationId xmlns:a16="http://schemas.microsoft.com/office/drawing/2014/main" id="{5D87A1AD-030A-42A3-9932-62C832786F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90053" y="2086514"/>
            <a:ext cx="705933" cy="530738"/>
          </a:xfrm>
          <a:prstGeom prst="rect">
            <a:avLst/>
          </a:prstGeom>
        </p:spPr>
      </p:pic>
      <p:pic>
        <p:nvPicPr>
          <p:cNvPr id="28" name="Graphic 27">
            <a:extLst>
              <a:ext uri="{FF2B5EF4-FFF2-40B4-BE49-F238E27FC236}">
                <a16:creationId xmlns:a16="http://schemas.microsoft.com/office/drawing/2014/main" id="{6BCB824E-4C9E-4FCB-A67E-504DA125DF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81190" y="5487326"/>
            <a:ext cx="736773" cy="566748"/>
          </a:xfrm>
          <a:prstGeom prst="rect">
            <a:avLst/>
          </a:prstGeom>
        </p:spPr>
      </p:pic>
      <p:sp>
        <p:nvSpPr>
          <p:cNvPr id="29" name="Marcador de contenido 2">
            <a:extLst>
              <a:ext uri="{FF2B5EF4-FFF2-40B4-BE49-F238E27FC236}">
                <a16:creationId xmlns:a16="http://schemas.microsoft.com/office/drawing/2014/main" id="{5A6533EE-B9E7-4196-AA93-22E7F76CCAFD}"/>
              </a:ext>
            </a:extLst>
          </p:cNvPr>
          <p:cNvSpPr>
            <a:spLocks noGrp="1"/>
          </p:cNvSpPr>
          <p:nvPr>
            <p:ph idx="1"/>
          </p:nvPr>
        </p:nvSpPr>
        <p:spPr>
          <a:xfrm>
            <a:off x="306807" y="1082876"/>
            <a:ext cx="11087098" cy="352880"/>
          </a:xfrm>
        </p:spPr>
        <p:txBody>
          <a:bodyPr/>
          <a:lstStyle/>
          <a:p>
            <a:r>
              <a:rPr lang="es-ES" dirty="0"/>
              <a:t>Bajo una visión holística del desarrollo:</a:t>
            </a:r>
          </a:p>
          <a:p>
            <a:endParaRPr lang="es-MX" dirty="0"/>
          </a:p>
        </p:txBody>
      </p:sp>
    </p:spTree>
    <p:extLst>
      <p:ext uri="{BB962C8B-B14F-4D97-AF65-F5344CB8AC3E}">
        <p14:creationId xmlns:p14="http://schemas.microsoft.com/office/powerpoint/2010/main" val="31365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Enfoque de DDHH e igualdad de género</a:t>
            </a:r>
          </a:p>
        </p:txBody>
      </p:sp>
      <p:pic>
        <p:nvPicPr>
          <p:cNvPr id="5" name="Picture 12" descr="Resultado de imagen para desarrollo social png">
            <a:extLst>
              <a:ext uri="{FF2B5EF4-FFF2-40B4-BE49-F238E27FC236}">
                <a16:creationId xmlns:a16="http://schemas.microsoft.com/office/drawing/2014/main" id="{A9E5C4FE-7734-4FE2-B18E-E7F53E403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690" y="2415386"/>
            <a:ext cx="2869383" cy="2236763"/>
          </a:xfrm>
          <a:prstGeom prst="rect">
            <a:avLst/>
          </a:prstGeom>
          <a:solidFill>
            <a:srgbClr val="002060"/>
          </a:solidFill>
          <a:extLst/>
        </p:spPr>
      </p:pic>
      <p:sp>
        <p:nvSpPr>
          <p:cNvPr id="6" name="Marcador de contenido 2">
            <a:extLst>
              <a:ext uri="{FF2B5EF4-FFF2-40B4-BE49-F238E27FC236}">
                <a16:creationId xmlns:a16="http://schemas.microsoft.com/office/drawing/2014/main" id="{F33DBD41-0556-4BE3-A1F2-0ED9CDDE777E}"/>
              </a:ext>
            </a:extLst>
          </p:cNvPr>
          <p:cNvSpPr txBox="1">
            <a:spLocks/>
          </p:cNvSpPr>
          <p:nvPr/>
        </p:nvSpPr>
        <p:spPr>
          <a:xfrm>
            <a:off x="5092505" y="1885071"/>
            <a:ext cx="6091310" cy="39699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000" dirty="0">
                <a:solidFill>
                  <a:prstClr val="black">
                    <a:lumMod val="75000"/>
                    <a:lumOff val="25000"/>
                  </a:prstClr>
                </a:solidFill>
                <a:latin typeface="Calibri Light" panose="020F0302020204030204"/>
                <a:sym typeface="Arial"/>
              </a:rPr>
              <a:t>El enfoque basado en derechos humanos, pone a las </a:t>
            </a:r>
            <a:r>
              <a:rPr lang="es-ES" sz="2000" b="1" dirty="0">
                <a:solidFill>
                  <a:schemeClr val="tx1">
                    <a:lumMod val="95000"/>
                    <a:lumOff val="5000"/>
                  </a:schemeClr>
                </a:solidFill>
                <a:latin typeface="Calibri Light" panose="020F0302020204030204"/>
                <a:sym typeface="Arial"/>
              </a:rPr>
              <a:t>personas en el centro de las políticas</a:t>
            </a:r>
            <a:r>
              <a:rPr lang="es-ES" sz="2000" dirty="0">
                <a:solidFill>
                  <a:prstClr val="black">
                    <a:lumMod val="75000"/>
                    <a:lumOff val="25000"/>
                  </a:prstClr>
                </a:solidFill>
                <a:latin typeface="Calibri Light" panose="020F0302020204030204"/>
                <a:sym typeface="Arial"/>
              </a:rPr>
              <a:t>. </a:t>
            </a: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lang="es-ES" sz="2000" dirty="0">
              <a:solidFill>
                <a:prstClr val="black">
                  <a:lumMod val="75000"/>
                  <a:lumOff val="25000"/>
                </a:prstClr>
              </a:solidFill>
              <a:latin typeface="Calibri Light" panose="020F0302020204030204"/>
              <a:sym typeface="Arial"/>
            </a:endParaRP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000" dirty="0">
                <a:solidFill>
                  <a:prstClr val="black">
                    <a:lumMod val="75000"/>
                    <a:lumOff val="25000"/>
                  </a:prstClr>
                </a:solidFill>
                <a:latin typeface="Calibri Light" panose="020F0302020204030204"/>
                <a:sym typeface="Arial"/>
              </a:rPr>
              <a:t>De manera particular, se centra en los </a:t>
            </a:r>
            <a:r>
              <a:rPr lang="es-ES" sz="2000" b="1" dirty="0">
                <a:solidFill>
                  <a:schemeClr val="tx1">
                    <a:lumMod val="95000"/>
                    <a:lumOff val="5000"/>
                  </a:schemeClr>
                </a:solidFill>
                <a:latin typeface="Calibri Light" panose="020F0302020204030204"/>
                <a:sym typeface="Arial"/>
              </a:rPr>
              <a:t>grupos en situación de vulnerabilidad</a:t>
            </a:r>
            <a:r>
              <a:rPr lang="es-ES" sz="2000" dirty="0">
                <a:solidFill>
                  <a:prstClr val="black">
                    <a:lumMod val="75000"/>
                    <a:lumOff val="25000"/>
                  </a:prstClr>
                </a:solidFill>
                <a:latin typeface="Calibri Light" panose="020F0302020204030204"/>
                <a:sym typeface="Arial"/>
              </a:rPr>
              <a:t>.</a:t>
            </a: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lang="es-ES" sz="2000" dirty="0">
              <a:solidFill>
                <a:prstClr val="black">
                  <a:lumMod val="75000"/>
                  <a:lumOff val="25000"/>
                </a:prstClr>
              </a:solidFill>
              <a:latin typeface="Calibri Light" panose="020F0302020204030204"/>
              <a:sym typeface="Arial"/>
            </a:endParaRP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000" dirty="0">
                <a:solidFill>
                  <a:prstClr val="black">
                    <a:lumMod val="75000"/>
                    <a:lumOff val="25000"/>
                  </a:prstClr>
                </a:solidFill>
                <a:latin typeface="Calibri Light" panose="020F0302020204030204"/>
                <a:sym typeface="Arial"/>
              </a:rPr>
              <a:t>Obliga a las y los tomadores de decisiones a </a:t>
            </a:r>
            <a:r>
              <a:rPr lang="es-ES" sz="2000" b="1" dirty="0">
                <a:solidFill>
                  <a:schemeClr val="tx1">
                    <a:lumMod val="95000"/>
                    <a:lumOff val="5000"/>
                  </a:schemeClr>
                </a:solidFill>
                <a:latin typeface="Calibri Light" panose="020F0302020204030204"/>
                <a:sym typeface="Arial"/>
              </a:rPr>
              <a:t>implementar estrategias</a:t>
            </a:r>
            <a:r>
              <a:rPr lang="es-ES" sz="2000" dirty="0">
                <a:solidFill>
                  <a:prstClr val="black">
                    <a:lumMod val="75000"/>
                    <a:lumOff val="25000"/>
                  </a:prstClr>
                </a:solidFill>
                <a:latin typeface="Calibri Light" panose="020F0302020204030204"/>
                <a:sym typeface="Arial"/>
              </a:rPr>
              <a:t> de: </a:t>
            </a: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lang="es-ES" sz="1100" dirty="0">
              <a:solidFill>
                <a:prstClr val="black">
                  <a:lumMod val="75000"/>
                  <a:lumOff val="25000"/>
                </a:prstClr>
              </a:solidFill>
              <a:latin typeface="Calibri Light" panose="020F0302020204030204"/>
              <a:sym typeface="Arial"/>
            </a:endParaRPr>
          </a:p>
          <a:p>
            <a:pPr lvl="1">
              <a:lnSpc>
                <a:spcPct val="120000"/>
              </a:lnSpc>
              <a:spcBef>
                <a:spcPts val="0"/>
              </a:spcBef>
              <a:buClr>
                <a:srgbClr val="1D60A5"/>
              </a:buClr>
              <a:buFont typeface="Wingdings" panose="05000000000000000000" pitchFamily="2" charset="2"/>
              <a:buChar char="§"/>
            </a:pPr>
            <a:r>
              <a:rPr lang="es-ES" sz="1600" dirty="0">
                <a:solidFill>
                  <a:prstClr val="black">
                    <a:lumMod val="75000"/>
                    <a:lumOff val="25000"/>
                  </a:prstClr>
                </a:solidFill>
                <a:latin typeface="Calibri Light" panose="020F0302020204030204"/>
                <a:sym typeface="Arial"/>
              </a:rPr>
              <a:t>Inclusión</a:t>
            </a:r>
          </a:p>
          <a:p>
            <a:pPr lvl="1">
              <a:lnSpc>
                <a:spcPct val="120000"/>
              </a:lnSpc>
              <a:spcBef>
                <a:spcPts val="0"/>
              </a:spcBef>
              <a:buClr>
                <a:srgbClr val="1D60A5"/>
              </a:buClr>
              <a:buFont typeface="Wingdings" panose="05000000000000000000" pitchFamily="2" charset="2"/>
              <a:buChar char="§"/>
            </a:pPr>
            <a:r>
              <a:rPr lang="es-ES" sz="1600" dirty="0">
                <a:solidFill>
                  <a:prstClr val="black">
                    <a:lumMod val="75000"/>
                    <a:lumOff val="25000"/>
                  </a:prstClr>
                </a:solidFill>
                <a:latin typeface="Calibri Light" panose="020F0302020204030204"/>
                <a:sym typeface="Arial"/>
              </a:rPr>
              <a:t>Accesibilidad</a:t>
            </a:r>
          </a:p>
          <a:p>
            <a:pPr lvl="1">
              <a:lnSpc>
                <a:spcPct val="120000"/>
              </a:lnSpc>
              <a:spcBef>
                <a:spcPts val="0"/>
              </a:spcBef>
              <a:buClr>
                <a:srgbClr val="1D60A5"/>
              </a:buClr>
              <a:buFont typeface="Wingdings" panose="05000000000000000000" pitchFamily="2" charset="2"/>
              <a:buChar char="§"/>
            </a:pPr>
            <a:r>
              <a:rPr lang="es-ES" sz="1600" dirty="0">
                <a:solidFill>
                  <a:prstClr val="black">
                    <a:lumMod val="75000"/>
                    <a:lumOff val="25000"/>
                  </a:prstClr>
                </a:solidFill>
                <a:latin typeface="Calibri Light" panose="020F0302020204030204"/>
                <a:sym typeface="Arial"/>
              </a:rPr>
              <a:t>Disponibilidad</a:t>
            </a:r>
          </a:p>
          <a:p>
            <a:pPr lvl="1">
              <a:lnSpc>
                <a:spcPct val="120000"/>
              </a:lnSpc>
              <a:spcBef>
                <a:spcPts val="0"/>
              </a:spcBef>
              <a:buClr>
                <a:srgbClr val="1D60A5"/>
              </a:buClr>
              <a:buFont typeface="Wingdings" panose="05000000000000000000" pitchFamily="2" charset="2"/>
              <a:buChar char="§"/>
            </a:pPr>
            <a:r>
              <a:rPr lang="es-ES" sz="1600" dirty="0">
                <a:solidFill>
                  <a:prstClr val="black">
                    <a:lumMod val="75000"/>
                    <a:lumOff val="25000"/>
                  </a:prstClr>
                </a:solidFill>
                <a:latin typeface="Calibri Light" panose="020F0302020204030204"/>
                <a:sym typeface="Arial"/>
              </a:rPr>
              <a:t>Calidad</a:t>
            </a: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kumimoji="0" lang="es-E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sym typeface="Arial"/>
            </a:endParaRPr>
          </a:p>
        </p:txBody>
      </p:sp>
    </p:spTree>
    <p:extLst>
      <p:ext uri="{BB962C8B-B14F-4D97-AF65-F5344CB8AC3E}">
        <p14:creationId xmlns:p14="http://schemas.microsoft.com/office/powerpoint/2010/main" val="367741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Enfoque multidimensional </a:t>
            </a:r>
          </a:p>
        </p:txBody>
      </p:sp>
      <p:sp>
        <p:nvSpPr>
          <p:cNvPr id="5" name="Marcador de contenido 2">
            <a:extLst>
              <a:ext uri="{FF2B5EF4-FFF2-40B4-BE49-F238E27FC236}">
                <a16:creationId xmlns:a16="http://schemas.microsoft.com/office/drawing/2014/main" id="{1F441184-2EB2-4B4C-919B-39D25A9F150F}"/>
              </a:ext>
            </a:extLst>
          </p:cNvPr>
          <p:cNvSpPr txBox="1">
            <a:spLocks/>
          </p:cNvSpPr>
          <p:nvPr/>
        </p:nvSpPr>
        <p:spPr>
          <a:xfrm>
            <a:off x="669223" y="1664208"/>
            <a:ext cx="3840633" cy="44439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000" dirty="0">
                <a:solidFill>
                  <a:prstClr val="black">
                    <a:lumMod val="75000"/>
                    <a:lumOff val="25000"/>
                  </a:prstClr>
                </a:solidFill>
                <a:latin typeface="Calibri Light" panose="020F0302020204030204"/>
                <a:sym typeface="Arial"/>
              </a:rPr>
              <a:t>Multidimensionalidad de las problemáticas y de las soluciones. </a:t>
            </a: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lang="es-ES" sz="2000" dirty="0">
              <a:solidFill>
                <a:prstClr val="black">
                  <a:lumMod val="75000"/>
                  <a:lumOff val="25000"/>
                </a:prstClr>
              </a:solidFill>
              <a:latin typeface="Calibri Light" panose="020F0302020204030204"/>
              <a:sym typeface="Arial"/>
            </a:endParaRP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000" b="1" dirty="0">
                <a:solidFill>
                  <a:schemeClr val="tx1">
                    <a:lumMod val="95000"/>
                    <a:lumOff val="5000"/>
                  </a:schemeClr>
                </a:solidFill>
                <a:latin typeface="Calibri Light" panose="020F0302020204030204"/>
                <a:sym typeface="Arial"/>
              </a:rPr>
              <a:t>Romper</a:t>
            </a:r>
            <a:r>
              <a:rPr lang="es-ES" sz="2000" dirty="0">
                <a:solidFill>
                  <a:schemeClr val="tx1">
                    <a:lumMod val="95000"/>
                    <a:lumOff val="5000"/>
                  </a:schemeClr>
                </a:solidFill>
                <a:latin typeface="Calibri Light" panose="020F0302020204030204"/>
                <a:sym typeface="Arial"/>
              </a:rPr>
              <a:t> </a:t>
            </a:r>
            <a:r>
              <a:rPr lang="es-ES" sz="2000" dirty="0">
                <a:solidFill>
                  <a:prstClr val="black">
                    <a:lumMod val="75000"/>
                    <a:lumOff val="25000"/>
                  </a:prstClr>
                </a:solidFill>
                <a:latin typeface="Calibri Light" panose="020F0302020204030204"/>
                <a:sym typeface="Arial"/>
              </a:rPr>
              <a:t>con la fragmentación entre dependencias, sectores y territorios. </a:t>
            </a: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lang="es-ES" sz="2000" dirty="0">
              <a:solidFill>
                <a:prstClr val="black">
                  <a:lumMod val="75000"/>
                  <a:lumOff val="25000"/>
                </a:prstClr>
              </a:solidFill>
              <a:latin typeface="Calibri Light" panose="020F0302020204030204"/>
              <a:sym typeface="Arial"/>
            </a:endParaRP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000" b="1" dirty="0">
                <a:solidFill>
                  <a:schemeClr val="tx1">
                    <a:lumMod val="95000"/>
                    <a:lumOff val="5000"/>
                  </a:schemeClr>
                </a:solidFill>
                <a:latin typeface="Calibri Light" panose="020F0302020204030204"/>
                <a:sym typeface="Arial"/>
              </a:rPr>
              <a:t>Identificar</a:t>
            </a:r>
            <a:r>
              <a:rPr lang="es-ES" sz="2000" dirty="0">
                <a:solidFill>
                  <a:schemeClr val="tx1">
                    <a:lumMod val="95000"/>
                    <a:lumOff val="5000"/>
                  </a:schemeClr>
                </a:solidFill>
                <a:latin typeface="Calibri Light" panose="020F0302020204030204"/>
                <a:sym typeface="Arial"/>
              </a:rPr>
              <a:t> </a:t>
            </a:r>
            <a:r>
              <a:rPr lang="es-ES" sz="2000" dirty="0">
                <a:solidFill>
                  <a:prstClr val="black">
                    <a:lumMod val="75000"/>
                    <a:lumOff val="25000"/>
                  </a:prstClr>
                </a:solidFill>
                <a:latin typeface="Calibri Light" panose="020F0302020204030204"/>
                <a:sym typeface="Arial"/>
              </a:rPr>
              <a:t>y gestionar </a:t>
            </a:r>
            <a:r>
              <a:rPr lang="es-ES" sz="2000" i="1" dirty="0" err="1">
                <a:solidFill>
                  <a:prstClr val="black">
                    <a:lumMod val="75000"/>
                    <a:lumOff val="25000"/>
                  </a:prstClr>
                </a:solidFill>
                <a:latin typeface="Calibri Light" panose="020F0302020204030204"/>
                <a:sym typeface="Arial"/>
              </a:rPr>
              <a:t>trade-offs</a:t>
            </a:r>
            <a:r>
              <a:rPr lang="es-ES" sz="2000" i="1" dirty="0">
                <a:solidFill>
                  <a:prstClr val="black">
                    <a:lumMod val="75000"/>
                    <a:lumOff val="25000"/>
                  </a:prstClr>
                </a:solidFill>
                <a:latin typeface="Calibri Light" panose="020F0302020204030204"/>
                <a:sym typeface="Arial"/>
              </a:rPr>
              <a:t>.</a:t>
            </a: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lang="es-ES" sz="2000" i="1" dirty="0">
              <a:solidFill>
                <a:prstClr val="black">
                  <a:lumMod val="75000"/>
                  <a:lumOff val="25000"/>
                </a:prstClr>
              </a:solidFill>
              <a:latin typeface="Calibri Light" panose="020F0302020204030204"/>
              <a:sym typeface="Arial"/>
            </a:endParaRP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r>
              <a:rPr lang="es-ES" sz="2000" b="1" dirty="0">
                <a:solidFill>
                  <a:schemeClr val="tx1">
                    <a:lumMod val="95000"/>
                    <a:lumOff val="5000"/>
                  </a:schemeClr>
                </a:solidFill>
                <a:latin typeface="Calibri Light" panose="020F0302020204030204"/>
                <a:sym typeface="Arial"/>
              </a:rPr>
              <a:t>Maximizar</a:t>
            </a:r>
            <a:r>
              <a:rPr lang="es-ES" sz="2000" dirty="0">
                <a:solidFill>
                  <a:prstClr val="black">
                    <a:lumMod val="75000"/>
                    <a:lumOff val="25000"/>
                  </a:prstClr>
                </a:solidFill>
                <a:latin typeface="Calibri Light" panose="020F0302020204030204"/>
                <a:sym typeface="Arial"/>
              </a:rPr>
              <a:t> sinergias entre programas públicos. </a:t>
            </a:r>
          </a:p>
          <a:p>
            <a:pPr marR="0" lvl="0" algn="l" defTabSz="914400" rtl="0" eaLnBrk="1" fontAlgn="auto" latinLnBrk="0" hangingPunct="1">
              <a:lnSpc>
                <a:spcPct val="120000"/>
              </a:lnSpc>
              <a:spcBef>
                <a:spcPts val="0"/>
              </a:spcBef>
              <a:spcAft>
                <a:spcPts val="0"/>
              </a:spcAft>
              <a:buClr>
                <a:srgbClr val="1D60A5"/>
              </a:buClr>
              <a:buSzTx/>
              <a:buFont typeface="Wingdings" panose="05000000000000000000" pitchFamily="2" charset="2"/>
              <a:buChar char="§"/>
              <a:tabLst/>
              <a:defRPr/>
            </a:pPr>
            <a:endParaRPr kumimoji="0" lang="es-E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sym typeface="Arial"/>
            </a:endParaRPr>
          </a:p>
        </p:txBody>
      </p:sp>
      <p:pic>
        <p:nvPicPr>
          <p:cNvPr id="6" name="Picture 9">
            <a:extLst>
              <a:ext uri="{FF2B5EF4-FFF2-40B4-BE49-F238E27FC236}">
                <a16:creationId xmlns:a16="http://schemas.microsoft.com/office/drawing/2014/main" id="{0193EB4A-9DCB-4C39-A7DE-1D9B291E0942}"/>
              </a:ext>
            </a:extLst>
          </p:cNvPr>
          <p:cNvPicPr>
            <a:picLocks noChangeAspect="1"/>
          </p:cNvPicPr>
          <p:nvPr/>
        </p:nvPicPr>
        <p:blipFill rotWithShape="1">
          <a:blip r:embed="rId3"/>
          <a:srcRect t="11194" r="1021"/>
          <a:stretch/>
        </p:blipFill>
        <p:spPr>
          <a:xfrm>
            <a:off x="4868524" y="1664208"/>
            <a:ext cx="6654253" cy="4261104"/>
          </a:xfrm>
          <a:prstGeom prst="rect">
            <a:avLst/>
          </a:prstGeom>
        </p:spPr>
      </p:pic>
    </p:spTree>
    <p:extLst>
      <p:ext uri="{BB962C8B-B14F-4D97-AF65-F5344CB8AC3E}">
        <p14:creationId xmlns:p14="http://schemas.microsoft.com/office/powerpoint/2010/main" val="41632384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1C133B389FC33488BD5937645F1CAA6" ma:contentTypeVersion="10" ma:contentTypeDescription="Crear nuevo documento." ma:contentTypeScope="" ma:versionID="136faeefa2c58f26fac331131eacb843">
  <xsd:schema xmlns:xsd="http://www.w3.org/2001/XMLSchema" xmlns:xs="http://www.w3.org/2001/XMLSchema" xmlns:p="http://schemas.microsoft.com/office/2006/metadata/properties" xmlns:ns2="627d4170-d84a-4ae9-9795-9b26b97eeb69" xmlns:ns3="9761d4fa-1198-400f-bcc2-2f908e89a365" targetNamespace="http://schemas.microsoft.com/office/2006/metadata/properties" ma:root="true" ma:fieldsID="cff0cd6df67c0e5f175013ec03718663" ns2:_="" ns3:_="">
    <xsd:import namespace="627d4170-d84a-4ae9-9795-9b26b97eeb69"/>
    <xsd:import namespace="9761d4fa-1198-400f-bcc2-2f908e89a3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d4170-d84a-4ae9-9795-9b26b97ee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1d4fa-1198-400f-bcc2-2f908e89a365"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D205C9-035B-4329-A83C-AD3F65D67150}">
  <ds:schemaRefs>
    <ds:schemaRef ds:uri="627d4170-d84a-4ae9-9795-9b26b97eeb69"/>
    <ds:schemaRef ds:uri="http://purl.org/dc/terms/"/>
    <ds:schemaRef ds:uri="http://schemas.openxmlformats.org/package/2006/metadata/core-properties"/>
    <ds:schemaRef ds:uri="9761d4fa-1198-400f-bcc2-2f908e89a365"/>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CB3385A-18D0-459F-A150-DA01B66546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d4170-d84a-4ae9-9795-9b26b97eeb69"/>
    <ds:schemaRef ds:uri="9761d4fa-1198-400f-bcc2-2f908e89a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763595-B184-49C6-9EA2-753268F310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746</TotalTime>
  <Words>2433</Words>
  <Application>Microsoft Office PowerPoint</Application>
  <PresentationFormat>Panorámica</PresentationFormat>
  <Paragraphs>235</Paragraphs>
  <Slides>15</Slides>
  <Notes>14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Agency FB</vt:lpstr>
      <vt:lpstr>Arial</vt:lpstr>
      <vt:lpstr>Calibri</vt:lpstr>
      <vt:lpstr>Calibri Light</vt:lpstr>
      <vt:lpstr>Wingdings</vt:lpstr>
      <vt:lpstr>1_Tema de Office</vt:lpstr>
      <vt:lpstr>Introducción a la Agenda 2030 para el Desarrollo Sostenible</vt:lpstr>
      <vt:lpstr>Presentación de PowerPoint</vt:lpstr>
      <vt:lpstr>De los ODM a los ODS</vt:lpstr>
      <vt:lpstr>Estructura de la Agenda 2030</vt:lpstr>
      <vt:lpstr>Presentación de PowerPoint</vt:lpstr>
      <vt:lpstr>Ejes rectores de la Agenda 2030</vt:lpstr>
      <vt:lpstr>Principios transversales</vt:lpstr>
      <vt:lpstr>Enfoque de DDHH e igualdad de género</vt:lpstr>
      <vt:lpstr>Enfoque multidimensional </vt:lpstr>
      <vt:lpstr>Sostenibilidad</vt:lpstr>
      <vt:lpstr>Desagregación de datos</vt:lpstr>
      <vt:lpstr>Datos y evidencias</vt:lpstr>
      <vt:lpstr>Implementación de la Agenda 2030: fortalecimiento de la planeación estratégica</vt:lpstr>
      <vt:lpstr>Retos persistentes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Integrar el Enfoque de Agenda 2030 en los planes y programas públicos</dc:title>
  <dc:creator>Maite Garcia</dc:creator>
  <cp:lastModifiedBy>Maite Garcia</cp:lastModifiedBy>
  <cp:revision>11</cp:revision>
  <dcterms:created xsi:type="dcterms:W3CDTF">2019-05-29T15:31:51Z</dcterms:created>
  <dcterms:modified xsi:type="dcterms:W3CDTF">2019-10-04T18:09:13Z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0x01010051C133B389FC33488BD5937645F1CAA6</vt:lpwstr>
  </property>
</Properties>
</file>